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8AF"/>
    <a:srgbClr val="2618D8"/>
    <a:srgbClr val="90FA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4" autoAdjust="0"/>
    <p:restoredTop sz="94660"/>
  </p:normalViewPr>
  <p:slideViewPr>
    <p:cSldViewPr>
      <p:cViewPr varScale="1">
        <p:scale>
          <a:sx n="59" d="100"/>
          <a:sy n="59" d="100"/>
        </p:scale>
        <p:origin x="-7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180B-75A8-4E68-A697-82D2E3E8416B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1D8D-299E-4A17-8550-02D9563C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180B-75A8-4E68-A697-82D2E3E8416B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1D8D-299E-4A17-8550-02D9563C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180B-75A8-4E68-A697-82D2E3E8416B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1D8D-299E-4A17-8550-02D9563C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180B-75A8-4E68-A697-82D2E3E8416B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1D8D-299E-4A17-8550-02D9563C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180B-75A8-4E68-A697-82D2E3E8416B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1D8D-299E-4A17-8550-02D9563C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180B-75A8-4E68-A697-82D2E3E8416B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1D8D-299E-4A17-8550-02D9563C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180B-75A8-4E68-A697-82D2E3E8416B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1D8D-299E-4A17-8550-02D9563C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180B-75A8-4E68-A697-82D2E3E8416B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1D8D-299E-4A17-8550-02D9563C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180B-75A8-4E68-A697-82D2E3E8416B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1D8D-299E-4A17-8550-02D9563C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180B-75A8-4E68-A697-82D2E3E8416B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1D8D-299E-4A17-8550-02D9563C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180B-75A8-4E68-A697-82D2E3E8416B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1D8D-299E-4A17-8550-02D9563C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FAA4">
            <a:alpha val="7372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1180B-75A8-4E68-A697-82D2E3E8416B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1D8D-299E-4A17-8550-02D9563C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развития  речи в </a:t>
            </a: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классе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solidFill>
                  <a:srgbClr val="2618D8"/>
                </a:solidFill>
                <a:latin typeface="Times New Roman" pitchFamily="18" charset="0"/>
                <a:cs typeface="Times New Roman" pitchFamily="18" charset="0"/>
              </a:rPr>
              <a:t>Украшения-орнаменты своего народа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dirty="0" smtClean="0">
                <a:solidFill>
                  <a:srgbClr val="2618D8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 происхождением и  назначением  орнамента.</a:t>
            </a:r>
          </a:p>
          <a:p>
            <a:pPr>
              <a:buNone/>
            </a:pPr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dirty="0" smtClean="0">
                <a:solidFill>
                  <a:srgbClr val="2618D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.Расширить </a:t>
            </a:r>
            <a:r>
              <a:rPr lang="ru-RU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кругозор учащихся. Развивать интерес к русскому языку и  </a:t>
            </a:r>
          </a:p>
          <a:p>
            <a:pPr>
              <a:buNone/>
            </a:pPr>
            <a:r>
              <a:rPr lang="ru-RU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изобразительному </a:t>
            </a:r>
            <a:r>
              <a:rPr lang="ru-RU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искусству на базе получения </a:t>
            </a:r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дополнительных </a:t>
            </a:r>
            <a:r>
              <a:rPr lang="ru-RU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информаций.</a:t>
            </a:r>
          </a:p>
          <a:p>
            <a:pPr>
              <a:buNone/>
            </a:pPr>
            <a:r>
              <a:rPr lang="ru-RU" sz="3000" dirty="0" smtClean="0">
                <a:solidFill>
                  <a:srgbClr val="2618D8"/>
                </a:solidFill>
                <a:latin typeface="Times New Roman" pitchFamily="18" charset="0"/>
                <a:cs typeface="Times New Roman" pitchFamily="18" charset="0"/>
              </a:rPr>
              <a:t>    3</a:t>
            </a:r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.Воспитывать </a:t>
            </a:r>
            <a:r>
              <a:rPr lang="ru-RU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эстетической культуре  своего народа, вызвать чувство   </a:t>
            </a:r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гордости</a:t>
            </a:r>
            <a:r>
              <a:rPr lang="ru-RU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Практическая часть: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а)  Учитель ИЗО дает задания рисовать тувинские узоры на компьютере.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-Расскажите, какие орнаменты, узоры вы нарисовали? (ответы учащихся)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– разминка «Кто больше».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Составьте слова  из слова ОРНАМЕНТ (Класс делится на две группы). </a:t>
            </a:r>
          </a:p>
          <a:p>
            <a:r>
              <a:rPr lang="ru-RU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ОРНАМЕНТ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мент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тент, том, тема, норма, енот, мена, рано, рот, метро, Рома и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текстом.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(Учитель русского языка)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многообразии узоров преобладают  мотивы животного мира, затейливо переплетающиеся с богатейшим растительным орнаментом.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Наряду с растительным орнаментом, в котором, как известно, в стилизованном виде причудливо вьются травы, цветы, листья и плетущиеся побеги, широко распространен геометрический  орнамент во всем разнообразии вариантов, среди которых главенствующим является традиционный узел счастья. В связи с этим необходимо отметить и то, что для древних мастеров узоры имели не только функцию украшения. Каждый узор имел свой глубокий смысл и являлся носителем магического воздействия, и  потому считается священным.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Что вы узнали, прочитав текст?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(О народных мастерах, которые занимаются обработкой металла, росписью по дереву).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-Из какого материала делают современные мастера эти изделия? (Из дерева, кожи, войлока, серебра, железа и т.д.)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-Назовите технику изготовления этих предметов, и их украшения. (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Ковка, чеканка, литьё, резьба, тиснение, шитьё,  роспись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697427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-В нашем селе тоже живут народные мастера прикладного искусства Назовите фамилии и имена мастеров и чем они занимаются? (Ученики называют имена, фамилии этих мастеров) 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-Какие мотивы узоров преобладают, изделия этих мастеров? (Мотивы животного мира, растительного орнамента, геометрический орнамент).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-Какой  орнамент является самым главным и традиционным? (Узел счастья, который является священным, он защищает от зла) – </a:t>
            </a:r>
            <a:r>
              <a:rPr lang="ru-RU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Олчей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удазыны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14554"/>
            <a:ext cx="18573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929190" y="1428737"/>
            <a:ext cx="3857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Где можно увидеть узел счастья? (В предметах конской упряжи, на женских украшениях, в традиционных мужских принадлежностях)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214554"/>
            <a:ext cx="200026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572000" y="4357695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Нож, огниво , кисет, пепельница</a:t>
            </a: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0892" y="4357695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Деталь седла</a:t>
            </a: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714884"/>
            <a:ext cx="157163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358082" y="5143512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Тувинский национальный сосуд  для холодного напитка</a:t>
            </a: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00034" y="4714884"/>
            <a:ext cx="364333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00034" y="4357694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618D8"/>
                </a:solidFill>
              </a:rPr>
              <a:t>Лицевая часть национальной подушки</a:t>
            </a:r>
            <a:endParaRPr lang="ru-RU" sz="1400" dirty="0">
              <a:solidFill>
                <a:srgbClr val="2618D8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Народные мастера прикладного искусства села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Кызыл-Даг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Бай-Тайгинского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Республики Тыва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7">
              <a:buNone/>
            </a:pPr>
            <a:endParaRPr lang="ru-RU" dirty="0" smtClean="0"/>
          </a:p>
          <a:p>
            <a:pPr lvl="7">
              <a:buNone/>
            </a:pPr>
            <a:endParaRPr lang="ru-RU" dirty="0" smtClean="0"/>
          </a:p>
          <a:p>
            <a:pPr lvl="7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43636" y="5786455"/>
            <a:ext cx="278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Скульптор-резчик     Владимир </a:t>
            </a:r>
            <a:r>
              <a:rPr lang="ru-RU" sz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Салчак</a:t>
            </a: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3286125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 росписи по дереву  </a:t>
            </a:r>
            <a:r>
              <a:rPr lang="ru-RU" sz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Саая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Когел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Мижитеевич</a:t>
            </a:r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Documents and Settings\Admin\Local Settings\Temporary Internet Files\Content.Word\Изображение 001.bmp"/>
          <p:cNvPicPr/>
          <p:nvPr/>
        </p:nvPicPr>
        <p:blipFill>
          <a:blip r:embed="rId2" cstate="print"/>
          <a:srcRect l="70354" t="7947" r="3152" b="43267"/>
          <a:stretch>
            <a:fillRect/>
          </a:stretch>
        </p:blipFill>
        <p:spPr bwMode="auto">
          <a:xfrm>
            <a:off x="500034" y="1643050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Admin\Local Settings\Temporary Internet Files\Content.Word\Изображение 001.bmp"/>
          <p:cNvPicPr/>
          <p:nvPr/>
        </p:nvPicPr>
        <p:blipFill>
          <a:blip r:embed="rId3" cstate="print"/>
          <a:srcRect l="11384" t="12362" r="62817" b="38852"/>
          <a:stretch>
            <a:fillRect/>
          </a:stretch>
        </p:blipFill>
        <p:spPr bwMode="auto">
          <a:xfrm>
            <a:off x="6643702" y="4143380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Admin\Local Settings\Temporary Internet Files\Content.Word\Изображение 001.bmp"/>
          <p:cNvPicPr/>
          <p:nvPr/>
        </p:nvPicPr>
        <p:blipFill>
          <a:blip r:embed="rId4" cstate="print"/>
          <a:srcRect l="24692" t="63576" r="49653" b="5519"/>
          <a:stretch>
            <a:fillRect/>
          </a:stretch>
        </p:blipFill>
        <p:spPr bwMode="auto">
          <a:xfrm>
            <a:off x="2643174" y="1714488"/>
            <a:ext cx="17859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Documents and Settings\Admin\Рабочий стол\Изображение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714752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Содержимое 18" descr="C:\Documents and Settings\Admin\Local Settings\Temporary Internet Files\Content.Word\Когел М.С. Изображение.bmp"/>
          <p:cNvPicPr>
            <a:picLocks noGrp="1"/>
          </p:cNvPicPr>
          <p:nvPr>
            <p:ph sz="half" idx="2"/>
          </p:nvPr>
        </p:nvPicPr>
        <p:blipFill>
          <a:blip r:embed="rId6" cstate="print"/>
          <a:srcRect l="2886" t="15453" r="69054" b="38410"/>
          <a:stretch>
            <a:fillRect/>
          </a:stretch>
        </p:blipFill>
        <p:spPr bwMode="auto">
          <a:xfrm>
            <a:off x="4929190" y="1571612"/>
            <a:ext cx="157163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71472" y="3357562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С.Х.Кочаа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 Мастер тиснения по  коже и ювелирного дела</a:t>
            </a:r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4612" y="3929067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Раиса </a:t>
            </a:r>
            <a:r>
              <a:rPr lang="ru-RU" sz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Коппеековна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Тас-оол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Мастер по вышиванию</a:t>
            </a:r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C:\Documents and Settings\Admin\Local Settings\Temporary Internet Files\Content.Word\Изображение 002.bmp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4500570"/>
            <a:ext cx="207170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571868" y="5857892"/>
            <a:ext cx="1899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Орнамент  «Узел счастья»</a:t>
            </a:r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F:\хээ\хээ.t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1714488"/>
            <a:ext cx="16430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072330" y="3214686"/>
            <a:ext cx="1537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Тувинский орнамент</a:t>
            </a:r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214290"/>
            <a:ext cx="864399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Найдите имена существительные в тексте, которые относятся к народному прикладному искусству? Определите их род. Какой камень используют в своем искусстве наши мастера? (Агальматолит)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Где добывают  агальматолит? ( В нашем районе в местечке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Сарыг-Хая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Разговор об этом знаменитом камне мы продолжим на следующих уроках развития речи.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5.Закрепление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-Какие предметы имеются у вас дома? Перечислите и составьте предложения. (Примерно: У мамы есть серьги с узлом счастья. Она всегда носит их, потому что они защищают её от зла….).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Что нового вы узнали с этого урока? (Ответы учащихся) –Какое эстетическое чувство вызывал у вас  этот урок? И т.д.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Напишите сочинение об орнаментах и узорах русского народа.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толковые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словари, компьютерная презентация по теме урока, экран,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проектор.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714488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B0F0"/>
                </a:solidFill>
              </a:rPr>
              <a:t> </a:t>
            </a:r>
            <a:r>
              <a:rPr lang="ru-RU" sz="4800" dirty="0" smtClean="0">
                <a:solidFill>
                  <a:srgbClr val="D818AF"/>
                </a:solidFill>
              </a:rPr>
              <a:t>СПАСИБО ЗА ВНИМАНИЕ!</a:t>
            </a:r>
            <a:endParaRPr lang="ru-RU" sz="4800" dirty="0">
              <a:solidFill>
                <a:srgbClr val="D818A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3357562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618D8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учительница русского языка МБОУ </a:t>
            </a:r>
            <a:r>
              <a:rPr lang="ru-RU" dirty="0" err="1" smtClean="0">
                <a:solidFill>
                  <a:srgbClr val="2618D8"/>
                </a:solidFill>
                <a:latin typeface="Times New Roman" pitchFamily="18" charset="0"/>
                <a:cs typeface="Times New Roman" pitchFamily="18" charset="0"/>
              </a:rPr>
              <a:t>Кызыл-Дагская</a:t>
            </a:r>
            <a:r>
              <a:rPr lang="ru-RU" dirty="0" smtClean="0">
                <a:solidFill>
                  <a:srgbClr val="2618D8"/>
                </a:solidFill>
                <a:latin typeface="Times New Roman" pitchFamily="18" charset="0"/>
                <a:cs typeface="Times New Roman" pitchFamily="18" charset="0"/>
              </a:rPr>
              <a:t> СОШ </a:t>
            </a:r>
            <a:r>
              <a:rPr lang="ru-RU" dirty="0" err="1" smtClean="0">
                <a:solidFill>
                  <a:srgbClr val="2618D8"/>
                </a:solidFill>
                <a:latin typeface="Times New Roman" pitchFamily="18" charset="0"/>
                <a:cs typeface="Times New Roman" pitchFamily="18" charset="0"/>
              </a:rPr>
              <a:t>Бай-Тайгинского</a:t>
            </a:r>
            <a:r>
              <a:rPr lang="ru-RU" dirty="0" smtClean="0">
                <a:solidFill>
                  <a:srgbClr val="2618D8"/>
                </a:solidFill>
                <a:latin typeface="Times New Roman" pitchFamily="18" charset="0"/>
                <a:cs typeface="Times New Roman" pitchFamily="18" charset="0"/>
              </a:rPr>
              <a:t> района Республики Тыва          </a:t>
            </a:r>
          </a:p>
          <a:p>
            <a:r>
              <a:rPr lang="ru-RU" dirty="0" smtClean="0">
                <a:solidFill>
                  <a:srgbClr val="2618D8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dirty="0" err="1" smtClean="0">
                <a:solidFill>
                  <a:srgbClr val="2618D8"/>
                </a:solidFill>
                <a:latin typeface="Times New Roman" pitchFamily="18" charset="0"/>
                <a:cs typeface="Times New Roman" pitchFamily="18" charset="0"/>
              </a:rPr>
              <a:t>Сарыглар</a:t>
            </a:r>
            <a:r>
              <a:rPr lang="ru-RU" dirty="0" smtClean="0">
                <a:solidFill>
                  <a:srgbClr val="2618D8"/>
                </a:solidFill>
                <a:latin typeface="Times New Roman" pitchFamily="18" charset="0"/>
                <a:cs typeface="Times New Roman" pitchFamily="18" charset="0"/>
              </a:rPr>
              <a:t> Светлана </a:t>
            </a:r>
            <a:r>
              <a:rPr lang="ru-RU" dirty="0" err="1" smtClean="0">
                <a:solidFill>
                  <a:srgbClr val="2618D8"/>
                </a:solidFill>
                <a:latin typeface="Times New Roman" pitchFamily="18" charset="0"/>
                <a:cs typeface="Times New Roman" pitchFamily="18" charset="0"/>
              </a:rPr>
              <a:t>Монгушовна</a:t>
            </a:r>
            <a:endParaRPr lang="ru-RU" dirty="0">
              <a:solidFill>
                <a:srgbClr val="2618D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1m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46062">
            <a:off x="3803054" y="548847"/>
            <a:ext cx="1667797" cy="128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урока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Вступительное слово учителя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-Ребята , сегодня у нас необычный урок, а урок-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знакомства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одним из видов в области художественного искусства- орнаментом.  С древних времен  у разных народов орнамент считался одним из  украшений предметов прикладного искусства. А мы рассмотрим, какими видами орнаментов пользовался  наш тувинский народ.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Декоративное видение, любовь к орнаменту у тувинцев проявились в том, что всем предметам быта, всему, что окружало человека в повседневной жизни, они стремились придать художественную выразительность. Это чувство вещи позволяло,  придавать любому бытовому предмету красивую форму и умело, с эстетическим вкусом вписать в неё красочный узор.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Словарная работа.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ОРНАМЕНТ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 от лат.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ornamentum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-украшение).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2618D8"/>
                </a:solidFill>
                <a:latin typeface="Times New Roman" pitchFamily="18" charset="0"/>
                <a:cs typeface="Times New Roman" pitchFamily="18" charset="0"/>
              </a:rPr>
              <a:t>Орнамент</a:t>
            </a:r>
            <a:r>
              <a:rPr lang="ru-RU" dirty="0" smtClean="0">
                <a:solidFill>
                  <a:srgbClr val="2618D8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живописное, графическое или скульптурное украшение из сочетания геометрических, растительных или животных элементов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b="1" i="1" dirty="0" smtClean="0">
                <a:solidFill>
                  <a:srgbClr val="2618D8"/>
                </a:solidFill>
                <a:latin typeface="Times New Roman" pitchFamily="18" charset="0"/>
                <a:cs typeface="Times New Roman" pitchFamily="18" charset="0"/>
              </a:rPr>
              <a:t>Узор </a:t>
            </a:r>
            <a:r>
              <a:rPr lang="ru-RU" b="1" i="1" dirty="0">
                <a:solidFill>
                  <a:srgbClr val="2618D8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рисунок являющийся сочетанием линий, красок, теней.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(учитель ИЗО)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Орнамент бывает  графическим, живописным, скульптурным, по форме -геометрическим или растительным иногда фантастические формы с изобразительным мотивом.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(учитель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ИЗО)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57233"/>
            <a:ext cx="4040188" cy="928693"/>
          </a:xfrm>
        </p:spPr>
        <p:txBody>
          <a:bodyPr>
            <a:noAutofit/>
          </a:bodyPr>
          <a:lstStyle/>
          <a:p>
            <a:r>
              <a:rPr lang="ru-RU" sz="14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Орнамент бывает  графическим, </a:t>
            </a:r>
            <a:r>
              <a:rPr lang="ru-RU" sz="16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живописным</a:t>
            </a:r>
            <a:r>
              <a:rPr lang="ru-RU" sz="14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скульптурным, по форме -геометрическим или растительным иногда фантастические формы с изобразительным мотивом.    </a:t>
            </a:r>
            <a:endParaRPr lang="ru-RU" sz="1400" b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857233"/>
            <a:ext cx="4041775" cy="857255"/>
          </a:xfrm>
        </p:spPr>
        <p:txBody>
          <a:bodyPr>
            <a:normAutofit/>
          </a:bodyPr>
          <a:lstStyle/>
          <a:p>
            <a:r>
              <a:rPr lang="ru-RU" sz="1600" b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антастические формы с изобразительным мотивом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хээ\хээ 012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25000" b="23077"/>
          <a:stretch>
            <a:fillRect/>
          </a:stretch>
        </p:blipFill>
        <p:spPr bwMode="auto">
          <a:xfrm>
            <a:off x="500034" y="1857364"/>
            <a:ext cx="1357322" cy="16430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3" y="3643315"/>
            <a:ext cx="1285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Геометрические                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орнаменты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:\хээ\хээ 00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2500298" y="1857364"/>
            <a:ext cx="1357322" cy="171451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57422" y="3714753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Растительные    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орнаменты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F:\хээ\хээ 006.tif"/>
          <p:cNvPicPr>
            <a:picLocks noChangeAspect="1" noChangeArrowheads="1"/>
          </p:cNvPicPr>
          <p:nvPr/>
        </p:nvPicPr>
        <p:blipFill>
          <a:blip r:embed="rId4" cstate="print"/>
          <a:srcRect l="8800" t="1867" r="737" b="19627"/>
          <a:stretch>
            <a:fillRect/>
          </a:stretch>
        </p:blipFill>
        <p:spPr bwMode="auto">
          <a:xfrm>
            <a:off x="289045" y="4286256"/>
            <a:ext cx="1282559" cy="1785950"/>
          </a:xfrm>
          <a:prstGeom prst="rect">
            <a:avLst/>
          </a:prstGeom>
          <a:noFill/>
        </p:spPr>
      </p:pic>
      <p:pic>
        <p:nvPicPr>
          <p:cNvPr id="1030" name="Picture 6" descr="F:\хээ\хээ 004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00298" y="4286256"/>
            <a:ext cx="1214446" cy="1785950"/>
          </a:xfrm>
          <a:prstGeom prst="rect">
            <a:avLst/>
          </a:prstGeom>
          <a:noFill/>
        </p:spPr>
      </p:pic>
      <p:pic>
        <p:nvPicPr>
          <p:cNvPr id="1031" name="Picture 7" descr="F:\хээ\хээ 007.t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1857365"/>
            <a:ext cx="1571636" cy="1785950"/>
          </a:xfrm>
          <a:prstGeom prst="rect">
            <a:avLst/>
          </a:prstGeom>
          <a:noFill/>
        </p:spPr>
      </p:pic>
      <p:pic>
        <p:nvPicPr>
          <p:cNvPr id="1032" name="Picture 8" descr="F:\хээ\хээ 018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1857364"/>
            <a:ext cx="1500198" cy="1785950"/>
          </a:xfrm>
          <a:prstGeom prst="rect">
            <a:avLst/>
          </a:prstGeom>
          <a:noFill/>
        </p:spPr>
      </p:pic>
      <p:pic>
        <p:nvPicPr>
          <p:cNvPr id="1033" name="Picture 9" descr="F:\хээ\хээ 005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286256"/>
            <a:ext cx="1785950" cy="17859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857752" y="3714753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Фантастические орнаменты с изображением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сказочных животных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текстом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(Учитель русского языка)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многообразии узоров преобладают  мотивы животного мира, затейливо переплетающиеся с богатейшим растительным орнаментом.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Наряду с растительным орнаментом, в котором, как известно, в стилизованном виде причудливо вьются травы, цветы, листья и плетущиеся побеги, широко распространен геометрический  орнамент во всем разнообразии вариантов, среди которых главенствующим является традиционный узел счастья. В связи с этим необходимо отметить и то, что для древних мастеров узоры имели не только функцию украшения. Каждый узор имел свой глубокий смысл и являлся носителем магического воздействия, и  потому считается священным.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-Где мы можем увидеть орнаменты в повседневной жизни?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85795"/>
            <a:ext cx="4040188" cy="785818"/>
          </a:xfrm>
        </p:spPr>
        <p:txBody>
          <a:bodyPr>
            <a:normAutofit fontScale="70000" lnSpcReduction="20000"/>
          </a:bodyPr>
          <a:lstStyle/>
          <a:p>
            <a:r>
              <a:rPr lang="ru-RU" b="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Примерные </a:t>
            </a:r>
            <a:r>
              <a:rPr lang="ru-RU" b="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ответы (В национальных предметах, в женских украшениях, в быту, </a:t>
            </a:r>
            <a:r>
              <a:rPr lang="ru-RU" b="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коврах).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71546"/>
            <a:ext cx="4041775" cy="428628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Женские серебряные украшения</a:t>
            </a:r>
            <a:endParaRPr lang="ru-RU" sz="1600" b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2500" r="1866"/>
          <a:stretch>
            <a:fillRect/>
          </a:stretch>
        </p:blipFill>
        <p:spPr bwMode="auto">
          <a:xfrm>
            <a:off x="428596" y="1571613"/>
            <a:ext cx="378621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7158" y="3643315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Аптара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(сундук) и  подушки  (шитьё, роспись по дереву.)</a:t>
            </a:r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71942"/>
            <a:ext cx="150019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85720" y="5929331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Набор для  холодных </a:t>
            </a:r>
          </a:p>
          <a:p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напитков</a:t>
            </a:r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0214" y="1785927"/>
            <a:ext cx="312943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4000504"/>
            <a:ext cx="157163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071670" y="5857893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Сумка для перевозки    </a:t>
            </a:r>
          </a:p>
          <a:p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продуктов</a:t>
            </a:r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2618D8"/>
                </a:solidFill>
                <a:latin typeface="Times New Roman" pitchFamily="18" charset="0"/>
                <a:cs typeface="Times New Roman" pitchFamily="18" charset="0"/>
              </a:rPr>
              <a:t>В стенах юрт даже есть орнаменты. Хана </a:t>
            </a:r>
            <a:r>
              <a:rPr lang="ru-RU" sz="3200" dirty="0" err="1">
                <a:solidFill>
                  <a:srgbClr val="2618D8"/>
                </a:solidFill>
                <a:latin typeface="Times New Roman" pitchFamily="18" charset="0"/>
                <a:cs typeface="Times New Roman" pitchFamily="18" charset="0"/>
              </a:rPr>
              <a:t>карак</a:t>
            </a:r>
            <a:r>
              <a:rPr lang="ru-RU" sz="3200" dirty="0">
                <a:solidFill>
                  <a:srgbClr val="2618D8"/>
                </a:solidFill>
                <a:latin typeface="Times New Roman" pitchFamily="18" charset="0"/>
                <a:cs typeface="Times New Roman" pitchFamily="18" charset="0"/>
              </a:rPr>
              <a:t>- ромбовидный орнамент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7"/>
            <a:ext cx="771530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1020</Words>
  <Application>Microsoft Office PowerPoint</Application>
  <PresentationFormat>Экран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Урок развития  речи в 5 классе  Украшения-орнаменты своего народа</vt:lpstr>
      <vt:lpstr>Оборудование: </vt:lpstr>
      <vt:lpstr> Ход урока</vt:lpstr>
      <vt:lpstr> Словарная работа.</vt:lpstr>
      <vt:lpstr>Беседа (учитель ИЗО) </vt:lpstr>
      <vt:lpstr>Беседа (учитель ИЗО) </vt:lpstr>
      <vt:lpstr>Работа с текстом. (Учитель русского языка)</vt:lpstr>
      <vt:lpstr>-Где мы можем увидеть орнаменты в повседневной жизни?</vt:lpstr>
      <vt:lpstr>В стенах юрт даже есть орнаменты. Хана карак- ромбовидный орнамент.</vt:lpstr>
      <vt:lpstr>4. Практическая часть:</vt:lpstr>
      <vt:lpstr>Игра – разминка «Кто больше».</vt:lpstr>
      <vt:lpstr>Работа с текстом. (Учитель русского языка)</vt:lpstr>
      <vt:lpstr>Слайд 13</vt:lpstr>
      <vt:lpstr>-Назовите технику изготовления этих предметов, и их украшения. (Ковка, чеканка, литьё, резьба, тиснение, шитьё,  роспись).</vt:lpstr>
      <vt:lpstr>Народные мастера прикладного искусства села Кызыл-Даг Бай-Тайгинского кожууна Республики Тыва</vt:lpstr>
      <vt:lpstr>Слайд 16</vt:lpstr>
      <vt:lpstr>5.Закрепление</vt:lpstr>
      <vt:lpstr>Вывод:</vt:lpstr>
      <vt:lpstr>Домашнее задание: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Урок развития  речи в 5 классе  Украшения-орнаменты своего народа</dc:title>
  <dc:creator>Admin</dc:creator>
  <cp:lastModifiedBy>11</cp:lastModifiedBy>
  <cp:revision>64</cp:revision>
  <dcterms:created xsi:type="dcterms:W3CDTF">2013-04-17T03:44:29Z</dcterms:created>
  <dcterms:modified xsi:type="dcterms:W3CDTF">2013-10-11T17:09:23Z</dcterms:modified>
</cp:coreProperties>
</file>