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1" r:id="rId2"/>
    <p:sldId id="272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-60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A6D4-5388-4C5B-B3C3-C78A4CB8C653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95F21-3753-424D-807A-BAB39D934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95F21-3753-424D-807A-BAB39D93497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95F21-3753-424D-807A-BAB39D93497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95F21-3753-424D-807A-BAB39D9349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8FB8E3-D510-40D9-AD1E-B1FA4014BABB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02D996-4BCB-49A6-8F14-64950B16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tymu.narod.ru/index.htm" TargetMode="External"/><Relationship Id="rId2" Type="http://schemas.openxmlformats.org/officeDocument/2006/relationships/hyperlink" Target="http://nicbar.narod.ru/muromez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srare.ru/murom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571481"/>
            <a:ext cx="4243390" cy="20717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Загадка Ильи Муромца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00562" y="3000372"/>
            <a:ext cx="4071966" cy="26384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 учитель русского языка и литературы МОУПСОШ№ 2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Колесник Елена Ивановна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2011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Пользователь\Мои документы\Мои рисунки\Изображение\Муром\Изображение 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143139" cy="2357354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C:\Documents and Settings\Пользователь\Мои документы\Мои рисунки\Изображение\Муром\Изображение 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3500430" cy="262532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D:\Мои рисунки\муром 2011\Изображение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643446"/>
            <a:ext cx="2214578" cy="166093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736"/>
            <a:ext cx="8183880" cy="200026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1638 г. </a:t>
            </a:r>
            <a:r>
              <a:rPr lang="ru-RU" sz="3600" dirty="0" smtClean="0"/>
              <a:t>инок Киево-Печерской лавры Афанасий </a:t>
            </a:r>
            <a:r>
              <a:rPr lang="ru-RU" sz="3600" dirty="0" err="1" smtClean="0"/>
              <a:t>Кальнофойский</a:t>
            </a:r>
            <a:r>
              <a:rPr lang="ru-RU" sz="3600" dirty="0" smtClean="0"/>
              <a:t> определил</a:t>
            </a:r>
            <a:r>
              <a:rPr lang="ru-RU" sz="3600" dirty="0"/>
              <a:t>, что Илья Муромец жил 450 лет </a:t>
            </a:r>
            <a:r>
              <a:rPr lang="ru-RU" sz="3600" dirty="0" smtClean="0"/>
              <a:t>назад,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т. е. в 1188 г.</a:t>
            </a:r>
          </a:p>
        </p:txBody>
      </p:sp>
      <p:pic>
        <p:nvPicPr>
          <p:cNvPr id="3" name="Рисунок 2" descr="03c16478725efaa8927cd630078c3f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35014"/>
            <a:ext cx="7429552" cy="30763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Посланник </a:t>
            </a:r>
            <a:r>
              <a:rPr lang="ru-RU" dirty="0"/>
              <a:t>римского </a:t>
            </a:r>
            <a:r>
              <a:rPr lang="ru-RU" dirty="0" smtClean="0"/>
              <a:t>императора, </a:t>
            </a:r>
            <a:r>
              <a:rPr lang="ru-RU" dirty="0"/>
              <a:t>посетивший Киев в 1594 г., оставил описание гробницы Ильи Муромца, находившейся в богатырском приделе Софийского собора. Для знаменитого героя и его товарища был сооружен специальный придел, т. е. им была оказана такая же честь, как и великим князьям. В то время богатырская гробница была уже пуста; останки же известного Ильи были перенесены в </a:t>
            </a:r>
            <a:r>
              <a:rPr lang="ru-RU" dirty="0" err="1"/>
              <a:t>Антониеву</a:t>
            </a:r>
            <a:r>
              <a:rPr lang="ru-RU" dirty="0"/>
              <a:t> пещеру Киево-Печерского монастыря.</a:t>
            </a:r>
          </a:p>
        </p:txBody>
      </p:sp>
      <p:pic>
        <p:nvPicPr>
          <p:cNvPr id="5" name="Содержимое 4" descr="9670376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28596" y="1643050"/>
            <a:ext cx="2928958" cy="432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liya_Muromets_Ki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42852"/>
            <a:ext cx="1823168" cy="2459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Памятник Илье Муромцу в Муроме (скульптор В.Клыков)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 smtClean="0"/>
              <a:t>    </a:t>
            </a:r>
            <a:endParaRPr lang="ru-RU" dirty="0"/>
          </a:p>
        </p:txBody>
      </p:sp>
      <p:pic>
        <p:nvPicPr>
          <p:cNvPr id="5" name="Содержимое 4" descr="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714356"/>
            <a:ext cx="3929058" cy="2946794"/>
          </a:xfr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928662" cy="7857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4287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Использованные ресурсы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2214554"/>
            <a:ext cx="8183880" cy="25037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://nicbar.narod.ru/muromez.htm#</a:t>
            </a:r>
            <a:r>
              <a:rPr lang="ru-RU" sz="2000" dirty="0" smtClean="0">
                <a:hlinkClick r:id="rId2"/>
              </a:rPr>
              <a:t>в%201188%20г</a:t>
            </a:r>
            <a:r>
              <a:rPr lang="ru-RU" sz="2000" dirty="0" smtClean="0"/>
              <a:t>.</a:t>
            </a:r>
          </a:p>
          <a:p>
            <a:r>
              <a:rPr lang="en-US" sz="2000" dirty="0" smtClean="0">
                <a:hlinkClick r:id="rId3"/>
              </a:rPr>
              <a:t>http://citymu.narod.ru/index.htm</a:t>
            </a:r>
            <a:endParaRPr lang="ru-RU" sz="2000" dirty="0" smtClean="0"/>
          </a:p>
          <a:p>
            <a:endParaRPr lang="ru-RU" sz="2000" dirty="0"/>
          </a:p>
          <a:p>
            <a:r>
              <a:rPr lang="en-US" sz="2000" dirty="0" smtClean="0">
                <a:hlinkClick r:id="rId4"/>
              </a:rPr>
              <a:t>http://rusrare.ru/murom.htm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32972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преданиям , на этом месте стояла изба, в которой жил Илья Муромец..</a:t>
            </a:r>
            <a:endParaRPr lang="ru-RU" dirty="0"/>
          </a:p>
        </p:txBody>
      </p:sp>
      <p:pic>
        <p:nvPicPr>
          <p:cNvPr id="3" name="Picture 5" descr="C:\Documents and Settings\Пользователь\Мои документы\Мои рисунки\Изображение\Муром\Изображение 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00570"/>
            <a:ext cx="2857488" cy="2143116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Мои документы\Мои рисунки\Изображение\Муром\Изображение 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214678" cy="2411009"/>
          </a:xfrm>
          <a:prstGeom prst="rect">
            <a:avLst/>
          </a:prstGeom>
          <a:noFill/>
        </p:spPr>
      </p:pic>
      <p:pic>
        <p:nvPicPr>
          <p:cNvPr id="5" name="Picture 4" descr="C:\Documents and Settings\Пользователь\Мои документы\Мои рисунки\Изображение\Муром\Изображение 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840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66"/>
            <a:ext cx="4665322" cy="35719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4983480"/>
            <a:ext cx="6758006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Загадка Ильи Муромца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4500570"/>
            <a:ext cx="6900882" cy="23574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11" descr="илья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2143116"/>
            <a:ext cx="2857520" cy="217420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5214950"/>
            <a:ext cx="4757742" cy="1051560"/>
          </a:xfrm>
        </p:spPr>
        <p:txBody>
          <a:bodyPr>
            <a:normAutofit fontScale="90000"/>
          </a:bodyPr>
          <a:lstStyle/>
          <a:p>
            <a:r>
              <a:rPr lang="ru-RU" sz="2200" b="1" u="sng" dirty="0"/>
              <a:t>Былинный герой или реальная историческая личность?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cd8ec3a3c21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7554" y="571480"/>
            <a:ext cx="5429287" cy="407196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-142908" y="571480"/>
            <a:ext cx="407196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3600" b="1" i="1" dirty="0" smtClean="0"/>
              <a:t>Историки </a:t>
            </a:r>
            <a:r>
              <a:rPr lang="ru-RU" sz="3600" b="1" i="1" dirty="0"/>
              <a:t>давно задаются вопросом: существовал ли на самом деле Илья Муромец ? 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 rot="797190">
            <a:off x="348284" y="331692"/>
            <a:ext cx="2928958" cy="210219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hlinkClick r:id="rId2" action="ppaction://hlinksldjump"/>
              </a:rPr>
              <a:t>Родина былинного героя</a:t>
            </a:r>
            <a:endParaRPr 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 rot="1199615">
            <a:off x="783916" y="2578609"/>
            <a:ext cx="2928958" cy="20002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hlinkClick r:id="rId3" action="ppaction://hlinksldjump"/>
              </a:rPr>
              <a:t>Местные предания</a:t>
            </a:r>
            <a:endParaRPr lang="ru-RU" sz="2800" i="1" dirty="0" smtClean="0">
              <a:solidFill>
                <a:srgbClr val="00206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 rot="1010953">
            <a:off x="862408" y="4822736"/>
            <a:ext cx="2928958" cy="2036031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  <a:hlinkClick r:id="rId4" action="ppaction://hlinksldjump"/>
              </a:rPr>
              <a:t>Когда жил Илья Муромец?</a:t>
            </a:r>
            <a:endParaRPr 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 rot="964142">
            <a:off x="5791746" y="4491451"/>
            <a:ext cx="2928958" cy="20002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hlinkClick r:id="rId5" action="ppaction://hlinksldjump"/>
              </a:rPr>
              <a:t>Есть ли памятник</a:t>
            </a:r>
            <a:r>
              <a:rPr lang="ru-RU" sz="2600" b="1" i="1" dirty="0">
                <a:solidFill>
                  <a:srgbClr val="002060"/>
                </a:solidFill>
                <a:hlinkClick r:id="rId5" action="ppaction://hlinksldjump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hlinkClick r:id="rId5" action="ppaction://hlinksldjump"/>
              </a:rPr>
              <a:t> Илье Муромцу?</a:t>
            </a:r>
            <a:endParaRPr lang="ru-RU" sz="2600" b="1" i="1" dirty="0">
              <a:solidFill>
                <a:srgbClr val="002060"/>
              </a:solidFill>
            </a:endParaRPr>
          </a:p>
        </p:txBody>
      </p:sp>
      <p:sp>
        <p:nvSpPr>
          <p:cNvPr id="14" name="Горизонтальный свиток 13">
            <a:hlinkClick r:id="rId6" action="ppaction://hlinksldjump"/>
          </p:cNvPr>
          <p:cNvSpPr/>
          <p:nvPr/>
        </p:nvSpPr>
        <p:spPr>
          <a:xfrm rot="514362">
            <a:off x="4714876" y="2428868"/>
            <a:ext cx="2928958" cy="20002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hlinkClick r:id="rId6" action="ppaction://hlinksldjump"/>
              </a:rPr>
              <a:t>Где захоронен Илья Муромец?</a:t>
            </a:r>
            <a:endParaRPr 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 rot="1256175">
            <a:off x="5286380" y="214290"/>
            <a:ext cx="2928958" cy="20002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hlinkClick r:id="rId7" action="ppaction://hlinksldjump"/>
              </a:rPr>
              <a:t>Когда Илья </a:t>
            </a:r>
            <a:r>
              <a:rPr lang="ru-RU" sz="2800" b="1" dirty="0" smtClean="0">
                <a:solidFill>
                  <a:srgbClr val="002060"/>
                </a:solidFill>
                <a:hlinkClick r:id="rId7" action="ppaction://hlinksldjump"/>
              </a:rPr>
              <a:t>Муромец </a:t>
            </a:r>
            <a:r>
              <a:rPr lang="ru-RU" sz="2800" b="1" dirty="0" smtClean="0">
                <a:solidFill>
                  <a:srgbClr val="002060"/>
                </a:solidFill>
                <a:hlinkClick r:id="rId7" action="ppaction://hlinksldjump"/>
              </a:rPr>
              <a:t>стал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hlinkClick r:id="rId7" action="ppaction://hlinksldjump"/>
              </a:rPr>
              <a:t>святым?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2714644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muro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714356"/>
            <a:ext cx="2552712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Память об Илье Муромце всегда хранилась на его родине - в селе Карачарове и городе Муроме, где не сомневались в его реальном существовании и происхождении.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 Муром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2264" y="1600200"/>
            <a:ext cx="2114536" cy="218599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Село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Карачарово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200" dirty="0" smtClean="0"/>
              <a:t>Жители </a:t>
            </a:r>
            <a:r>
              <a:rPr lang="ru-RU" sz="3200" dirty="0"/>
              <a:t>города с давних пор считают Илью земляком, гордятся им и </a:t>
            </a:r>
            <a:r>
              <a:rPr lang="ru-RU" sz="3200" dirty="0" smtClean="0"/>
              <a:t>увековечили </a:t>
            </a:r>
            <a:r>
              <a:rPr lang="ru-RU" sz="3200" dirty="0"/>
              <a:t>память витязя в местных названиях. Еще в </a:t>
            </a:r>
            <a:r>
              <a:rPr lang="en-US" sz="3200" dirty="0"/>
              <a:t>XVI</a:t>
            </a:r>
            <a:r>
              <a:rPr lang="ru-RU" sz="3200" dirty="0"/>
              <a:t> веке здесь были: Ильинская улица, </a:t>
            </a:r>
            <a:r>
              <a:rPr lang="ru-RU" sz="3200" dirty="0" err="1"/>
              <a:t>Богатырева</a:t>
            </a:r>
            <a:r>
              <a:rPr lang="ru-RU" sz="3200" dirty="0"/>
              <a:t> гора, Скокова гора, по которой былинный герой выехал на совершение подвигов.</a:t>
            </a:r>
          </a:p>
          <a:p>
            <a:endParaRPr lang="ru-RU" dirty="0"/>
          </a:p>
        </p:txBody>
      </p:sp>
      <p:pic>
        <p:nvPicPr>
          <p:cNvPr id="5" name="Содержимое 4" descr="skazka_o_m_carevne_i_7_bogatirey_avi_image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4149340" cy="5857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071934" y="285728"/>
            <a:ext cx="5072066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   Существуют предания, рассказывающие </a:t>
            </a:r>
            <a:r>
              <a:rPr lang="ru-RU" sz="2000" dirty="0"/>
              <a:t>о том, как Илья Муромец изменил русло реки Оки, покидав в нее </a:t>
            </a:r>
            <a:r>
              <a:rPr lang="ru-RU" sz="2000" dirty="0" smtClean="0"/>
              <a:t>дубы. Местные </a:t>
            </a:r>
            <a:r>
              <a:rPr lang="ru-RU" sz="2000" dirty="0"/>
              <a:t>жители особо почитали родники, которые по преданию возникли от ударов копыт коня Ильи Муромца. </a:t>
            </a:r>
            <a:r>
              <a:rPr lang="ru-RU" sz="2000" dirty="0" smtClean="0"/>
              <a:t>Троицкая </a:t>
            </a:r>
            <a:r>
              <a:rPr lang="ru-RU" sz="2000" dirty="0"/>
              <a:t>церковь в селе Карачарове по преданию также была заложена богатырем. В ее основание он положил несколько дубов, которые вырвал у реки и внес на крутую гору. На родине Ильи </a:t>
            </a:r>
            <a:r>
              <a:rPr lang="ru-RU" sz="2000" dirty="0" smtClean="0"/>
              <a:t>Муромца </a:t>
            </a:r>
            <a:r>
              <a:rPr lang="ru-RU" sz="2000" dirty="0"/>
              <a:t>бытовали рассказы о его борьбе с драконом. В былинах такого </a:t>
            </a:r>
            <a:r>
              <a:rPr lang="ru-RU" sz="2000" dirty="0" smtClean="0"/>
              <a:t>сюжета нет.</a:t>
            </a:r>
            <a:endParaRPr lang="ru-RU" sz="2000" dirty="0"/>
          </a:p>
        </p:txBody>
      </p:sp>
      <p:pic>
        <p:nvPicPr>
          <p:cNvPr id="10" name="Содержимое 9" descr="karach_0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3906765" cy="535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85720" y="714356"/>
            <a:ext cx="4038600" cy="61436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Для </a:t>
            </a:r>
            <a:r>
              <a:rPr lang="ru-RU" dirty="0"/>
              <a:t>многих современных людей бывает откровением тот факт, что популярный герой эпоса почитается святым Русской Православной Церковью. Илья Муромец был официально канонизирован в 1643 г. в числе еще шестидесяти девяти угодников Киево-Печерской лавры. Память святого богатыря совершается 1 января по новому стилю.</a:t>
            </a:r>
          </a:p>
        </p:txBody>
      </p:sp>
      <p:pic>
        <p:nvPicPr>
          <p:cNvPr id="5" name="Содержимое 4" descr="prp-ilya-of-murom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500562" y="1142984"/>
            <a:ext cx="3979002" cy="5286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</TotalTime>
  <Words>385</Words>
  <Application>Microsoft Office PowerPoint</Application>
  <PresentationFormat>Экран (4:3)</PresentationFormat>
  <Paragraphs>64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Загадка Ильи Муромца </vt:lpstr>
      <vt:lpstr>По преданиям , на этом месте стояла изба, в которой жил Илья Муромец..</vt:lpstr>
      <vt:lpstr>Загадка Ильи Муромца</vt:lpstr>
      <vt:lpstr>Былинный герой или реальная историческая личность? </vt:lpstr>
      <vt:lpstr>Слайд 5</vt:lpstr>
      <vt:lpstr>Память об Илье Муромце всегда хранилась на его родине - в селе Карачарове и городе Муроме, где не сомневались в его реальном существовании и происхождении. </vt:lpstr>
      <vt:lpstr>Слайд 7</vt:lpstr>
      <vt:lpstr>Слайд 8</vt:lpstr>
      <vt:lpstr>Слайд 9</vt:lpstr>
      <vt:lpstr>   В 1638 г. инок Киево-Печерской лавры Афанасий Кальнофойский определил, что Илья Муромец жил 450 лет назад,  т. е. в 1188 г.</vt:lpstr>
      <vt:lpstr>Слайд 11</vt:lpstr>
      <vt:lpstr> Памятник Илье Муромцу в Муроме (скульптор В.Клыков) </vt:lpstr>
      <vt:lpstr>Использованные 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Ильи Муромца </dc:title>
  <dc:creator>Пользователь</dc:creator>
  <cp:lastModifiedBy>Пользователь</cp:lastModifiedBy>
  <cp:revision>5</cp:revision>
  <dcterms:created xsi:type="dcterms:W3CDTF">2011-09-27T14:56:40Z</dcterms:created>
  <dcterms:modified xsi:type="dcterms:W3CDTF">2011-12-29T16:15:32Z</dcterms:modified>
</cp:coreProperties>
</file>