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66" r:id="rId4"/>
    <p:sldId id="264" r:id="rId5"/>
    <p:sldId id="263" r:id="rId6"/>
    <p:sldId id="258" r:id="rId7"/>
    <p:sldId id="259" r:id="rId8"/>
    <p:sldId id="260" r:id="rId9"/>
    <p:sldId id="261" r:id="rId10"/>
    <p:sldId id="262" r:id="rId11"/>
    <p:sldId id="272" r:id="rId12"/>
    <p:sldId id="273" r:id="rId13"/>
    <p:sldId id="278" r:id="rId14"/>
    <p:sldId id="270" r:id="rId15"/>
    <p:sldId id="271" r:id="rId16"/>
    <p:sldId id="267" r:id="rId17"/>
    <p:sldId id="274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7%D0%B5%D0%B2%D1%81" TargetMode="External"/><Relationship Id="rId3" Type="http://schemas.openxmlformats.org/officeDocument/2006/relationships/hyperlink" Target="http://ru.wikipedia.org/wiki/%D0%AD%D1%80%D0%BE%D1%82" TargetMode="External"/><Relationship Id="rId7" Type="http://schemas.openxmlformats.org/officeDocument/2006/relationships/hyperlink" Target="http://ru.wikipedia.org/wiki/%D0%9F%D0%B5%D1%80%D1%81%D0%B5%D1%84%D0%BE%D0%BD%D0%B0" TargetMode="External"/><Relationship Id="rId2" Type="http://schemas.openxmlformats.org/officeDocument/2006/relationships/hyperlink" Target="http://ru.wikipedia.org/wiki/%D0%90%D1%84%D1%80%D0%BE%D0%B4%D0%B8%D1%82%D0%B0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u.wikipedia.org/wiki/%D0%A1%D1%82%D0%B8%D0%BA%D1%81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http://ru.wikipedia.org/wiki/%D0%93%D0%B5%D1%80%D0%BC%D0%B5%D1%81" TargetMode="External"/><Relationship Id="rId10" Type="http://schemas.openxmlformats.org/officeDocument/2006/relationships/hyperlink" Target="http://ru.wikipedia.org/wiki/%D0%92%D0%BE%D0%BB%D1%83%D0%BF%D0%B8%D1%8F" TargetMode="External"/><Relationship Id="rId4" Type="http://schemas.openxmlformats.org/officeDocument/2006/relationships/hyperlink" Target="http://ru.wikipedia.org/wiki/%D0%9E%D1%80%D0%B0%D0%BA%D1%83%D0%BB" TargetMode="External"/><Relationship Id="rId9" Type="http://schemas.openxmlformats.org/officeDocument/2006/relationships/hyperlink" Target="http://ru.wikipedia.org/wiki/%D0%97%D0%B5%D1%84%D0%B8%D1%80_(%D0%BC%D0%B8%D1%84%D0%BE%D0%BB%D0%BE%D0%B3%D0%B8%D1%8F)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F%D1%81%D0%B5%D0%B2%D0%B4%D0%BE%D0%BD%D0%B8%D0%B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i="1" dirty="0" smtClean="0">
                <a:solidFill>
                  <a:srgbClr val="336600"/>
                </a:solidFill>
                <a:latin typeface="Times New Roman" pitchFamily="18" charset="0"/>
              </a:rPr>
              <a:t>Н. В. Гоголь</a:t>
            </a:r>
            <a:br>
              <a:rPr lang="ru-RU" sz="3200" b="1" i="1" dirty="0" smtClean="0">
                <a:solidFill>
                  <a:srgbClr val="336600"/>
                </a:solidFill>
                <a:latin typeface="Times New Roman" pitchFamily="18" charset="0"/>
              </a:rPr>
            </a:br>
            <a:r>
              <a:rPr lang="ru-RU" sz="3200" b="1" i="1" dirty="0" smtClean="0">
                <a:solidFill>
                  <a:srgbClr val="336600"/>
                </a:solidFill>
                <a:latin typeface="Times New Roman" pitchFamily="18" charset="0"/>
              </a:rPr>
              <a:t>(1809 – 1852)</a:t>
            </a:r>
            <a:r>
              <a:rPr lang="ru-RU" sz="3200" b="1" i="1" dirty="0" smtClean="0">
                <a:latin typeface="Monotype Corsiva" pitchFamily="66" charset="0"/>
              </a:rPr>
              <a:t> </a:t>
            </a:r>
            <a:br>
              <a:rPr lang="ru-RU" sz="3200" b="1" i="1" dirty="0" smtClean="0">
                <a:latin typeface="Monotype Corsiva" pitchFamily="66" charset="0"/>
              </a:rPr>
            </a:br>
            <a:r>
              <a:rPr lang="ru-RU" sz="3200" b="1" i="1" dirty="0" smtClean="0">
                <a:latin typeface="Monotype Corsiva" pitchFamily="66" charset="0"/>
              </a:rPr>
              <a:t>Повесть «Портрет»</a:t>
            </a:r>
            <a:br>
              <a:rPr lang="ru-RU" sz="3200" b="1" i="1" dirty="0" smtClean="0">
                <a:latin typeface="Monotype Corsiva" pitchFamily="66" charset="0"/>
              </a:rPr>
            </a:br>
            <a:r>
              <a:rPr lang="ru-RU" b="1" i="1" dirty="0" smtClean="0">
                <a:latin typeface="Monotype Corsiva" pitchFamily="66" charset="0"/>
              </a:rPr>
              <a:t/>
            </a:r>
            <a:br>
              <a:rPr lang="ru-RU" b="1" i="1" dirty="0" smtClean="0"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7" name="Picture 4" descr="ScannedImage-3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772"/>
          <a:stretch>
            <a:fillRect/>
          </a:stretch>
        </p:blipFill>
        <p:spPr bwMode="auto">
          <a:xfrm>
            <a:off x="2286001" y="1828800"/>
            <a:ext cx="3886200" cy="4601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СОД\Downloads\Kukriniksi-Gogol-Portret-1-chast-Illustracia-10-555x8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1704"/>
            <a:ext cx="5105400" cy="6613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Аукцион</a:t>
            </a:r>
            <a:r>
              <a:rPr lang="ru-RU" sz="2400" dirty="0" smtClean="0"/>
              <a:t> </a:t>
            </a:r>
            <a:r>
              <a:rPr lang="en-US" sz="2400" dirty="0" smtClean="0"/>
              <a:t>[</a:t>
            </a:r>
            <a:r>
              <a:rPr lang="ru-RU" sz="2400" dirty="0" smtClean="0"/>
              <a:t>лат.</a:t>
            </a:r>
            <a:r>
              <a:rPr lang="en-US" sz="2400" dirty="0" smtClean="0"/>
              <a:t> </a:t>
            </a:r>
            <a:r>
              <a:rPr lang="en-US" sz="2400" dirty="0" err="1" smtClean="0"/>
              <a:t>auctio</a:t>
            </a:r>
            <a:r>
              <a:rPr lang="en-US" sz="2400" dirty="0" smtClean="0"/>
              <a:t> </a:t>
            </a:r>
            <a:r>
              <a:rPr lang="ru-RU" sz="2400" dirty="0" smtClean="0"/>
              <a:t>(</a:t>
            </a:r>
            <a:r>
              <a:rPr lang="en-US" sz="2400" dirty="0" err="1" smtClean="0"/>
              <a:t>auctionis</a:t>
            </a:r>
            <a:r>
              <a:rPr lang="ru-RU" sz="2400" dirty="0" smtClean="0"/>
              <a:t>) – продажа с торгов</a:t>
            </a:r>
            <a:r>
              <a:rPr lang="en-US" sz="2400" dirty="0" smtClean="0"/>
              <a:t>]</a:t>
            </a:r>
            <a:r>
              <a:rPr lang="ru-RU" sz="2400" dirty="0" smtClean="0"/>
              <a:t> Способ публичных продаж с торгов, при котором продаваемые товары или имущество приобретаются лицом, предложившим  наивысшую цену.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4038600" cy="3459163"/>
          </a:xfrm>
        </p:spPr>
        <p:txBody>
          <a:bodyPr>
            <a:normAutofit/>
          </a:bodyPr>
          <a:lstStyle/>
          <a:p>
            <a:r>
              <a:rPr lang="ru-RU" dirty="0" smtClean="0"/>
              <a:t>Почему Гоголь сравнивает </a:t>
            </a:r>
            <a:r>
              <a:rPr lang="ru-RU" dirty="0" smtClean="0">
                <a:hlinkClick r:id="" action="ppaction://noaction"/>
              </a:rPr>
              <a:t>аукцион</a:t>
            </a:r>
            <a:r>
              <a:rPr lang="ru-RU" dirty="0" smtClean="0"/>
              <a:t> с погребальной процессией?</a:t>
            </a:r>
          </a:p>
          <a:p>
            <a:endParaRPr lang="ru-RU" dirty="0"/>
          </a:p>
        </p:txBody>
      </p:sp>
      <p:pic>
        <p:nvPicPr>
          <p:cNvPr id="9" name="Picture 5" descr="C:\Documents and Settings\Наташа\Рабочий стол\Гоголь Портрет\Disk9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2133600"/>
            <a:ext cx="3479334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Ростовщик</a:t>
            </a:r>
            <a:r>
              <a:rPr lang="ru-RU" sz="2400" dirty="0" smtClean="0"/>
              <a:t> - человек, эксплуатирующий обращающихся к нему людей, давая деньги в долг под проценты на </a:t>
            </a:r>
            <a:r>
              <a:rPr lang="ru-RU" sz="2400" dirty="0" smtClean="0">
                <a:hlinkClick r:id="" action="ppaction://noaction"/>
              </a:rPr>
              <a:t>кабальных </a:t>
            </a:r>
            <a:r>
              <a:rPr lang="ru-RU" sz="2400" dirty="0" smtClean="0"/>
              <a:t>условиях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3505199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/>
              <a:t>Олицетворением чего является сам ростовщик и  его портрет в повести Н.В.Гоголя?</a:t>
            </a:r>
          </a:p>
          <a:p>
            <a:r>
              <a:rPr lang="ru-RU" sz="2400" dirty="0" smtClean="0"/>
              <a:t> Какие перемены происходят в людях, которые связывают себя с ростовщиком?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434340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РостовщРембрандт</a:t>
            </a:r>
            <a:r>
              <a:rPr lang="ru-RU" dirty="0" smtClean="0">
                <a:solidFill>
                  <a:schemeClr val="bg1"/>
                </a:solidFill>
              </a:rPr>
              <a:t>. Ростовщик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ик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Picture 4" descr="C:\Documents and Settings\Наташа\Рабочий стол\Гоголь Портрет\Рембранд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905000"/>
            <a:ext cx="39719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 flipH="1">
            <a:off x="685795" y="5181600"/>
            <a:ext cx="3581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Рембрандт. Ростовщик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Н.Гоголь ставит сложные проблемы: </a:t>
            </a:r>
            <a:br>
              <a:rPr lang="ru-RU" sz="3200" dirty="0" smtClean="0"/>
            </a:br>
            <a:r>
              <a:rPr lang="ru-RU" sz="3200" dirty="0" smtClean="0"/>
              <a:t>Какова роль искусства в мире? </a:t>
            </a:r>
            <a:br>
              <a:rPr lang="ru-RU" sz="3200" dirty="0" smtClean="0"/>
            </a:br>
            <a:r>
              <a:rPr lang="ru-RU" sz="3200" dirty="0" smtClean="0"/>
              <a:t>Каково предназначение художника?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«Талант есть </a:t>
            </a:r>
            <a:r>
              <a:rPr lang="ru-RU" sz="3600" dirty="0" err="1" smtClean="0"/>
              <a:t>драгоценнейший</a:t>
            </a:r>
            <a:r>
              <a:rPr lang="ru-RU" sz="3600" dirty="0" smtClean="0"/>
              <a:t>  дар Бога – не погуби его»</a:t>
            </a:r>
          </a:p>
          <a:p>
            <a:r>
              <a:rPr lang="ru-RU" sz="3600" dirty="0" smtClean="0"/>
              <a:t>«…Спасай чистоту души своей. Кто заключил в себе талант, тот чище всех должен быть душою.»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«Человек, который вышел из дому в светлой праздничной одежде, стоит только быть </a:t>
            </a:r>
            <a:r>
              <a:rPr lang="ru-RU" dirty="0" err="1" smtClean="0"/>
              <a:t>обрызнуту</a:t>
            </a:r>
            <a:r>
              <a:rPr lang="ru-RU" dirty="0" smtClean="0"/>
              <a:t> одним пятном грязи из-под колеса, и  уже весь народ обступил его, и указывает на него пальцем,  и толкует об его неряшестве, когда как тот же народ не замечает множества пятен на других проходящих, одетых в будничные одежды. Ибо на будничных одеждах не замечаются пятна.»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ru-RU" dirty="0" smtClean="0"/>
              <a:t>Поветь «Портрет» не  несет  успокоения, показывая,  насколько  все  люди,  независимо  от  характера  и  высоты  убеждений, подвержены злу. Гоголь  переделал финал повести. В  первой  редакции облик  ростовщика таинственно испаряется  с  полотна, оставив чистым  холст.  В  окончательном  тексте повести портрет  ростовщика исчезает: </a:t>
            </a:r>
            <a:r>
              <a:rPr lang="ru-RU" u="sng" dirty="0" smtClean="0"/>
              <a:t>зло  опять пошло  бродить  по  свету…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FFC000"/>
                </a:solidFill>
              </a:rPr>
              <a:t>А.Иванов</a:t>
            </a:r>
            <a:br>
              <a:rPr lang="ru-RU" smtClean="0">
                <a:solidFill>
                  <a:srgbClr val="FFC000"/>
                </a:solidFill>
              </a:rPr>
            </a:br>
            <a:r>
              <a:rPr lang="ru-RU" smtClean="0">
                <a:solidFill>
                  <a:srgbClr val="FFC000"/>
                </a:solidFill>
              </a:rPr>
              <a:t> «Явление Христа народу»</a:t>
            </a:r>
            <a:endParaRPr lang="ru-RU" dirty="0"/>
          </a:p>
        </p:txBody>
      </p:sp>
      <p:pic>
        <p:nvPicPr>
          <p:cNvPr id="4" name="Picture 4" descr="C:\Documents and Settings\Наташа\Рабочий стол\Гоголь Портрет\Иванов Явление Христа народ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54691" y="1600200"/>
            <a:ext cx="603461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ОД\Downloads\images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06152"/>
            <a:ext cx="3352800" cy="3299298"/>
          </a:xfrm>
          <a:prstGeom prst="rect">
            <a:avLst/>
          </a:prstGeom>
          <a:noFill/>
        </p:spPr>
      </p:pic>
      <p:pic>
        <p:nvPicPr>
          <p:cNvPr id="1027" name="Picture 3" descr="C:\Users\СОД\Download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76967"/>
            <a:ext cx="3810000" cy="3598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8600"/>
            <a:ext cx="4343400" cy="61722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мифе говорится, что у одного царя были три красавицы дочери, из </a:t>
            </a:r>
            <a:r>
              <a:rPr lang="ru-RU" sz="1600" dirty="0" smtClean="0"/>
              <a:t>которых красивее всех была младшая — Психея. Слава о её красоте прошла по всей земле и многие приезжали в город, где жила Психея, чтобы полюбоваться ею. Ей стали даже воздавать божеские почести, забыв </a:t>
            </a:r>
            <a:r>
              <a:rPr lang="ru-RU" sz="1600" dirty="0" smtClean="0">
                <a:hlinkClick r:id="rId2" tooltip="Афродита"/>
              </a:rPr>
              <a:t>Афродиту</a:t>
            </a:r>
            <a:r>
              <a:rPr lang="ru-RU" sz="1600" dirty="0" smtClean="0"/>
              <a:t>. Последняя оскорбилась и решила погубить соперницу. Позвав своего сына </a:t>
            </a:r>
            <a:r>
              <a:rPr lang="ru-RU" sz="1600" dirty="0" smtClean="0">
                <a:hlinkClick r:id="rId3" tooltip="Эрот"/>
              </a:rPr>
              <a:t>Эрота</a:t>
            </a:r>
            <a:r>
              <a:rPr lang="ru-RU" sz="1600" dirty="0" smtClean="0"/>
              <a:t>, она показала ему красавицу и велела ему вселить в неё любовь к самому отверженному, безобразному и жалкому из людей. Между тем, Психея чувствовала себя очень несчастной оттого, что все любовались ею, как бездушной красотой, и никто не искал её руки.</a:t>
            </a:r>
          </a:p>
          <a:p>
            <a:r>
              <a:rPr lang="ru-RU" sz="1600" dirty="0" smtClean="0"/>
              <a:t>В горе обратился её отец к милетскому </a:t>
            </a:r>
            <a:r>
              <a:rPr lang="ru-RU" sz="1600" dirty="0" smtClean="0">
                <a:hlinkClick r:id="rId4" tooltip="Оракул"/>
              </a:rPr>
              <a:t>оракулу</a:t>
            </a:r>
            <a:r>
              <a:rPr lang="ru-RU" sz="1600" dirty="0" smtClean="0"/>
              <a:t>, и бог ответил, что Психея, одетая в погребальные одежды, должна быть отведена на скалу для брака с ужасным чудовищем. Исполняя волю оракула, несчастный отец привёл Психею в указанное место и оставил её одну; вдруг дуновение ветра перенесло её в чудный дворец, обитаемый невидимыми духами, и она стала женой какого-то таинственного незримого существа. Блаженная жизнь Психеи, однако, продолжалась недолго: завистливые сестры, узнав об её благополучии, решили извести её и хитростью достигли того, что Психея нарушила данное супругу обещание — не допытываться, кто он. Злые сестры нашептали ей, что незримый супруг — дракон, который в один прекрасный день съест её с её плодом (Психея была уже беременна), и убедили её, чтобы она, вооружившись мечом и светильником, подстерегла его во время сна и убила.</a:t>
            </a:r>
          </a:p>
          <a:p>
            <a:r>
              <a:rPr lang="ru-RU" sz="1600" dirty="0" smtClean="0"/>
              <a:t>Доверчивая Психея послушалась, зажгла светильник, и, стала рассматривать своего супруга, который оказался прекрасным Эротом; в то время, как она, пораженная красотой его лица, любовалась спящим, со светильника на плечо бога упала горячая капля масла, и он от боли проснулся. Оскорблённый вероломством и легкомыслием супруги, он улетел от неё, а она, покинутая, пошла по земле искать своего возлюбленного. Долго Психея ходила по всем землям, пока не была вынуждена преклониться перед своей соперницей, Афродитой, которая долго искала случая отомстить Психее и послала уже разыскивать её </a:t>
            </a:r>
            <a:r>
              <a:rPr lang="ru-RU" sz="1600" dirty="0" smtClean="0">
                <a:hlinkClick r:id="rId5" tooltip="Гермес"/>
              </a:rPr>
              <a:t>Гермеса</a:t>
            </a:r>
            <a:r>
              <a:rPr lang="ru-RU" sz="1600" dirty="0" smtClean="0"/>
              <a:t>. В это время больной от ожога Эрот лежал у своей матери.</a:t>
            </a:r>
          </a:p>
          <a:p>
            <a:r>
              <a:rPr lang="ru-RU" sz="1600" dirty="0" smtClean="0"/>
              <a:t>Очутившись под одной кровлей с супругом, но разлученная с ним, Психея должна была сносить всяческие преследования Афродиты, которая, желая ей смерти, придумывала разные невыполнимые работы. Так, Психея должна была разобрать по зернам и по родам громадную кучу смешанного зерна, достать золотое руно с бешеных овец, добыть воды из </a:t>
            </a:r>
            <a:r>
              <a:rPr lang="ru-RU" sz="1600" dirty="0" smtClean="0">
                <a:hlinkClick r:id="rId6" tooltip="Стикс"/>
              </a:rPr>
              <a:t>Стикса</a:t>
            </a:r>
            <a:r>
              <a:rPr lang="ru-RU" sz="1600" dirty="0" smtClean="0"/>
              <a:t> и принести из подземного царства от </a:t>
            </a:r>
            <a:r>
              <a:rPr lang="ru-RU" sz="1600" dirty="0" smtClean="0">
                <a:hlinkClick r:id="rId7" tooltip="Персефона"/>
              </a:rPr>
              <a:t>Персефоны</a:t>
            </a:r>
            <a:r>
              <a:rPr lang="ru-RU" sz="1600" dirty="0" smtClean="0"/>
              <a:t> (Прозерпины) ящик с чудесными притираниями. Благодаря чужой помощи, Психея сделала всё, что велела ей Афродита, пока, наконец, не выздоровел Эрот. Тогда он обратился к содействию верховного олимпийского бога и с его помощью добился согласия небожителей на брак с Психеей, которая получила от </a:t>
            </a:r>
            <a:r>
              <a:rPr lang="ru-RU" sz="1600" dirty="0" err="1" smtClean="0">
                <a:hlinkClick r:id="rId8" tooltip="Зевс"/>
              </a:rPr>
              <a:t>Зевса</a:t>
            </a:r>
            <a:r>
              <a:rPr lang="ru-RU" sz="1600" dirty="0" err="1" smtClean="0"/>
              <a:t>бессмертиe</a:t>
            </a:r>
            <a:r>
              <a:rPr lang="ru-RU" sz="1600" dirty="0" smtClean="0"/>
              <a:t> и была приобщена к сонму богов. Завистливые сестры Психеи были наказаны за свою зависть и коварство тем, что разбились об утёс, прыгнув с него в расчёте, что </a:t>
            </a:r>
            <a:r>
              <a:rPr lang="ru-RU" sz="1600" dirty="0" err="1" smtClean="0">
                <a:hlinkClick r:id="rId9" tooltip="Зефир (мифология)"/>
              </a:rPr>
              <a:t>Зефир</a:t>
            </a:r>
            <a:r>
              <a:rPr lang="ru-RU" sz="1600" dirty="0" err="1" smtClean="0"/>
              <a:t>унесет</a:t>
            </a:r>
            <a:r>
              <a:rPr lang="ru-RU" sz="1600" dirty="0" smtClean="0"/>
              <a:t> их в волшебный дворец Эрота. От брака Психеи с Эротом родилась </a:t>
            </a:r>
            <a:r>
              <a:rPr lang="ru-RU" sz="1600" dirty="0" err="1" smtClean="0">
                <a:hlinkClick r:id="rId10" tooltip="Волупия"/>
              </a:rPr>
              <a:t>Волупия</a:t>
            </a:r>
            <a:r>
              <a:rPr lang="ru-RU" sz="1600" dirty="0" smtClean="0"/>
              <a:t>, богиня, олицетворяющая наслаждение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5602" name="Picture 2" descr="C:\Users\СОД\Downloads\220px-Psycheabduct.jpg"/>
          <p:cNvPicPr>
            <a:picLocks noGrp="1" noChangeAspect="1" noChangeArrowheads="1"/>
          </p:cNvPicPr>
          <p:nvPr>
            <p:ph idx="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92978" y="609600"/>
            <a:ext cx="3722422" cy="5909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600201"/>
            <a:ext cx="6705600" cy="3962399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Monotype Corsiva" pitchFamily="66" charset="0"/>
              </a:rPr>
              <a:t>Тема ответственности человека за свою судьбу. </a:t>
            </a:r>
            <a:r>
              <a:rPr lang="ru-RU" sz="3600" b="1" i="1" dirty="0" smtClean="0">
                <a:latin typeface="Monotype Corsiva" pitchFamily="66" charset="0"/>
              </a:rPr>
              <a:t/>
            </a:r>
            <a:br>
              <a:rPr lang="ru-RU" sz="3600" b="1" i="1" dirty="0" smtClean="0">
                <a:latin typeface="Monotype Corsiva" pitchFamily="66" charset="0"/>
              </a:rPr>
            </a:br>
            <a:endParaRPr lang="ru-RU" sz="3600" b="1" i="1" dirty="0" smtClean="0">
              <a:latin typeface="Monotype Corsiva" pitchFamily="66" charset="0"/>
            </a:endParaRPr>
          </a:p>
          <a:p>
            <a:r>
              <a:rPr lang="ru-RU" sz="4000" b="1" i="1" dirty="0" smtClean="0">
                <a:latin typeface="Monotype Corsiva" pitchFamily="66" charset="0"/>
              </a:rPr>
              <a:t>Выбор человека в жизни.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ru-RU" b="1" dirty="0" smtClean="0"/>
              <a:t>Внезапно появившиеся деньги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4128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" y="1219200"/>
            <a:ext cx="1905000" cy="4906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b="1" u="sng" dirty="0" smtClean="0">
                <a:solidFill>
                  <a:srgbClr val="00FFFF"/>
                </a:solidFill>
              </a:rPr>
              <a:t>Голос рассудка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00FF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/>
              <a:t>появилась возможность работать; </a:t>
            </a:r>
          </a:p>
          <a:p>
            <a:pPr eaLnBrk="1" hangingPunct="1">
              <a:lnSpc>
                <a:spcPct val="80000"/>
              </a:lnSpc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/>
              <a:t>есть деньги на содержание и обеспечение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514600" y="1295400"/>
            <a:ext cx="6324600" cy="525780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3600" b="1" u="sng" dirty="0" smtClean="0">
                <a:solidFill>
                  <a:srgbClr val="00FFFF"/>
                </a:solidFill>
              </a:rPr>
              <a:t>Голос чувств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 smtClean="0"/>
              <a:t>- как меняются мысли Чарткова под влиянием золота?</a:t>
            </a:r>
            <a:endParaRPr lang="ru-RU" sz="3600" b="1" u="sng" dirty="0" smtClean="0">
              <a:solidFill>
                <a:srgbClr val="00FFFF"/>
              </a:solidFill>
            </a:endParaRPr>
          </a:p>
          <a:p>
            <a:r>
              <a:rPr lang="ru-RU" sz="2900" dirty="0" smtClean="0"/>
              <a:t>Но «изнутри раздавался другой голос, слышнее и звонче»                      </a:t>
            </a:r>
          </a:p>
          <a:p>
            <a:pPr lvl="0">
              <a:buNone/>
            </a:pPr>
            <a:endParaRPr lang="ru-RU" sz="2900" dirty="0" smtClean="0"/>
          </a:p>
          <a:p>
            <a:pPr lvl="0"/>
            <a:r>
              <a:rPr lang="ru-RU" sz="2900" b="1" dirty="0" smtClean="0"/>
              <a:t>“Теперь в его власти было всё то,   на что он глядел доселе </a:t>
            </a:r>
            <a:r>
              <a:rPr lang="ru-RU" sz="2900" b="1" u="sng" dirty="0" smtClean="0"/>
              <a:t>завистливыми</a:t>
            </a:r>
            <a:r>
              <a:rPr lang="ru-RU" sz="2900" b="1" dirty="0" smtClean="0"/>
              <a:t> глазами, чем любовался издали, </a:t>
            </a:r>
            <a:r>
              <a:rPr lang="ru-RU" sz="2900" b="1" u="sng" dirty="0" smtClean="0"/>
              <a:t>глотая слюнки</a:t>
            </a:r>
            <a:r>
              <a:rPr lang="ru-RU" sz="2900" b="1" dirty="0" smtClean="0"/>
              <a:t> ”; </a:t>
            </a:r>
            <a:endParaRPr lang="ru-RU" sz="2900" dirty="0" smtClean="0"/>
          </a:p>
          <a:p>
            <a:pPr lvl="0"/>
            <a:r>
              <a:rPr lang="ru-RU" sz="2900" b="1" dirty="0" smtClean="0"/>
              <a:t>желание “одеться, разговеться после долгого поста, нанять славную квартиру”; </a:t>
            </a:r>
            <a:endParaRPr lang="ru-RU" sz="2900" dirty="0" smtClean="0"/>
          </a:p>
          <a:p>
            <a:pPr lvl="0"/>
            <a:r>
              <a:rPr lang="ru-RU" sz="2900" b="1" dirty="0" smtClean="0"/>
              <a:t>отправился в театр, в кондитерскую в … и прочее; </a:t>
            </a:r>
            <a:endParaRPr lang="ru-RU" sz="2900" dirty="0" smtClean="0"/>
          </a:p>
          <a:p>
            <a:pPr lvl="0"/>
            <a:r>
              <a:rPr lang="ru-RU" sz="2900" b="1" dirty="0" smtClean="0"/>
              <a:t>оделся с ног до головы;</a:t>
            </a:r>
            <a:endParaRPr lang="ru-RU" sz="2900" dirty="0" smtClean="0"/>
          </a:p>
          <a:p>
            <a:pPr lvl="0"/>
            <a:r>
              <a:rPr lang="ru-RU" sz="2900" b="1" u="sng" dirty="0" smtClean="0"/>
              <a:t>накупил</a:t>
            </a:r>
            <a:r>
              <a:rPr lang="ru-RU" sz="2900" b="1" dirty="0" smtClean="0"/>
              <a:t> духов, помад;</a:t>
            </a:r>
            <a:endParaRPr lang="ru-RU" sz="2900" dirty="0" smtClean="0"/>
          </a:p>
          <a:p>
            <a:pPr lvl="0"/>
            <a:r>
              <a:rPr lang="ru-RU" sz="2900" b="1" dirty="0" smtClean="0"/>
              <a:t>купил </a:t>
            </a:r>
            <a:r>
              <a:rPr lang="ru-RU" sz="2900" b="1" u="sng" dirty="0" smtClean="0"/>
              <a:t>нечаянно </a:t>
            </a:r>
            <a:r>
              <a:rPr lang="ru-RU" sz="2900" b="1" dirty="0" smtClean="0"/>
              <a:t>дорогой</a:t>
            </a:r>
            <a:r>
              <a:rPr lang="ru-RU" sz="2900" b="1" u="sng" dirty="0" smtClean="0"/>
              <a:t> </a:t>
            </a:r>
            <a:r>
              <a:rPr lang="ru-RU" sz="2900" b="1" dirty="0" smtClean="0"/>
              <a:t>лорнет, нечаянно </a:t>
            </a:r>
            <a:r>
              <a:rPr lang="ru-RU" sz="2900" b="1" u="sng" dirty="0" smtClean="0"/>
              <a:t>накупил</a:t>
            </a:r>
            <a:r>
              <a:rPr lang="ru-RU" sz="2900" b="1" dirty="0" smtClean="0"/>
              <a:t> </a:t>
            </a:r>
            <a:r>
              <a:rPr lang="ru-RU" sz="2900" b="1" u="sng" dirty="0" smtClean="0"/>
              <a:t>бездну</a:t>
            </a:r>
            <a:r>
              <a:rPr lang="ru-RU" sz="2900" b="1" dirty="0" smtClean="0"/>
              <a:t> всяких галстуков; </a:t>
            </a:r>
            <a:endParaRPr lang="ru-RU" sz="2900" dirty="0" smtClean="0"/>
          </a:p>
          <a:p>
            <a:pPr lvl="0"/>
            <a:r>
              <a:rPr lang="ru-RU" sz="2900" b="1" u="sng" dirty="0" smtClean="0"/>
              <a:t>более,</a:t>
            </a:r>
            <a:r>
              <a:rPr lang="ru-RU" sz="2900" b="1" dirty="0" smtClean="0"/>
              <a:t> </a:t>
            </a:r>
            <a:r>
              <a:rPr lang="ru-RU" sz="2900" b="1" u="sng" dirty="0" smtClean="0"/>
              <a:t>ежели</a:t>
            </a:r>
            <a:r>
              <a:rPr lang="ru-RU" sz="2900" b="1" dirty="0" smtClean="0"/>
              <a:t> </a:t>
            </a:r>
            <a:r>
              <a:rPr lang="ru-RU" sz="2900" b="1" u="sng" dirty="0" smtClean="0"/>
              <a:t>нужно,</a:t>
            </a:r>
            <a:r>
              <a:rPr lang="ru-RU" sz="2900" b="1" dirty="0" smtClean="0"/>
              <a:t> завил у парикмахера локоны; </a:t>
            </a:r>
            <a:endParaRPr lang="ru-RU" sz="2900" dirty="0" smtClean="0"/>
          </a:p>
          <a:p>
            <a:pPr lvl="0"/>
            <a:r>
              <a:rPr lang="ru-RU" sz="2900" b="1" dirty="0" smtClean="0"/>
              <a:t>катался в карете </a:t>
            </a:r>
            <a:r>
              <a:rPr lang="ru-RU" sz="2900" b="1" u="sng" dirty="0" smtClean="0"/>
              <a:t>без</a:t>
            </a:r>
            <a:r>
              <a:rPr lang="ru-RU" sz="2900" b="1" dirty="0" smtClean="0"/>
              <a:t> всякой </a:t>
            </a:r>
            <a:r>
              <a:rPr lang="ru-RU" sz="2900" b="1" u="sng" dirty="0" smtClean="0"/>
              <a:t>причины;</a:t>
            </a:r>
            <a:r>
              <a:rPr lang="ru-RU" sz="2900" b="1" dirty="0" smtClean="0"/>
              <a:t> </a:t>
            </a:r>
            <a:endParaRPr lang="ru-RU" sz="2900" dirty="0" smtClean="0"/>
          </a:p>
          <a:p>
            <a:pPr lvl="0"/>
            <a:r>
              <a:rPr lang="ru-RU" sz="2900" b="1" dirty="0" smtClean="0"/>
              <a:t>объелся </a:t>
            </a:r>
            <a:r>
              <a:rPr lang="ru-RU" sz="2900" b="1" u="sng" dirty="0" smtClean="0"/>
              <a:t>без</a:t>
            </a:r>
            <a:r>
              <a:rPr lang="ru-RU" sz="2900" b="1" dirty="0" smtClean="0"/>
              <a:t> </a:t>
            </a:r>
            <a:r>
              <a:rPr lang="ru-RU" sz="2900" b="1" u="sng" dirty="0" smtClean="0"/>
              <a:t>меры</a:t>
            </a:r>
            <a:r>
              <a:rPr lang="ru-RU" sz="2900" b="1" dirty="0" smtClean="0"/>
              <a:t> конфетами; </a:t>
            </a:r>
            <a:endParaRPr lang="ru-RU" sz="2900" dirty="0" smtClean="0"/>
          </a:p>
          <a:p>
            <a:pPr lvl="0"/>
            <a:r>
              <a:rPr lang="ru-RU" sz="2900" b="1" dirty="0" smtClean="0"/>
              <a:t>в новой квартире все, что получше поставил на видное место, что похуже в угол; </a:t>
            </a:r>
            <a:endParaRPr lang="ru-RU" sz="2900" dirty="0" smtClean="0"/>
          </a:p>
          <a:p>
            <a:pPr lvl="0"/>
            <a:r>
              <a:rPr lang="ru-RU" sz="2900" b="1" i="1" dirty="0" smtClean="0"/>
              <a:t>желание </a:t>
            </a:r>
            <a:r>
              <a:rPr lang="ru-RU" sz="2900" b="1" i="1" u="sng" dirty="0" smtClean="0"/>
              <a:t>непреоборимое</a:t>
            </a:r>
            <a:r>
              <a:rPr lang="ru-RU" sz="2900" b="1" i="1" dirty="0" smtClean="0"/>
              <a:t> </a:t>
            </a:r>
            <a:r>
              <a:rPr lang="ru-RU" sz="2900" b="1" i="1" u="sng" dirty="0" smtClean="0"/>
              <a:t>схватить славу за хвост</a:t>
            </a:r>
            <a:r>
              <a:rPr lang="ru-RU" sz="2900" b="1" i="1" dirty="0" smtClean="0"/>
              <a:t>; </a:t>
            </a:r>
            <a:endParaRPr lang="ru-RU" sz="2900" dirty="0" smtClean="0"/>
          </a:p>
          <a:p>
            <a:pPr lvl="0"/>
            <a:r>
              <a:rPr lang="ru-RU" sz="2900" b="1" u="sng" dirty="0" smtClean="0"/>
              <a:t>заказал</a:t>
            </a:r>
            <a:r>
              <a:rPr lang="ru-RU" sz="2900" b="1" dirty="0" smtClean="0"/>
              <a:t> статью о себе; читал с тайным удовольствием. </a:t>
            </a:r>
            <a:endParaRPr lang="ru-RU" sz="2900" dirty="0" smtClean="0"/>
          </a:p>
          <a:p>
            <a:endParaRPr lang="ru-RU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Художники </a:t>
            </a:r>
            <a:r>
              <a:rPr lang="ru-RU" dirty="0" err="1" smtClean="0"/>
              <a:t>Кукрыниксы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"</a:t>
            </a:r>
            <a:r>
              <a:rPr lang="ru-RU" dirty="0" err="1" smtClean="0"/>
              <a:t>Кукрыниксы</a:t>
            </a:r>
            <a:r>
              <a:rPr lang="ru-RU" smtClean="0"/>
              <a:t>» </a:t>
            </a:r>
            <a:r>
              <a:rPr lang="ru-RU" dirty="0" smtClean="0"/>
              <a:t>(псевдоним), творческий коллектив русских графиков и живописцев: Куприянов Михаил Васильевич (1903—1991), Крылов Порфирий Никитич (1902—1990), Соколов Николай Александрович (1903—2000). </a:t>
            </a:r>
          </a:p>
          <a:p>
            <a:r>
              <a:rPr lang="ru-RU" dirty="0" smtClean="0">
                <a:hlinkClick r:id="rId2" tooltip="Псевдоним"/>
              </a:rPr>
              <a:t>Псевдоним</a:t>
            </a:r>
            <a:r>
              <a:rPr lang="ru-RU" dirty="0" smtClean="0"/>
              <a:t> «</a:t>
            </a:r>
            <a:r>
              <a:rPr lang="ru-RU" dirty="0" err="1" smtClean="0"/>
              <a:t>Кукрыниксы</a:t>
            </a:r>
            <a:r>
              <a:rPr lang="ru-RU" dirty="0" smtClean="0"/>
              <a:t>» составлен из первых слогов фамилий </a:t>
            </a:r>
            <a:r>
              <a:rPr lang="ru-RU" i="1" dirty="0" smtClean="0"/>
              <a:t>Ку</a:t>
            </a:r>
            <a:r>
              <a:rPr lang="ru-RU" dirty="0" smtClean="0"/>
              <a:t>приянова и </a:t>
            </a:r>
            <a:r>
              <a:rPr lang="ru-RU" i="1" dirty="0" smtClean="0"/>
              <a:t>Кры</a:t>
            </a:r>
            <a:r>
              <a:rPr lang="ru-RU" dirty="0" smtClean="0"/>
              <a:t>лова, а также первых трёх букв имени и первой буквы фамилии </a:t>
            </a:r>
            <a:r>
              <a:rPr lang="ru-RU" i="1" dirty="0" smtClean="0"/>
              <a:t>Ник</a:t>
            </a:r>
            <a:r>
              <a:rPr lang="ru-RU" dirty="0" smtClean="0"/>
              <a:t>олая </a:t>
            </a:r>
            <a:r>
              <a:rPr lang="ru-RU" i="1" dirty="0" smtClean="0"/>
              <a:t>С</a:t>
            </a:r>
            <a:r>
              <a:rPr lang="ru-RU" dirty="0" smtClean="0"/>
              <a:t>околова. Три художника работали методом коллективного творчества (каждый также работал и индивидуально — над портретами и пейзажами). Наибольшую известность им принесли многочисленные мастерски исполненные карикатуры и шаржи, а также книжные иллюстрации, созданные в характерном карикатурном стиле.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СОД\Downloads\Kukriniksi-Gogol-Portret-1-chast-Illustracia-03-555x7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3962400" cy="5562600"/>
          </a:xfrm>
          <a:prstGeom prst="rect">
            <a:avLst/>
          </a:prstGeom>
          <a:noFill/>
        </p:spPr>
      </p:pic>
      <p:pic>
        <p:nvPicPr>
          <p:cNvPr id="5" name="Picture 2" descr="C:\Users\СОД\Downloads\Kukriniksi-Gogol-Portret-1-chast-Illustracia-05-555x8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33400"/>
            <a:ext cx="3990861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ОД\Downloads\Kukriniksi-Gogol-Portret-1-chast-Illustracia-06-555x3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67044"/>
            <a:ext cx="7696200" cy="5324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ОД\Downloads\Kukriniksi-Gogol-Portret-1-chast-Illustracia-07-555x3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09312"/>
            <a:ext cx="7249495" cy="4963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ОД\Downloads\Kukriniksi-Gogol-Portret-1-chast-Illustracia-08-555x7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556472"/>
            <a:ext cx="5562600" cy="6116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ОД\Downloads\Kukriniksi-Gogol-Portret-1-chast-Illustracia-09-555x8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73682"/>
            <a:ext cx="4876800" cy="6256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482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Н. В. Гоголь (1809 – 1852)  Повесть «Портрет»  </vt:lpstr>
      <vt:lpstr>Слайд 2</vt:lpstr>
      <vt:lpstr>Внезапно появившиеся деньги</vt:lpstr>
      <vt:lpstr>Художники Кукрыниксы</vt:lpstr>
      <vt:lpstr>Слайд 5</vt:lpstr>
      <vt:lpstr>Слайд 6</vt:lpstr>
      <vt:lpstr>Слайд 7</vt:lpstr>
      <vt:lpstr>Слайд 8</vt:lpstr>
      <vt:lpstr>Слайд 9</vt:lpstr>
      <vt:lpstr>Слайд 10</vt:lpstr>
      <vt:lpstr>Аукцион [лат. auctio (auctionis) – продажа с торгов] Способ публичных продаж с торгов, при котором продаваемые товары или имущество приобретаются лицом, предложившим  наивысшую цену. </vt:lpstr>
      <vt:lpstr>Ростовщик - человек, эксплуатирующий обращающихся к нему людей, давая деньги в долг под проценты на кабальных условиях</vt:lpstr>
      <vt:lpstr>Н.Гоголь ставит сложные проблемы:  Какова роль искусства в мире?  Каково предназначение художника?</vt:lpstr>
      <vt:lpstr>Слайд 14</vt:lpstr>
      <vt:lpstr>Слайд 15</vt:lpstr>
      <vt:lpstr>А.Иванов  «Явление Христа народу»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СОД</dc:creator>
  <cp:lastModifiedBy>СОД</cp:lastModifiedBy>
  <cp:revision>42</cp:revision>
  <dcterms:created xsi:type="dcterms:W3CDTF">2013-11-17T16:49:30Z</dcterms:created>
  <dcterms:modified xsi:type="dcterms:W3CDTF">2013-11-26T19:03:21Z</dcterms:modified>
</cp:coreProperties>
</file>