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9" r:id="rId1"/>
  </p:sldMasterIdLst>
  <p:notesMasterIdLst>
    <p:notesMasterId r:id="rId23"/>
  </p:notesMasterIdLst>
  <p:sldIdLst>
    <p:sldId id="291" r:id="rId2"/>
    <p:sldId id="318" r:id="rId3"/>
    <p:sldId id="336" r:id="rId4"/>
    <p:sldId id="297" r:id="rId5"/>
    <p:sldId id="301" r:id="rId6"/>
    <p:sldId id="295" r:id="rId7"/>
    <p:sldId id="298" r:id="rId8"/>
    <p:sldId id="299" r:id="rId9"/>
    <p:sldId id="327" r:id="rId10"/>
    <p:sldId id="300" r:id="rId11"/>
    <p:sldId id="329" r:id="rId12"/>
    <p:sldId id="302" r:id="rId13"/>
    <p:sldId id="303" r:id="rId14"/>
    <p:sldId id="333" r:id="rId15"/>
    <p:sldId id="304" r:id="rId16"/>
    <p:sldId id="334" r:id="rId17"/>
    <p:sldId id="305" r:id="rId18"/>
    <p:sldId id="335" r:id="rId19"/>
    <p:sldId id="337" r:id="rId20"/>
    <p:sldId id="320" r:id="rId21"/>
    <p:sldId id="32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07E"/>
    <a:srgbClr val="FFFF00"/>
    <a:srgbClr val="CC99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9" autoAdjust="0"/>
    <p:restoredTop sz="95027" autoAdjust="0"/>
  </p:normalViewPr>
  <p:slideViewPr>
    <p:cSldViewPr>
      <p:cViewPr>
        <p:scale>
          <a:sx n="100" d="100"/>
          <a:sy n="100" d="100"/>
        </p:scale>
        <p:origin x="-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ED3032-7F30-4511-8885-A94FECE8A0E9}" type="datetimeFigureOut">
              <a:rPr lang="ru-RU"/>
              <a:pPr>
                <a:defRPr/>
              </a:pPr>
              <a:t>21.11.2015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24E8B2-4E2E-4DB4-A4A5-7B5A05D81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193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E503619-0456-4636-BFB5-B8913B1E2C6C}" type="slidenum">
              <a:rPr lang="ru-RU" altLang="ru-RU">
                <a:latin typeface="Arial" charset="0"/>
              </a:rPr>
              <a:pPr/>
              <a:t>1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3EC1C1-72AD-4F1F-A4D8-25637576AD43}" type="slidenum">
              <a:rPr lang="ru-RU" altLang="ru-RU">
                <a:latin typeface="Arial" charset="0"/>
              </a:rPr>
              <a:pPr/>
              <a:t>10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4510E9-EFCC-4BA7-B55B-DEF8F25762C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22547-F221-476E-8C27-121819532E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28D78-2DB1-4BD1-ABD0-E89F25E13E7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3EFC6-8B54-4C28-AA29-721F84EC771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D58D59-721E-4663-919D-321D2EAFE0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CC602-BB88-4F1F-88DF-0025C4195D3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0724-FBF3-469F-A7A3-7E2483EE5B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E2C29-EB06-478C-B908-5321C0E487C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7A62B-D55B-433B-B510-3F32DF2BF1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0118-C499-4999-859D-93CCCF2EF4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6714B9-A0E5-497E-B96E-635DE81AE1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09E2E5-770F-4BEE-AD99-D506F93132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edu.cap.ru/home/5015/metod_rabota/xn-1-etbo7a5c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276151"/>
          </a:xfrm>
        </p:spPr>
        <p:txBody>
          <a:bodyPr rtlCol="0">
            <a:noAutofit/>
          </a:bodyPr>
          <a:lstStyle/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t-RU" altLang="ru-RU" sz="32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ИГРЫ И УПРА</a:t>
            </a:r>
            <a:r>
              <a:rPr lang="ru-RU" altLang="ru-RU" sz="32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</a:t>
            </a:r>
            <a:r>
              <a:rPr lang="tt-RU" altLang="ru-RU" sz="32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НЕНИЯ </a:t>
            </a:r>
          </a:p>
          <a:p>
            <a:pPr indent="-182880" algn="ctr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tt-RU" altLang="ru-RU" sz="3200" dirty="0" smtClean="0">
                <a:solidFill>
                  <a:srgbClr val="00B0F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РАЗВИТИЯ МЕЛКОЙ МОТОРИКИ</a:t>
            </a:r>
            <a:endParaRPr lang="ru-RU" altLang="ru-RU" dirty="0" smtClean="0">
              <a:solidFill>
                <a:srgbClr val="00B0F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altLang="ru-RU" sz="1200" dirty="0" smtClean="0">
              <a:solidFill>
                <a:srgbClr val="00B0F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124" name="i-main-pic" descr="Картинка 146 из 1228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1940792"/>
            <a:ext cx="3254115" cy="3504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828427" y="534615"/>
            <a:ext cx="7920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Изобразительная </a:t>
            </a:r>
            <a:r>
              <a:rPr lang="ru-RU" alt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alt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Наталья\Desktop\к семинару по моторике\1\1\поделки\пластилином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765593" cy="3534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Наталья\Desktop\к семинару по моторике\1\1\поделки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57648"/>
            <a:ext cx="4053504" cy="2763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C:\Users\Наталья\Desktop\к семинару по моторике\1\1\поделки\пальчикам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506981"/>
            <a:ext cx="2545085" cy="3463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Наталья\Desktop\к семинару по моторике\1\1\поделки\пластилином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592996"/>
            <a:ext cx="4041316" cy="2763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Наталья\Desktop\к семинару по моторике\1\1\поделки\поделк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506981"/>
            <a:ext cx="2512614" cy="3377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214438" y="404664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Группы упражнений для развития мелкой моторики</a:t>
            </a:r>
            <a:endParaRPr lang="ru-RU" alt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www.malenkiedeti.ru/wp-content/uploads/2014/11/Razvitie-motoriki-do-goda.-Tablitsa-krupnaya-i-melkaya-motorika.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0"/>
          <a:stretch/>
        </p:blipFill>
        <p:spPr bwMode="auto">
          <a:xfrm>
            <a:off x="1784109" y="1556792"/>
            <a:ext cx="5718657" cy="4272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-36513" y="891877"/>
            <a:ext cx="87852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 algn="ctr"/>
            <a:r>
              <a:rPr lang="ru-RU" alt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 выработке обобщённого зрительного образа </a:t>
            </a:r>
            <a:r>
              <a:rPr lang="ru-RU" alt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предмета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magazindetstvo.ru/uploads/img/%D0%A0%D0%B8%D1%81%D0%BE%D0%B2%D0%B0%D0%BD%D0%B8%D0%B5/risovani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870" y="2348880"/>
            <a:ext cx="5511442" cy="4018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http://www.detipaint.ru/paint_online_games/doted_600paint4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064" y="4581128"/>
            <a:ext cx="3600450" cy="177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7" descr="C:\Users\Наталья\Desktop\к семинару по моторике\1\1\дорисуй\точк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6829" y="182458"/>
            <a:ext cx="2220685" cy="27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C:\Users\Наталья\Desktop\к семинару по моторике\1\1\дорисуй\по точкам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064" y="2902272"/>
            <a:ext cx="36004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Users\Наталья\Desktop\к семинару по моторике\1\1\дорисуй фигуру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0191" y="182458"/>
            <a:ext cx="2389188" cy="27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:\Users\Наталья\Desktop\к семинару по моторике\1\1\дорисуй\по линиям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44" y="182458"/>
            <a:ext cx="3540177" cy="271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Наталья\Desktop\к семинару по моторике\1\1\дорисуй\штриховка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068960"/>
            <a:ext cx="2562826" cy="328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C:\Users\Наталья\Desktop\к семинару по моторике\1\1\дорисуй 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0729" y="3068960"/>
            <a:ext cx="183633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857250" y="476672"/>
            <a:ext cx="73580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Упражнения по выработке обобщенного двигательного образа предмета</a:t>
            </a:r>
          </a:p>
        </p:txBody>
      </p:sp>
      <p:pic>
        <p:nvPicPr>
          <p:cNvPr id="16387" name="i-main-pic" descr="Картинка 158 из 1228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13" y="1772816"/>
            <a:ext cx="4824536" cy="3938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аталья\Desktop\к семинару по моторике\1\1\пальчиковый театр\пальчиковый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930" y="549423"/>
            <a:ext cx="3657230" cy="2786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C:\Users\Наталья\Desktop\к семинару по моторике\1\1\пальчиковый театр\пальчиковый теат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5" y="3248031"/>
            <a:ext cx="3292438" cy="3205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C:\Users\Наталья\Desktop\к семинару по моторике\1\1\пальчиковый театр\пальчиковый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49422"/>
            <a:ext cx="2031402" cy="2786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C:\Users\Наталья\Desktop\к семинару по моторике\1\1\пальчиковый театр\пальчиковый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203" y="549422"/>
            <a:ext cx="2860340" cy="2786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C:\Users\Наталья\Desktop\к семинару по моторике\1\1\пальчиковый театр\Театр-из-перчато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48031"/>
            <a:ext cx="5278301" cy="3205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267744" y="404664"/>
            <a:ext cx="460851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Упражнения по выработке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мускульной памяти</a:t>
            </a:r>
          </a:p>
        </p:txBody>
      </p:sp>
      <p:pic>
        <p:nvPicPr>
          <p:cNvPr id="22531" name="Picture 3" descr="C:\Users\Наталья\Desktop\к семинару по моторике\1\1\карандаш\карандаш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74" y="1486456"/>
            <a:ext cx="7674249" cy="4390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C:\Users\Наталья\Desktop\к семинару по моторике\1\1\крыш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375972" cy="312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Наталья\Desktop\к семинару по моторике\1\1\мячики -ежики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40268"/>
            <a:ext cx="3600400" cy="2246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C:\Users\Наталья\Desktop\к семинару по моторике\1\1\резинк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4375973" cy="288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6" descr="C:\Users\Наталья\Desktop\к семинару по моторике\1\1\спичк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532" y="548630"/>
            <a:ext cx="3472900" cy="3816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талья\Desktop\к семинару по моторике\1\1\прищепки\прищепки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033" y="768214"/>
            <a:ext cx="2879455" cy="264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:\Users\Наталья\Desktop\к семинару по моторике\1\1\прищепки\прищеп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673" y="791604"/>
            <a:ext cx="3377192" cy="264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Users\Наталья\Desktop\к семинару по моторике\1\1\решетка для раковины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5033" y="3288494"/>
            <a:ext cx="2879455" cy="252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Наталья\Desktop\к семинару по моторике\1\1\су-джо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77" y="764704"/>
            <a:ext cx="2808312" cy="5039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Users\Наталья\Desktop\к семинару по моторике\1\1\грецкий оре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673" y="3288021"/>
            <a:ext cx="3377192" cy="251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http://bestkroha.ru/images/template-content/razvivaem-melkuju-motoriku-rebjon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052736"/>
            <a:ext cx="36004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779912" y="548680"/>
            <a:ext cx="46085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«Источники творческих способностей и дарования детей – на кончиках их пальцев. От пальцев, образно говоря, идут тончайшие ручейки, которые питают источник творческой мысли. Другими словами: чем больше мастерства в детской руке, тем умнее ребёнок»</a:t>
            </a:r>
          </a:p>
          <a:p>
            <a:pPr algn="r" eaLnBrk="1" hangingPunct="1"/>
            <a:r>
              <a:rPr lang="ru-RU" altLang="ru-RU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alt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500063" y="334665"/>
            <a:ext cx="807243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образом, тренировка тонких движений пальцев рук  оказывает огромное влияние </a:t>
            </a:r>
            <a: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 высшей нервной деятельности ребенка:</a:t>
            </a:r>
          </a:p>
          <a:p>
            <a:pPr marL="457200" indent="-457200" algn="just" eaLnBrk="1" hangingPunct="1">
              <a:buFont typeface="Times New Roman" pitchFamily="18" charset="0"/>
              <a:buChar char="‒"/>
              <a:defRPr/>
            </a:pP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функция движения руки всегда тесно связана </a:t>
            </a:r>
            <a: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функцией речи: развитие первой способствует развитию второй, т.к. моторные и речевые центры в коре головного мозга расположены рядом; </a:t>
            </a:r>
          </a:p>
          <a:p>
            <a:pPr marL="457200" indent="-457200" algn="just" eaLnBrk="1" hangingPunct="1">
              <a:buFont typeface="Times New Roman" pitchFamily="18" charset="0"/>
              <a:buChar char="‒"/>
              <a:defRPr/>
            </a:pP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 функций обеих рук обеспечивает развитие «центров» речи в обоих полушариях, </a:t>
            </a:r>
            <a: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 следствие, даёт преимущества </a:t>
            </a:r>
            <a: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интеллектуальном развитии, поскольку речь теснейшим образом связана с мышлением.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216" y="2852936"/>
            <a:ext cx="6665168" cy="649213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3059832" y="542950"/>
            <a:ext cx="55118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Хорошая речь </a:t>
            </a: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                                           важнейшее условие всестороннего и полноценного развития детей. Чем богаче и правильнее речь ребенка,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взрослыми, тем активнее осуществляется его психическое развитие.</a:t>
            </a:r>
          </a:p>
        </p:txBody>
      </p:sp>
      <p:pic>
        <p:nvPicPr>
          <p:cNvPr id="8195" name="Picture 6" descr="http://babyzzz.ru/wp-content/uploads/2012/08/%D0%A0%D0%B0%D0%B7%D0%B2%D0%B8%D1%82%D0%B8%D0%B5-%D1%80%D0%B5%D1%87%D0%B8-%D1%83-%D1%80%D0%B5%D0%B1%D0%B5%D0%BD%D0%BA%D0%B0-%D0%B4%D0%BE-%D0%B3%D0%BE%D0%B4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1347192"/>
            <a:ext cx="2867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teddyclub.org/photos/article/17/1745w450z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860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539552" y="548680"/>
            <a:ext cx="8064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Мелкая моторика </a:t>
            </a: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eaLnBrk="1" hangingPunct="1"/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совокупность скоординированных действий нервной, мышечной и костной систем, часто в сочетании со зрительной системой,</a:t>
            </a:r>
          </a:p>
          <a:p>
            <a:pPr eaLnBrk="1" hangingPunct="1"/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выполнении мелких и точных движений кистями и пальцами рук и ног.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8953" y="476672"/>
            <a:ext cx="8229600" cy="1223962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Виды деятельности, способствующие развитию мелких мышц пальцев и кистей рук</a:t>
            </a:r>
            <a:r>
              <a:rPr lang="ru-RU" sz="32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B0F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dirty="0">
              <a:solidFill>
                <a:srgbClr val="00B0F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4" descr="http://1.bp.blogspot.com/-znzeJjr0zVI/UGfgv_I4G9I/AAAAAAAAALA/VQsq6ak7bBU/s1600/%25D0%25B4%25D0%25B5%25D1%2582%25D1%2581%25D0%25BA%25D0%25B0%25D1%258F-%25D0%25BF%25D1%2580%25D0%25BE%25D0%25B3%25D1%2580%25D0%25B0%25D0%25BC%25D0%25BC%25D0%25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832648" cy="3967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539552" y="476672"/>
            <a:ext cx="75608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Игры с пальчиками, </a:t>
            </a:r>
            <a:endParaRPr lang="ru-RU" alt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сопровождающиеся  </a:t>
            </a:r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стихами и потешками</a:t>
            </a:r>
          </a:p>
        </p:txBody>
      </p:sp>
      <p:pic>
        <p:nvPicPr>
          <p:cNvPr id="11267" name="Picture 3" descr="C:\Users\Наталья\Desktop\372837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84"/>
          <a:stretch/>
        </p:blipFill>
        <p:spPr bwMode="auto">
          <a:xfrm>
            <a:off x="1691680" y="1430760"/>
            <a:ext cx="523299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42925" y="476672"/>
            <a:ext cx="8007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Специальные упражнения без речевого сопровождения </a:t>
            </a:r>
            <a:r>
              <a:rPr lang="ru-RU" altLang="ru-RU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пальчиковая гимнастика</a:t>
            </a:r>
          </a:p>
        </p:txBody>
      </p:sp>
      <p:pic>
        <p:nvPicPr>
          <p:cNvPr id="12291" name="Picture 3" descr="C:\Users\Наталья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09" y="1430759"/>
            <a:ext cx="80073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39553" y="476672"/>
            <a:ext cx="806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Игры и действия с игрушками и </a:t>
            </a:r>
            <a:r>
              <a:rPr lang="ru-RU" alt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предметами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cdn4.imgbb.ru/user/148/1487175/201409/be1a7fc6e7404d23920129c5941758b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777" y="2204864"/>
            <a:ext cx="5416204" cy="360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Наталья\Desktop\1\бассей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495" y="3432646"/>
            <a:ext cx="4479409" cy="32367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3" name="Picture 3" descr="C:\Users\Наталья\Desktop\1\бус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20362" cy="33007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4" name="Picture 4" descr="C:\Users\Наталья\Desktop\1\манка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88640"/>
            <a:ext cx="4479409" cy="330076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5" name="Picture 5" descr="C:\Users\Наталья\Desktop\1\мозаика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 flipH="1" flipV="1">
            <a:off x="4427984" y="3429000"/>
            <a:ext cx="4520363" cy="32544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1995</TotalTime>
  <Words>213</Words>
  <Application>Microsoft Office PowerPoint</Application>
  <PresentationFormat>Экран (4:3)</PresentationFormat>
  <Paragraphs>25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</dc:creator>
  <cp:lastModifiedBy>Наталья</cp:lastModifiedBy>
  <cp:revision>183</cp:revision>
  <dcterms:created xsi:type="dcterms:W3CDTF">1601-01-01T00:00:00Z</dcterms:created>
  <dcterms:modified xsi:type="dcterms:W3CDTF">2015-11-21T14:08:48Z</dcterms:modified>
</cp:coreProperties>
</file>