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15CE-ED2F-4C7C-A966-0B174D8A8D06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448B-04DB-43E6-B3F0-AA6BA528DA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Мораль и этика: основные понятия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7348"/>
            <a:ext cx="27686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00816" cy="425769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Моральные отношения возникают между людьми в </a:t>
            </a:r>
            <a:r>
              <a:rPr lang="ru-RU" dirty="0" smtClean="0"/>
              <a:t>процессе </a:t>
            </a:r>
            <a:r>
              <a:rPr lang="ru-RU" dirty="0"/>
              <a:t>их деятельности, имеющей нравственный характер. Они различаются по содержанию, форме, способу социальной связи между субъектами. Их содержание определяется тем, по отно­шению к кому и какие нравственные обязанности несет чело­век (к обществу в целом; к людям, объединенным одной </a:t>
            </a:r>
            <a:r>
              <a:rPr lang="ru-RU" dirty="0" smtClean="0"/>
              <a:t>профессией</a:t>
            </a:r>
            <a:r>
              <a:rPr lang="ru-RU" dirty="0"/>
              <a:t>; к коллективу; к членам семьи и т. д.), но во всех </a:t>
            </a:r>
            <a:r>
              <a:rPr lang="ru-RU" dirty="0" smtClean="0"/>
              <a:t>случаях </a:t>
            </a:r>
            <a:r>
              <a:rPr lang="ru-RU" dirty="0"/>
              <a:t>человек в конечном счете оказывается в системе </a:t>
            </a:r>
            <a:r>
              <a:rPr lang="ru-RU" dirty="0" smtClean="0"/>
              <a:t>моральных </a:t>
            </a:r>
            <a:r>
              <a:rPr lang="ru-RU" dirty="0"/>
              <a:t>отношений как к обществу в целом, так и к себе как его члену. В моральных отношениях человек выступает и как субъ­ект, и как объект моральной деятельности. Так, поскольку он несет обязанности перед другими людьми, сам он является субъ­ектом по отношению к обществу, социальной группе и т. д., но одновременно он и объект моральных обязанностей для других, поскольку они должны защищать его интересы, заботиться о нем и т. д.</a:t>
            </a:r>
          </a:p>
        </p:txBody>
      </p:sp>
      <p:pic>
        <p:nvPicPr>
          <p:cNvPr id="25602" name="Picture 2" descr="Обществознание - Учеба - Каталог статей - Tee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071942"/>
            <a:ext cx="2428860" cy="2303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Нравственная деятельность представляет собой </a:t>
            </a:r>
            <a:r>
              <a:rPr lang="ru-RU" dirty="0" smtClean="0"/>
              <a:t>объективную </a:t>
            </a:r>
            <a:r>
              <a:rPr lang="ru-RU" dirty="0"/>
              <a:t>сторону </a:t>
            </a:r>
            <a:r>
              <a:rPr lang="ru-RU" dirty="0" smtClean="0"/>
              <a:t>морали. </a:t>
            </a:r>
            <a:r>
              <a:rPr lang="ru-RU" dirty="0"/>
              <a:t>О нравственной деятельности можно </a:t>
            </a:r>
            <a:r>
              <a:rPr lang="ru-RU" dirty="0" smtClean="0"/>
              <a:t>говорить </a:t>
            </a:r>
            <a:r>
              <a:rPr lang="ru-RU" dirty="0"/>
              <a:t>тогда, когда поступок, поведение, их мотивы поддаются оценке с позиций разграничения добра и зла, достойного и не­достойного и пр. Первичный элемент нравственной </a:t>
            </a:r>
            <a:r>
              <a:rPr lang="ru-RU" dirty="0" smtClean="0"/>
              <a:t>деятельности </a:t>
            </a:r>
            <a:r>
              <a:rPr lang="ru-RU" dirty="0"/>
              <a:t>— поступок (или проступок), поскольку в нем воплощаются моральные цели, мотивы или ориентации. Поступок включает: мотив, намерение, цель, деяние, последствия поступка. </a:t>
            </a:r>
            <a:r>
              <a:rPr lang="ru-RU" dirty="0" smtClean="0"/>
              <a:t>Моральные </a:t>
            </a:r>
            <a:r>
              <a:rPr lang="ru-RU" dirty="0"/>
              <a:t>последствия поступка — это самооценка его человеком и оценка со стороны окружающих.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14488"/>
            <a:ext cx="7215238" cy="48577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Совокупность поступков человека, имеющих нравственное значение, совершаемых им в относительно продолжительный период в постоянных или изменяющихся условиях, принято называть поведением. Поведение человека — единственный объ­ективный показатель его моральных качеств, нравственного облика.</a:t>
            </a:r>
          </a:p>
          <a:p>
            <a:r>
              <a:rPr lang="ru-RU" dirty="0"/>
              <a:t>Нравственная деятельность характеризует только дейст­вия, нравственно мотивированные и целенаправленные. </a:t>
            </a:r>
            <a:r>
              <a:rPr lang="ru-RU" dirty="0" smtClean="0"/>
              <a:t>Решающим </a:t>
            </a:r>
            <a:r>
              <a:rPr lang="ru-RU" dirty="0"/>
              <a:t>здесь являются побуждения, которыми руководствуется человек, их специфически нравственные мотивы: желание </a:t>
            </a:r>
            <a:r>
              <a:rPr lang="ru-RU" dirty="0" smtClean="0"/>
              <a:t>совершить </a:t>
            </a:r>
            <a:r>
              <a:rPr lang="ru-RU" dirty="0"/>
              <a:t>добро, реализовать чувство долга, достичь </a:t>
            </a:r>
            <a:r>
              <a:rPr lang="ru-RU" dirty="0" smtClean="0"/>
              <a:t>определенного </a:t>
            </a:r>
            <a:r>
              <a:rPr lang="ru-RU" dirty="0"/>
              <a:t>идеала и т. д.</a:t>
            </a:r>
          </a:p>
          <a:p>
            <a:r>
              <a:rPr lang="ru-RU" dirty="0"/>
              <a:t>В структуре морали принято различать образующие ее элементы. Мораль включает в себя моральные нормы, моральные принципы, нравственные идеалы, моральные критерии и др.</a:t>
            </a:r>
          </a:p>
          <a:p>
            <a:endParaRPr lang="ru-RU" dirty="0"/>
          </a:p>
        </p:txBody>
      </p:sp>
      <p:pic>
        <p:nvPicPr>
          <p:cNvPr id="23554" name="Picture 2" descr="Moral Dilemma Стоковые фото, иллюстрации и векторные изображ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143108" cy="2004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Моральные нормы — это социальные нормы, регулирую­щие поведение человека в обществе, его отношение к другим людям, к обществу и к себе. Их выполнение обеспечивается силой общественного мнения, внутренним убеждением на осно­ве принятых в данном обществе представлений о добре и зле, справедливости и несправедливости, добродетели и пороке, должном и осуждаемом.</a:t>
            </a:r>
          </a:p>
          <a:p>
            <a:r>
              <a:rPr lang="ru-RU" dirty="0"/>
              <a:t>Моральные нормы определяют содержание поведения, то, как принято поступать в определенной ситуации, то есть при­сущие данному обществу, социальной группе нравы. Они отли­чаются от других норм, действующих в обществе и выполняю­щих регулятивные функции (экономических, политических, правовых, эстетических), по способу регулирования поступков людей. Нравы повседневно воспроизводятся в жизни общества силой традиции, авторитетом и властью общепризнанной и под­держиваемой всеми дисциплины, общественным мнением, убе­ждением членов общества о должном поведении при опреде­ленных условиях.</a:t>
            </a:r>
          </a:p>
          <a:p>
            <a:r>
              <a:rPr lang="ru-RU" dirty="0"/>
              <a:t>В отличие от простых обычаев и привычек, когда люди однотипно поступают в сходных ситуациях (празднование дня рождения, свадьбы, проводы в армию, различные ритуалы, привычка к определенным трудовым действиям и др.), моральные нормы не просто выполняются вследствие заведенного обще­принятого порядка, а находят идейное обоснование в представ­лениях человека о должном или недолжном поведении как во­обще, так и в конкретной жизненной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основу формулирования моральных норм как разумных, целесообразных и одобряемых правил поведения положены реальные принципы, идеалы, понятия о добре и зле и т. д., дей­ствующие в обществе.</a:t>
            </a:r>
          </a:p>
          <a:p>
            <a:r>
              <a:rPr lang="ru-RU" dirty="0"/>
              <a:t>Выполнение нравственных норм обеспечивается авторите­том и силой общественного мнения, сознанием субъекта о дос­тойном или недостойном, нравственном или безнравственном, что определяет и характер нравственных санкций.</a:t>
            </a:r>
          </a:p>
          <a:p>
            <a:r>
              <a:rPr lang="ru-RU" dirty="0"/>
              <a:t>Моральная норма в принципе рассчитана на добровольное исполнение. Но ее нарушение влечет за собой моральные санк­ции, состоящие в отрицательной оценке и осуждении поведе­ния человека, в направленном духовном воздействии. Они озна­чают нравственный запрет совершать подобные поступки в бу­дущем, адресованный как конкретному человеку, так и всем окружающим. Моральная санкция подкрепляет нравственные требования, содержащиеся в моральных нормах и принципах.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043890" cy="371477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Нарушение моральных норм может влечь за собой помимо моральных санкций санкции иного рода (дисциплинарные или предусмотренные нормами общественных организаций). Напри­мер, если военнослужащий солгал своему командиру, то за этим бесчестным поступком в соответствии со степенью его тяжести на основании воинских уставов последует соответствующая реакция.</a:t>
            </a:r>
          </a:p>
          <a:p>
            <a:r>
              <a:rPr lang="ru-RU" dirty="0"/>
              <a:t>Моральные нормы могут выражаться как в негативной, запрещающей форме (например, Моисеевы законы — Десять заповедей, сформулированных в Библии), так и в позитивной (будь честен, помогай ближнему, уважай старших, береги честь смолоду и т. д.).</a:t>
            </a:r>
          </a:p>
          <a:p>
            <a:r>
              <a:rPr lang="ru-RU" dirty="0"/>
              <a:t>Моральные принципы — одна из форм выражения нравст­венных требований, в наиболее общем виде раскрывающая со­держание нравственности, существующей в том или ином об­ществе. Они выражают основополагающие требования, касаю­щиеся нравственной сущности человека, характера взаимоот­ношений между людьми, определяют общее направление дея­тельности человека и лежат в основе частных, конкретных норм поведения. В этом отношении они служат критериями нравст­венности.</a:t>
            </a:r>
          </a:p>
          <a:p>
            <a:r>
              <a:rPr lang="ru-RU" dirty="0"/>
              <a:t>Если моральная норма предписывает, какие конкретно по­ступки должен совершать человек, как вести себя в типичных ситуациях, то моральный принцип дает человеку общее направ­ление деятельности.</a:t>
            </a:r>
          </a:p>
          <a:p>
            <a:endParaRPr lang="ru-RU" dirty="0"/>
          </a:p>
        </p:txBody>
      </p:sp>
      <p:pic>
        <p:nvPicPr>
          <p:cNvPr id="20482" name="Picture 2" descr="Мораль в общест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378621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5000660" cy="4929221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К числу моральных принципов относятся такие общие </a:t>
            </a:r>
            <a:r>
              <a:rPr lang="ru-RU" dirty="0" smtClean="0"/>
              <a:t>начала </a:t>
            </a:r>
            <a:r>
              <a:rPr lang="ru-RU" dirty="0"/>
              <a:t>нравственности, как гуманизм — признание человека </a:t>
            </a:r>
            <a:r>
              <a:rPr lang="ru-RU" dirty="0" smtClean="0"/>
              <a:t>высшей </a:t>
            </a:r>
            <a:r>
              <a:rPr lang="ru-RU" dirty="0"/>
              <a:t>ценностью; альтруизм — бескорыстное служение ближнему; милосердие — сострадательная и деятельная любовь, выражаю­щаяся в готовности помочь каждому в чем-либо </a:t>
            </a:r>
            <a:r>
              <a:rPr lang="ru-RU" dirty="0" smtClean="0"/>
              <a:t>нуждающемуся</a:t>
            </a:r>
            <a:r>
              <a:rPr lang="ru-RU" dirty="0"/>
              <a:t>; коллективизм — сознательное стремление содействовать общему благу; отказ от индивидуализма — противопоставления индивида обществу, всякой </a:t>
            </a:r>
            <a:r>
              <a:rPr lang="ru-RU" dirty="0" err="1"/>
              <a:t>социальности</a:t>
            </a:r>
            <a:r>
              <a:rPr lang="ru-RU" dirty="0"/>
              <a:t>, и эгоизма — предпоч­тения собственных интересов интересам всех других.</a:t>
            </a:r>
          </a:p>
          <a:p>
            <a:r>
              <a:rPr lang="ru-RU" dirty="0"/>
              <a:t>Кроме принципов, характеризующих сущность той или иной нравственности, различают так называемые формальные </a:t>
            </a:r>
            <a:r>
              <a:rPr lang="ru-RU" dirty="0" smtClean="0"/>
              <a:t>принципы</a:t>
            </a:r>
            <a:r>
              <a:rPr lang="ru-RU" dirty="0"/>
              <a:t>, относящиеся уже к способам выполнения моральных </a:t>
            </a:r>
            <a:r>
              <a:rPr lang="ru-RU" dirty="0" smtClean="0"/>
              <a:t>требований</a:t>
            </a:r>
            <a:r>
              <a:rPr lang="ru-RU" dirty="0"/>
              <a:t>. Таковы, например, сознательность и противополож­ные ей формализм, фетишизм, фатализм, фанатизм, догматизм. Принципы этого рода не определяют содержания конкретных норм поведения, но также характеризуют определенную нрав­ственность, показывая, насколько сознательно выполняются нравственные требования.</a:t>
            </a:r>
          </a:p>
          <a:p>
            <a:endParaRPr lang="ru-RU" dirty="0"/>
          </a:p>
        </p:txBody>
      </p:sp>
      <p:pic>
        <p:nvPicPr>
          <p:cNvPr id="19458" name="Picture 2" descr="Статьи про: знания - Part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68"/>
            <a:ext cx="346678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600200"/>
            <a:ext cx="5972188" cy="4525963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Нравственные идеалы </a:t>
            </a:r>
            <a:r>
              <a:rPr lang="ru-RU" i="1" dirty="0"/>
              <a:t>—</a:t>
            </a:r>
            <a:r>
              <a:rPr lang="ru-RU" dirty="0"/>
              <a:t> понятия морального сознания, в которых предъявляемые к людям нравственные требования выражаются в виде образа нравственно совершенной личности, представления о человеке, воплотившем в себе наиболее высо­кие моральные качества.</a:t>
            </a:r>
          </a:p>
          <a:p>
            <a:r>
              <a:rPr lang="ru-RU" dirty="0"/>
              <a:t>Нравственный идеал по-разному понимался в разное вре­мя, в различных обществах и учениях. Если Аристотель видел нравственный идеал в личности, которая высшей доблестью считает самодовлеющее, отрешенное от волнений и тревог прак­тической деятельности созерцание истины, то </a:t>
            </a:r>
            <a:r>
              <a:rPr lang="ru-RU" dirty="0" err="1"/>
              <a:t>Иммануил</a:t>
            </a:r>
            <a:r>
              <a:rPr lang="ru-RU" dirty="0"/>
              <a:t> Кант (1724—1804) характеризовал нравственный идеал как руково­дство для наших поступков, "божественного человека внутри нас", с которым мы сравниваем себя и улучшаемся, никогда, однако, не будучи в состоянии стать на один уровень с ним. Нравственный идеал по-своему определяют различные рели­гиозные учения, политические течения, философы.</a:t>
            </a:r>
          </a:p>
          <a:p>
            <a:r>
              <a:rPr lang="ru-RU" dirty="0"/>
              <a:t>Нравственный идеал, принятый человеком, указывает ко­нечную цель самовоспитания. Нравственный идеал, принятый общественным моральным сознанием, определяет цель воспи­тания, влияет на содержание моральных принципов и норм.</a:t>
            </a:r>
          </a:p>
          <a:p>
            <a:r>
              <a:rPr lang="ru-RU" dirty="0"/>
              <a:t>Можно говорить и об общественном нравственном идеале как об образе совершенного общества, построенного на требо­ваниях высшей справедливости, гуманизма.</a:t>
            </a:r>
          </a:p>
          <a:p>
            <a:endParaRPr lang="ru-RU" dirty="0"/>
          </a:p>
        </p:txBody>
      </p:sp>
      <p:pic>
        <p:nvPicPr>
          <p:cNvPr id="18436" name="Picture 4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8575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и право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26" cy="4525963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Соотношение морали и права — один из важных аспектов изучения этих социальных явлений, представляющий особый интерес для юристов. Ему посвящен ряд специальных работ </a:t>
            </a:r>
            <a:r>
              <a:rPr lang="ru-RU" dirty="0" smtClean="0"/>
              <a:t>. </a:t>
            </a:r>
            <a:r>
              <a:rPr lang="ru-RU" dirty="0"/>
              <a:t>Мы коснемся здесь лишь отдельных принципиальных выводов, существенных для рассмотрения последующих вопросов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Мораль относится к числу основных типов нормативного регулирования деятельности, поведения человека. Она обеспе­чивает подчинение деятельности людей единым </a:t>
            </a:r>
            <a:r>
              <a:rPr lang="ru-RU" dirty="0" err="1" smtClean="0"/>
              <a:t>общесоциальным</a:t>
            </a:r>
            <a:r>
              <a:rPr lang="ru-RU" dirty="0" smtClean="0"/>
              <a:t> </a:t>
            </a:r>
            <a:r>
              <a:rPr lang="ru-RU" dirty="0"/>
              <a:t>законам. Мораль выполняет эту функцию совместно с дру­гими формами общественной дисциплины, направленными на обеспечение усвоения и выполнения людьми установленных в обществе норм, находясь с ними в тесном взаимодействии и </a:t>
            </a:r>
            <a:r>
              <a:rPr lang="ru-RU" dirty="0" err="1"/>
              <a:t>взаимопереплетении</a:t>
            </a:r>
            <a:r>
              <a:rPr lang="ru-RU" dirty="0"/>
              <a:t>..</a:t>
            </a:r>
          </a:p>
          <a:p>
            <a:r>
              <a:rPr lang="ru-RU" dirty="0"/>
              <a:t>Мораль и право — необходимые, взаимосвязанные и взаи­мопроникающие системы регуляции общественной жизни. Они возникают в силу потребности обеспечить функционирование общества путем согласования различных интересов, подчине­ния людей определенным правилам.</a:t>
            </a:r>
          </a:p>
          <a:p>
            <a:r>
              <a:rPr lang="ru-RU" dirty="0"/>
              <a:t>Мораль и право выполняют единую социальную функцию — регулирование поведения людей в обществе. Они представляют сложные системы, включающие общественное сознание (мораль­ное и правовое); общественные отношения (нравственные и пра­вовые); общественно значимую деятельность; нормативные сфе­ры (нравственные и правовые нормы).</a:t>
            </a:r>
          </a:p>
          <a:p>
            <a:endParaRPr lang="ru-RU" dirty="0"/>
          </a:p>
        </p:txBody>
      </p:sp>
      <p:pic>
        <p:nvPicPr>
          <p:cNvPr id="17412" name="Picture 4" descr="Городской портал Тольятти - 445000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2152667" cy="442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428604"/>
            <a:ext cx="4686304" cy="5811847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Нормативность </a:t>
            </a:r>
            <a:r>
              <a:rPr lang="ru-RU" dirty="0"/>
              <a:t>— свойство морали и права, позволяющее регулировать поведение людей. При этом объекты их регули­рования во многом совпадают. Но регулирование их </a:t>
            </a:r>
            <a:r>
              <a:rPr lang="ru-RU" dirty="0" smtClean="0"/>
              <a:t>осуществляется </a:t>
            </a:r>
            <a:r>
              <a:rPr lang="ru-RU" dirty="0"/>
              <a:t>специфическими для каждого из регуляторов средства­ми. Единство общественных отношений "с необходимостью </a:t>
            </a:r>
            <a:r>
              <a:rPr lang="ru-RU" dirty="0" smtClean="0"/>
              <a:t>определяет </a:t>
            </a:r>
            <a:r>
              <a:rPr lang="ru-RU" dirty="0"/>
              <a:t>общность правовой и моральной </a:t>
            </a:r>
            <a:r>
              <a:rPr lang="ru-RU" dirty="0" smtClean="0"/>
              <a:t>систем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Мораль и право находятся в постоянном взаимодействии. Право не должно противоречить морали. В свою очередь оно оказывает воздействие на формирование нравственных воззрений и нравственных норм. При этом, как отмечал Гегель, "</a:t>
            </a:r>
            <a:r>
              <a:rPr lang="ru-RU" dirty="0" smtClean="0"/>
              <a:t>моральная </a:t>
            </a:r>
            <a:r>
              <a:rPr lang="ru-RU" dirty="0"/>
              <a:t>сторона и моральные заповеди... не могут быть предметом положительного законодательства</a:t>
            </a:r>
            <a:r>
              <a:rPr lang="ru-RU" dirty="0" smtClean="0"/>
              <a:t>". </a:t>
            </a:r>
            <a:r>
              <a:rPr lang="ru-RU" dirty="0"/>
              <a:t>Законодательство не может декретировать нравственность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Мораль и право каждой общественно-экономической фор­мации однотипны. Они отражают единый базис, потребности и интересы определенных социальных групп. Общность морали и права проявляется и в относительной устойчивости моральных и правовых принципов и норм, выражающих как волю стоящих у власти, так и общие требования справедливости, гуманности. Моральные и правовые нормы имеют всеобщий характер, об­щеобязательны; они охватывают все стороны общественных отношений. Многие правовые нормы закрепляют не что иное, как нравственные требования. Есть и другие области единства, сходства и переплетения морали и права.</a:t>
            </a:r>
          </a:p>
          <a:p>
            <a:r>
              <a:rPr lang="ru-RU" dirty="0"/>
              <a:t>Мораль и право — составные части духовной культуры человечества.</a:t>
            </a:r>
          </a:p>
          <a:p>
            <a:endParaRPr lang="ru-RU" dirty="0"/>
          </a:p>
        </p:txBody>
      </p:sp>
      <p:pic>
        <p:nvPicPr>
          <p:cNvPr id="16386" name="Picture 2" descr="Morals Open Parach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786214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Мораль, ее функции и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Мораль</a:t>
            </a:r>
            <a:r>
              <a:rPr lang="ru-RU" dirty="0"/>
              <a:t> (от латинского </a:t>
            </a:r>
            <a:r>
              <a:rPr lang="en-US" dirty="0" err="1"/>
              <a:t>moralis</a:t>
            </a:r>
            <a:r>
              <a:rPr lang="ru-RU" dirty="0"/>
              <a:t> — нравственный; </a:t>
            </a:r>
            <a:r>
              <a:rPr lang="en-US" dirty="0"/>
              <a:t>mores</a:t>
            </a:r>
            <a:r>
              <a:rPr lang="ru-RU" dirty="0"/>
              <a:t> — нравы) является одним из способов нормативного </a:t>
            </a:r>
            <a:r>
              <a:rPr lang="ru-RU" dirty="0" smtClean="0"/>
              <a:t>регулирования </a:t>
            </a:r>
            <a:r>
              <a:rPr lang="ru-RU" dirty="0"/>
              <a:t>поведения человека, особой формой общественного </a:t>
            </a:r>
            <a:r>
              <a:rPr lang="ru-RU" dirty="0" smtClean="0"/>
              <a:t>сознания </a:t>
            </a:r>
            <a:r>
              <a:rPr lang="ru-RU" dirty="0"/>
              <a:t>и видом общественных отношений. Есть ряд определений морали, в которых оттеняются те или иные ее существенные свойства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 однотипности морали и права в определенном обществе между этими социальными регуляторами существуют важные различия. Право и мораль различаются: 1) по объекту регули­рования; 2) по способу регулирования; 3) по средствам обеспе­чения выполнения соответствующих норм (характеру санкций).</a:t>
            </a:r>
          </a:p>
          <a:p>
            <a:r>
              <a:rPr lang="ru-RU" dirty="0"/>
              <a:t>Право регулирует лишь общественно значимое поведе­ние. Оно не должно, например, вторгаться в личную жизнь человека. Более того, оно призвано создавать гарантии про­тив подобного вторжения. Объектом морального регулирова­ния является как общественно значимое поведение, так и личная жизнь, межличностные отношения (дружба, любовь, взаимопомощь и т. 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Способ правового регулирования — правовой акт, </a:t>
            </a:r>
            <a:r>
              <a:rPr lang="ru-RU" dirty="0" smtClean="0"/>
              <a:t>создаваемый </a:t>
            </a:r>
            <a:r>
              <a:rPr lang="ru-RU" dirty="0"/>
              <a:t>государственной властью, реально складывающиеся пра­воотношения на основе и в пределах правовых норм. Мораль регулирует поведение субъектов общественным мнением, </a:t>
            </a:r>
            <a:r>
              <a:rPr lang="ru-RU" dirty="0" smtClean="0"/>
              <a:t>общепринятыми </a:t>
            </a:r>
            <a:r>
              <a:rPr lang="ru-RU" dirty="0"/>
              <a:t>обычаями, индивидуальным сознанием.</a:t>
            </a:r>
          </a:p>
          <a:p>
            <a:r>
              <a:rPr lang="ru-RU" dirty="0"/>
              <a:t>Соблюдение правовых норм обеспечивается специальным государственным аппаратом, применяющим правовое </a:t>
            </a:r>
            <a:r>
              <a:rPr lang="ru-RU" dirty="0" smtClean="0"/>
              <a:t>поощрение </a:t>
            </a:r>
            <a:r>
              <a:rPr lang="ru-RU" dirty="0"/>
              <a:t>или осуждение, в том числе и государственное </a:t>
            </a:r>
            <a:r>
              <a:rPr lang="ru-RU" dirty="0" smtClean="0"/>
              <a:t>принуждение</a:t>
            </a:r>
            <a:r>
              <a:rPr lang="ru-RU" dirty="0"/>
              <a:t>, юридические санкции. В морали действуют только духов­ные санкции: моральное одобрение или осуждение, исходящие от общества, коллектива, окружающих, а также самооценки человека, его совесть.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Этика — учение о морали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00200"/>
            <a:ext cx="561499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Если термин "мораль" латинского происхождения, то "эти­ка" происходит от древнегреческого слова "</a:t>
            </a:r>
            <a:r>
              <a:rPr lang="ru-RU" dirty="0" err="1"/>
              <a:t>этос</a:t>
            </a:r>
            <a:r>
              <a:rPr lang="ru-RU" dirty="0"/>
              <a:t>" — местопре­бывание, совместное жилище. В IV веке до нашей эры Аристо­тель обозначил прилагательным "этический" класс человече­ских добродетелей — </a:t>
            </a:r>
            <a:r>
              <a:rPr lang="ru-RU" dirty="0" err="1"/>
              <a:t>добродетелей</a:t>
            </a:r>
            <a:r>
              <a:rPr lang="ru-RU" dirty="0"/>
              <a:t> характера в отличие от доб­родетелей разума — </a:t>
            </a:r>
            <a:r>
              <a:rPr lang="ru-RU" dirty="0" err="1"/>
              <a:t>дианоэтических</a:t>
            </a:r>
            <a:r>
              <a:rPr lang="ru-RU" dirty="0"/>
              <a:t>. Аристотель образовал новое существительное </a:t>
            </a:r>
            <a:r>
              <a:rPr lang="en-US" dirty="0" err="1"/>
              <a:t>ethica</a:t>
            </a:r>
            <a:r>
              <a:rPr lang="ru-RU" dirty="0"/>
              <a:t> (этика) для обозначения науки, которая изучает добродетели. Таким образом, этика как наука существует свыше 20 веков.</a:t>
            </a:r>
          </a:p>
          <a:p>
            <a:r>
              <a:rPr lang="ru-RU" dirty="0"/>
              <a:t>В современном понимании этика — философская наука, изучающая мораль как одну из важнейших сторон жизнедея­тельности человека, общества. Если мораль представляет собой объективно существующее специфическое явление обществен­ной жизни, то этика как наука изучает мораль, ее сущность, природу и структуру, закономерности возникновения и разви­тия, место в системе других общественных отношений, теоре­тически обосновывает определенную моральную систему.</a:t>
            </a:r>
          </a:p>
          <a:p>
            <a:endParaRPr lang="ru-RU" dirty="0"/>
          </a:p>
        </p:txBody>
      </p:sp>
      <p:pic>
        <p:nvPicPr>
          <p:cNvPr id="13314" name="Picture 2" descr="Society Of Corporate Compliance And Ethics Wikipedia Journal Articles in P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12333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Исторически предмет этики существенно изменялся. Она начинала складываться как школа воспитания человека, </a:t>
            </a:r>
            <a:r>
              <a:rPr lang="ru-RU" dirty="0" err="1" smtClean="0"/>
              <a:t>научения</a:t>
            </a:r>
            <a:r>
              <a:rPr lang="ru-RU" dirty="0" smtClean="0"/>
              <a:t> </a:t>
            </a:r>
            <a:r>
              <a:rPr lang="ru-RU" dirty="0"/>
              <a:t>его добродетели, рассматривалась и рассматривается (ре­лигиозными идеологами) как призыв человека к исполнению божественных заветов, обеспечивающих бессмертие личности; характеризуется как учение о непререкаемом долге и способах его реализации, как наука о формировании "нового человека" — бескорыстного строителя абсолютно справедливого </a:t>
            </a:r>
            <a:r>
              <a:rPr lang="ru-RU" dirty="0" smtClean="0"/>
              <a:t>общественного </a:t>
            </a:r>
            <a:r>
              <a:rPr lang="ru-RU" dirty="0"/>
              <a:t>порядка и т. д.</a:t>
            </a:r>
          </a:p>
          <a:p>
            <a:r>
              <a:rPr lang="ru-RU" dirty="0"/>
              <a:t>В отечественных публикациях современного периода </a:t>
            </a:r>
            <a:r>
              <a:rPr lang="ru-RU" dirty="0" smtClean="0"/>
              <a:t>преобладающим </a:t>
            </a:r>
            <a:r>
              <a:rPr lang="ru-RU" dirty="0"/>
              <a:t>является определение этики как науки о </a:t>
            </a:r>
            <a:r>
              <a:rPr lang="ru-RU" dirty="0" smtClean="0"/>
              <a:t>сущности</a:t>
            </a:r>
            <a:r>
              <a:rPr lang="ru-RU" dirty="0"/>
              <a:t>, законах возникновения и исторического развития морали, функциях морали, моральных ценностях общественной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этике принято разделять два рода проблем: собственно теоретические проблемы о природе и сущности морали и нрав­ственную этику — учение о том, как должен поступать чело­век, какими принципами и нормами обязан руководствоваться.</a:t>
            </a:r>
          </a:p>
          <a:p>
            <a:r>
              <a:rPr lang="ru-RU" dirty="0"/>
              <a:t>В системе науки выделяют, в частности, этическую аксиологию, изучающую проблемы добра и зла; деонтологию, иссле­дующую проблемы долга и должного; </a:t>
            </a:r>
            <a:r>
              <a:rPr lang="ru-RU" dirty="0" err="1"/>
              <a:t>деспрективную</a:t>
            </a:r>
            <a:r>
              <a:rPr lang="ru-RU" dirty="0"/>
              <a:t> этику, изучающую мораль того или иного общества в социологическом и историческом аспектах; генеалогию морали, историческую этику, социологию морали, профессиональную этику.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Этика как наука не только изучает, обобщает и </a:t>
            </a:r>
            <a:r>
              <a:rPr lang="ru-RU" dirty="0" smtClean="0"/>
              <a:t>систематизирует </a:t>
            </a:r>
            <a:r>
              <a:rPr lang="ru-RU" dirty="0"/>
              <a:t>принципы и нормы морали, действующие в обществе, но и способствует выработке таких моральных представлений, которые в максимальной степени отвечают историческим </a:t>
            </a:r>
            <a:r>
              <a:rPr lang="ru-RU" dirty="0" smtClean="0"/>
              <a:t>потребностям</a:t>
            </a:r>
            <a:r>
              <a:rPr lang="ru-RU" dirty="0"/>
              <a:t>, способствуя тем самым совершенствованию </a:t>
            </a:r>
            <a:r>
              <a:rPr lang="ru-RU" dirty="0" smtClean="0"/>
              <a:t>общества </a:t>
            </a:r>
            <a:r>
              <a:rPr lang="ru-RU" dirty="0"/>
              <a:t>и человека. Этика как наука служит социальному и </a:t>
            </a:r>
            <a:r>
              <a:rPr lang="ru-RU" dirty="0" smtClean="0"/>
              <a:t>экономическому </a:t>
            </a:r>
            <a:r>
              <a:rPr lang="ru-RU" dirty="0"/>
              <a:t>прогрессу общества, утверждению в нем принципов гуманизма и справедливости.</a:t>
            </a:r>
          </a:p>
          <a:p>
            <a:endParaRPr lang="ru-RU" dirty="0"/>
          </a:p>
        </p:txBody>
      </p:sp>
      <p:pic>
        <p:nvPicPr>
          <p:cNvPr id="10242" name="Picture 2" descr="Этика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833796" cy="3295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972056" cy="454344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Мораль — это один из способов регулирования поведения людей в обществе. Она представляет собой систему принципов и норм, определяющих характер отношений между людьми в соответствии с принятыми в данном обществе понятиями о </a:t>
            </a:r>
            <a:r>
              <a:rPr lang="ru-RU" dirty="0" smtClean="0"/>
              <a:t>добре </a:t>
            </a:r>
            <a:r>
              <a:rPr lang="ru-RU" dirty="0"/>
              <a:t>и зле, справедливом и несправедливом, достойном и недос­тойном. Соблюдение требований морали обеспечивается силой духовного воздействия, общественным мнением, внутренним убеждением, совестью человека.</a:t>
            </a:r>
          </a:p>
          <a:p>
            <a:endParaRPr lang="ru-RU" dirty="0"/>
          </a:p>
        </p:txBody>
      </p:sp>
      <p:pic>
        <p:nvPicPr>
          <p:cNvPr id="32770" name="Picture 2" descr="Reflections Moos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92880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97207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Особенностью морали является то, что она регулирует по­ведение и сознание людей во всех сферах жизни (</a:t>
            </a:r>
            <a:r>
              <a:rPr lang="ru-RU" dirty="0" smtClean="0"/>
              <a:t>производственная </a:t>
            </a:r>
            <a:r>
              <a:rPr lang="ru-RU" dirty="0"/>
              <a:t>деятельность, быт, семейные, межличностные и другие отношения). Мораль распространяется также на межгрупповые и межгосударственные отношения.</a:t>
            </a:r>
          </a:p>
          <a:p>
            <a:r>
              <a:rPr lang="ru-RU" dirty="0"/>
              <a:t>Моральные принципы имеют всеобщее значение, </a:t>
            </a:r>
            <a:r>
              <a:rPr lang="ru-RU" dirty="0" smtClean="0"/>
              <a:t>охватывают </a:t>
            </a:r>
            <a:r>
              <a:rPr lang="ru-RU" dirty="0"/>
              <a:t>всех людей, закрепляют основы культуры их </a:t>
            </a:r>
            <a:r>
              <a:rPr lang="ru-RU" dirty="0" smtClean="0"/>
              <a:t>взаимоотношений</a:t>
            </a:r>
            <a:r>
              <a:rPr lang="ru-RU" dirty="0"/>
              <a:t>, создаваемые в длительном процессе исторического раз­вития общества.</a:t>
            </a:r>
          </a:p>
          <a:p>
            <a:r>
              <a:rPr lang="ru-RU" dirty="0"/>
              <a:t>Всякий поступок, поведение человека может иметь разно­образное значение (правовое, политическое, эстетическое и др.), но его нравственную сторону, моральное содержание оценива­ют по единой шкале. Моральные нормы повседневно воспроиз­водятся в обществе силой традиции, властью общепризнанной и поддерживаемой всеми дисциплины, общественным мнением. Их выполнение контролируется всеми.</a:t>
            </a:r>
          </a:p>
          <a:p>
            <a:endParaRPr lang="ru-RU" dirty="0"/>
          </a:p>
        </p:txBody>
      </p:sp>
      <p:pic>
        <p:nvPicPr>
          <p:cNvPr id="31746" name="Picture 2" descr="МБОУ СОШ 16 г.Димитровграда - Уроки и мероприя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14554"/>
            <a:ext cx="392909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786346" cy="511494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Ответственность в морали имеет духовный, идеальный </a:t>
            </a:r>
            <a:r>
              <a:rPr lang="ru-RU" dirty="0" smtClean="0"/>
              <a:t>характер </a:t>
            </a:r>
            <a:r>
              <a:rPr lang="ru-RU" dirty="0"/>
              <a:t>(осуждение или одобрение поступков), выступает в форме моральных оценок, которые человек должен осознать, </a:t>
            </a:r>
            <a:r>
              <a:rPr lang="ru-RU" dirty="0" smtClean="0"/>
              <a:t>внутренне </a:t>
            </a:r>
            <a:r>
              <a:rPr lang="ru-RU" dirty="0"/>
              <a:t>принять и сообразно с этим направлять и корректировать свои поступки и поведение. Такая оценка должна соответство­вать общим принципам и нормам, принятым всеми понятиям о должном и недолжном, достойном и недостойном и т. д.</a:t>
            </a:r>
          </a:p>
          <a:p>
            <a:r>
              <a:rPr lang="ru-RU" dirty="0"/>
              <a:t>Мораль зависит от условий человеческого бытия, сущностных потребностей человека, но определяется уровнем </a:t>
            </a:r>
            <a:r>
              <a:rPr lang="ru-RU" dirty="0" smtClean="0"/>
              <a:t>общественного </a:t>
            </a:r>
            <a:r>
              <a:rPr lang="ru-RU" dirty="0"/>
              <a:t>и индивидуального сознания. Наряду с другими форма­ми регулирования поведения людей в обществе мораль служит согласованию деятельности множества индивидов, превраще­нию ее в совокупную массовую деятельность, подчиненную оп­ределенным социальным законам.</a:t>
            </a:r>
          </a:p>
          <a:p>
            <a:endParaRPr lang="ru-RU" dirty="0"/>
          </a:p>
        </p:txBody>
      </p:sp>
      <p:pic>
        <p:nvPicPr>
          <p:cNvPr id="30722" name="Picture 2" descr="Religion Veterans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57190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Исследуя вопрос о функциях морали, выделяют </a:t>
            </a:r>
            <a:r>
              <a:rPr lang="ru-RU" dirty="0" smtClean="0"/>
              <a:t>регулятивную</a:t>
            </a:r>
            <a:r>
              <a:rPr lang="ru-RU" dirty="0"/>
              <a:t>, воспитательную, познавательную, </a:t>
            </a:r>
            <a:r>
              <a:rPr lang="ru-RU" dirty="0" smtClean="0"/>
              <a:t>оценочно-императивную</a:t>
            </a:r>
            <a:r>
              <a:rPr lang="ru-RU" dirty="0"/>
              <a:t>, ориентирующую, мотивационную, коммуникативную, </a:t>
            </a:r>
            <a:r>
              <a:rPr lang="ru-RU" dirty="0" smtClean="0"/>
              <a:t>прогностическую </a:t>
            </a:r>
            <a:r>
              <a:rPr lang="ru-RU" dirty="0"/>
              <a:t>и некоторые другие ее </a:t>
            </a:r>
            <a:r>
              <a:rPr lang="ru-RU" dirty="0" smtClean="0"/>
              <a:t>функции. Первостепенный </a:t>
            </a:r>
            <a:r>
              <a:rPr lang="ru-RU" dirty="0"/>
              <a:t>интерес для юристов представляют такие функции </a:t>
            </a:r>
            <a:r>
              <a:rPr lang="ru-RU" dirty="0" smtClean="0"/>
              <a:t>морали</a:t>
            </a:r>
            <a:r>
              <a:rPr lang="ru-RU" dirty="0"/>
              <a:t>, как регулятивная и воспитательная.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471990" cy="44116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Регулятивная функция считается ведущей функцией </a:t>
            </a:r>
            <a:r>
              <a:rPr lang="ru-RU" dirty="0" smtClean="0"/>
              <a:t>морали</a:t>
            </a:r>
            <a:r>
              <a:rPr lang="ru-RU" dirty="0"/>
              <a:t>. Мораль направляет и корректирует практическую </a:t>
            </a:r>
            <a:r>
              <a:rPr lang="ru-RU" dirty="0" smtClean="0"/>
              <a:t>деятельность </a:t>
            </a:r>
            <a:r>
              <a:rPr lang="ru-RU" dirty="0"/>
              <a:t>человека с точки зрения учета интересов других людей, общества. При этом активное воздействие морали на общественные отношения осуществляется через </a:t>
            </a:r>
            <a:r>
              <a:rPr lang="ru-RU" dirty="0" smtClean="0"/>
              <a:t>индивидуальное </a:t>
            </a:r>
            <a:r>
              <a:rPr lang="ru-RU" dirty="0"/>
              <a:t>поведение.</a:t>
            </a:r>
          </a:p>
          <a:p>
            <a:endParaRPr lang="ru-RU" dirty="0"/>
          </a:p>
        </p:txBody>
      </p:sp>
      <p:pic>
        <p:nvPicPr>
          <p:cNvPr id="28676" name="Picture 4" descr="Двойная мораль: зачем она есть и что с ней делать? :: Intellika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85992"/>
            <a:ext cx="3643338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857784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Воспитательная функция морали состоит в том, что она участвует в формировании человеческой личности, ее </a:t>
            </a:r>
            <a:r>
              <a:rPr lang="ru-RU" dirty="0" smtClean="0"/>
              <a:t>самосознания</a:t>
            </a:r>
            <a:r>
              <a:rPr lang="ru-RU" dirty="0"/>
              <a:t>. Мораль способствует становлению взглядов на цель и смысл жизни, осознанию человеком своего достоинства, долга перед другими людьми и обществом, необходимости уважения к правам, личности, достоинству других. Эту функцию принято характеризовать как гуманистическую. Она оказывает влияние на регулятивную и другие функции морали.</a:t>
            </a:r>
          </a:p>
          <a:p>
            <a:endParaRPr lang="ru-RU" dirty="0"/>
          </a:p>
        </p:txBody>
      </p:sp>
      <p:pic>
        <p:nvPicPr>
          <p:cNvPr id="4" name="Picture 2" descr="Hasan's Thoughts Dissected: June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39814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Мораль рассматривают и как особую форму общественно­го сознания, и как вид общественных отношений, и как дейст­вующие в обществе нормы поведения, регулирующие </a:t>
            </a:r>
            <a:r>
              <a:rPr lang="ru-RU" dirty="0" smtClean="0"/>
              <a:t>деятельность </a:t>
            </a:r>
            <a:r>
              <a:rPr lang="ru-RU" dirty="0"/>
              <a:t>человека — нравственную деятельность 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Нравственное сознание является одним из элементов </a:t>
            </a:r>
            <a:r>
              <a:rPr lang="ru-RU" dirty="0" smtClean="0"/>
              <a:t>морали</a:t>
            </a:r>
            <a:r>
              <a:rPr lang="ru-RU" dirty="0"/>
              <a:t>, представляющим собой ее идеальную, субъективную </a:t>
            </a:r>
            <a:r>
              <a:rPr lang="ru-RU" dirty="0" smtClean="0"/>
              <a:t>сторону</a:t>
            </a:r>
            <a:r>
              <a:rPr lang="ru-RU" dirty="0"/>
              <a:t>. Нравственное сознание предписывает людям определен­ные поведение и поступки в качестве их долга. Нравственное сознание дает оценку разным явлениям социальной </a:t>
            </a:r>
            <a:r>
              <a:rPr lang="ru-RU" dirty="0" smtClean="0"/>
              <a:t>действительности </a:t>
            </a:r>
            <a:r>
              <a:rPr lang="ru-RU" dirty="0"/>
              <a:t>(поступка, его мотивов, поведения, образа жизни и т. д.) с точки зрения соответствия моральным требованиям. Эта оценка выражается в одобрении или осуждении, похвале или порица­нии, симпатии и неприязни, любви и ненависти. Нравственное сознание — форма общественного сознания и одновременно область индивидуального сознания личности. В последнем </a:t>
            </a:r>
            <a:r>
              <a:rPr lang="ru-RU" dirty="0" smtClean="0"/>
              <a:t>важное </a:t>
            </a:r>
            <a:r>
              <a:rPr lang="ru-RU" dirty="0"/>
              <a:t>место занимает самооценка человека, связанная с </a:t>
            </a:r>
            <a:r>
              <a:rPr lang="ru-RU" dirty="0" smtClean="0"/>
              <a:t>нравственными </a:t>
            </a:r>
            <a:r>
              <a:rPr lang="ru-RU" dirty="0"/>
              <a:t>чувствами (совесть, гордость, стыд, раскаяние и т. п.).</a:t>
            </a:r>
          </a:p>
          <a:p>
            <a:r>
              <a:rPr lang="ru-RU" dirty="0"/>
              <a:t>Мораль нельзя сводить только к моральному (</a:t>
            </a:r>
            <a:r>
              <a:rPr lang="ru-RU" dirty="0" err="1" smtClean="0"/>
              <a:t>нравствен­ому</a:t>
            </a:r>
            <a:r>
              <a:rPr lang="ru-RU" dirty="0"/>
              <a:t>) сознанию.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2511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Мораль и этика: основные понятия</vt:lpstr>
      <vt:lpstr>Мораль, ее функции и 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Мораль и право </vt:lpstr>
      <vt:lpstr>Презентация PowerPoint</vt:lpstr>
      <vt:lpstr>Презентация PowerPoint</vt:lpstr>
      <vt:lpstr>Презентация PowerPoint</vt:lpstr>
      <vt:lpstr>Этика — учение о морали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Мораль, ее функции и структура</dc:title>
  <dc:creator>123</dc:creator>
  <cp:lastModifiedBy>User</cp:lastModifiedBy>
  <cp:revision>11</cp:revision>
  <dcterms:created xsi:type="dcterms:W3CDTF">2015-03-02T14:18:48Z</dcterms:created>
  <dcterms:modified xsi:type="dcterms:W3CDTF">2015-10-15T05:39:27Z</dcterms:modified>
</cp:coreProperties>
</file>