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5" r:id="rId9"/>
    <p:sldId id="264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Определение характера положений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3204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(А) Гражданам, участвующим в социологическом опросе, был задан вопрос: «Чем объясняется повышение значения науки в современном мире?». (Б) Большинство опрошенных связывают повышение значения науки с тем, что научные открытия способствуют развитию техники и технологий, помогают побеждать болезни. (В) Интересно, что уровень образования опрошенных не влияет на оптимистичную оценку значения науки в современном обществе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Определите, какие положения текста</a:t>
            </a:r>
          </a:p>
          <a:p>
            <a:r>
              <a:rPr lang="ru-RU" dirty="0" smtClean="0"/>
              <a:t>1)отражают факты</a:t>
            </a:r>
          </a:p>
          <a:p>
            <a:r>
              <a:rPr lang="ru-RU" dirty="0" smtClean="0"/>
              <a:t>2)выражают </a:t>
            </a:r>
            <a:r>
              <a:rPr lang="ru-RU" dirty="0" smtClean="0"/>
              <a:t>мнения</a:t>
            </a: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23928" y="4725144"/>
          <a:ext cx="4933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352"/>
                <a:gridCol w="1644352"/>
                <a:gridCol w="1644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35896" y="594928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2484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(А) Вторая половина XX века отмечена достижениями науки и техники. (Б) Наиболее развитые страны мира увеличивают финансирование науки и образования, создания новых технологий. (В) Главное, чтобы расширение научно-технических возможностей человечества всегда использовалось во благо общества.</a:t>
            </a:r>
          </a:p>
          <a:p>
            <a:r>
              <a:rPr lang="ru-RU" dirty="0" smtClean="0"/>
              <a:t>Определите, какие положения текста</a:t>
            </a:r>
          </a:p>
          <a:p>
            <a:r>
              <a:rPr lang="ru-RU" dirty="0" smtClean="0"/>
              <a:t>1)отражают факты</a:t>
            </a:r>
          </a:p>
          <a:p>
            <a:r>
              <a:rPr lang="ru-RU" dirty="0" smtClean="0"/>
              <a:t>2)выражают мнения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67944" y="4725144"/>
          <a:ext cx="4933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352"/>
                <a:gridCol w="1644352"/>
                <a:gridCol w="1644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35896" y="594928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3204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(А) Социологи задавали совершеннолетним гражданам вопрос о том, чем друг отличается от приятеля. (Б) Половина опрошенных отметили, что с другом более близкие, глубокие, доверительные отношения, чем с приятелем. (В) Жаль, что некоторые из опрошенных никакой разницы не видят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Определите, какие положения текста</a:t>
            </a:r>
          </a:p>
          <a:p>
            <a:r>
              <a:rPr lang="ru-RU" dirty="0" smtClean="0"/>
              <a:t>1)отражают факты</a:t>
            </a:r>
          </a:p>
          <a:p>
            <a:r>
              <a:rPr lang="ru-RU" dirty="0" smtClean="0"/>
              <a:t>2)выражают </a:t>
            </a:r>
            <a:r>
              <a:rPr lang="ru-RU" dirty="0" smtClean="0"/>
              <a:t>мнения</a:t>
            </a: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55976" y="4869160"/>
          <a:ext cx="460952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509"/>
                <a:gridCol w="1536509"/>
                <a:gridCol w="15365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35896" y="594928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(А) Учёные страны Z исследовали, как ведут себя в межличностных конфликтах мужчины и женщины. (Б) Было установлено, что женщины стремятся найти компромисс и чаще готовы идти на уступки. (В) Нет ничего удивительного в том, что мужчины стремятся продемонстрировать силу и принципиальность в отстаивании своей позиции.</a:t>
            </a:r>
          </a:p>
          <a:p>
            <a:r>
              <a:rPr lang="ru-RU" dirty="0" smtClean="0"/>
              <a:t>Определите, какие положения текста</a:t>
            </a:r>
          </a:p>
          <a:p>
            <a:r>
              <a:rPr lang="ru-RU" dirty="0" smtClean="0"/>
              <a:t>1)отражают факты</a:t>
            </a:r>
          </a:p>
          <a:p>
            <a:r>
              <a:rPr lang="ru-RU" dirty="0" smtClean="0"/>
              <a:t>2)выражают мнения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23928" y="4653136"/>
          <a:ext cx="4933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352"/>
                <a:gridCol w="1644352"/>
                <a:gridCol w="1644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35896" y="594928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(А)В подростковом возрасте происходит жизненное самоопределение человека, формируются планы на будущее. (Б)К сожалению, подросток часто отказывается принимать оценки и жизненный опыт родителей. (В)Подростки, как правило, отличаются повышенной конфликтностью.</a:t>
            </a:r>
          </a:p>
          <a:p>
            <a:r>
              <a:rPr lang="ru-RU" dirty="0" smtClean="0"/>
              <a:t>Определите, какие положения текста</a:t>
            </a:r>
          </a:p>
          <a:p>
            <a:r>
              <a:rPr lang="ru-RU" dirty="0" smtClean="0"/>
              <a:t>1)отражают факты</a:t>
            </a:r>
          </a:p>
          <a:p>
            <a:r>
              <a:rPr lang="ru-RU" dirty="0" smtClean="0"/>
              <a:t>2)выражают мнения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148065" y="4869160"/>
          <a:ext cx="378092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309"/>
                <a:gridCol w="1260309"/>
                <a:gridCol w="12603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35896" y="594928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dirty="0" smtClean="0"/>
              <a:t>(А) Настоящая дружба – это великое счастье и редкий дар. (Б) В ходе социологического опроса 20% опрошенных граждан отметили, что у них много приятелей, а друзей нет. (В) В определённой мере это может быть связано с тем, что друг требует внимания, заботы, а с приятелями просто проводят время.</a:t>
            </a:r>
          </a:p>
          <a:p>
            <a:r>
              <a:rPr lang="ru-RU" dirty="0" smtClean="0"/>
              <a:t>Определите, какие положения текста</a:t>
            </a:r>
          </a:p>
          <a:p>
            <a:r>
              <a:rPr lang="ru-RU" dirty="0" smtClean="0"/>
              <a:t>1)отражают факты</a:t>
            </a:r>
          </a:p>
          <a:p>
            <a:r>
              <a:rPr lang="ru-RU" dirty="0" smtClean="0"/>
              <a:t>2)выражают мнения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148063" y="4869160"/>
          <a:ext cx="370892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307"/>
                <a:gridCol w="1236307"/>
                <a:gridCol w="12363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87415" y="611632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Пример задания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Прочитайте приведённый текст, каждое положение которого отмечено буквой.</a:t>
            </a:r>
          </a:p>
          <a:p>
            <a:r>
              <a:rPr lang="ru-RU" b="1" dirty="0" smtClean="0"/>
              <a:t>(А) Алла Владимировна 20 лет преподаёт физику в школе. (Б) Она регулярно читает научно-популярные журналы по естествознанию, осваивает новые методики преподавания. (В) Такое, по-настоящему профессиональное отношение к работе, вызывает уважение.</a:t>
            </a:r>
          </a:p>
          <a:p>
            <a:r>
              <a:rPr lang="ru-RU" b="1" dirty="0" smtClean="0"/>
              <a:t>Определите, какие положения текста</a:t>
            </a:r>
          </a:p>
          <a:p>
            <a:r>
              <a:rPr lang="ru-RU" b="1" dirty="0" smtClean="0"/>
              <a:t>1)отражают факты</a:t>
            </a:r>
          </a:p>
          <a:p>
            <a:r>
              <a:rPr lang="ru-RU" b="1" dirty="0" smtClean="0"/>
              <a:t>2)выражают </a:t>
            </a:r>
            <a:r>
              <a:rPr lang="ru-RU" b="1" dirty="0" smtClean="0"/>
              <a:t>мнения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229200"/>
            <a:ext cx="8568952" cy="115212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Слово «факт» происходит от латинского </a:t>
            </a:r>
            <a:r>
              <a:rPr lang="ru-RU" sz="2400" b="1" dirty="0" err="1" smtClean="0"/>
              <a:t>faktum</a:t>
            </a:r>
            <a:r>
              <a:rPr lang="ru-RU" sz="2400" b="1" dirty="0" smtClean="0"/>
              <a:t> – «сделанное, свершившееся».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861048"/>
            <a:ext cx="8568952" cy="115212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Факт – это знание в форме утверждения, достоверность которого строго установлена. 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564904"/>
            <a:ext cx="8568952" cy="115212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Фактическое суждение фиксирует реальный факт, явление уже состоявшейся действительности, имевший место в реальное время. 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96752"/>
            <a:ext cx="8568952" cy="115212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Суждения, носящие фактический характер нельзя оспорить.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196752"/>
            <a:ext cx="8280920" cy="86409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Наука различает три вида социальных фактов</a:t>
            </a:r>
            <a:endParaRPr lang="ru-RU" sz="28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187624" y="2204864"/>
            <a:ext cx="792088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948264" y="2204864"/>
            <a:ext cx="792088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067944" y="2132856"/>
            <a:ext cx="792088" cy="25202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140968"/>
            <a:ext cx="38164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Действия, поступки людей, отдельных индивидов или больших социальных групп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869160"/>
            <a:ext cx="842493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Словесные (вербальные) действия: мнения, суждения, оценки. Примерами таких социальных фактов могут быть: переход Суворова через Альпы, пирамида Хеопса, слова, сказанные Архимедом: "Дайте мне точку опоры, и я сдвину земной шар".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3140968"/>
            <a:ext cx="38164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Продукты человеческой деятельности (материальные и духовные).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085184"/>
            <a:ext cx="8568952" cy="115212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Положение не даёт оценок. То же самое и в предложении - «эту закономерность исследовал немецкий экономист Эрнст </a:t>
            </a:r>
            <a:r>
              <a:rPr lang="ru-RU" sz="2400" b="1" dirty="0" err="1" smtClean="0"/>
              <a:t>Энгель</a:t>
            </a:r>
            <a:r>
              <a:rPr lang="ru-RU" sz="2400" b="1" dirty="0" smtClean="0"/>
              <a:t>» - констатируется факт.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068960"/>
            <a:ext cx="8568952" cy="172819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Например, в тексте указывается «с ростом доходов потребителя реже ремонтируют одежду и обувь, предпочитая покупать новые, отказываются от дешёвых и не очень качественных  продуктов питания».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556792"/>
            <a:ext cx="8568952" cy="115212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Итак, фактический характер носят те события, которые реально произошли и являются только материалом для дальнейшего анализа, дальнейших оценочных суждений.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Оценочные суждения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373216"/>
            <a:ext cx="8640960" cy="129614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Человек, познающий социальные явления, не может быть безразличен к изучаемым фактам, у него формируется собственное к ним отношение, положительное или отрицательное, т. е. он так или иначе оценивает события.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00808"/>
            <a:ext cx="8640960" cy="21602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Эти суждения могут включать в себя как чисто оценочный компонент («плохо», «хорошо», «безнравственно» и т.п.), так и отношение к явлению в более широком плане, объяснение его причин с собственной позиции или оценку его влияния на другие явления («может объясняться», «является примером» и т.п.).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077072"/>
            <a:ext cx="8640960" cy="10801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Суждения(высказывание, мнение об определенном факте, предмете, явлении) </a:t>
            </a:r>
            <a:r>
              <a:rPr lang="ru-RU" sz="2400" b="1" dirty="0" err="1" smtClean="0"/>
              <a:t>оценочныевыражают</a:t>
            </a:r>
            <a:r>
              <a:rPr lang="ru-RU" sz="2400" b="1" dirty="0" smtClean="0"/>
              <a:t> отношение к фактам, оценивают их значение.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Оценочные суждения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340768"/>
            <a:ext cx="8640960" cy="151216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Как правило, в тексте оценочное суждение содержит следующие речевые обороты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996952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 </a:t>
            </a:r>
            <a:r>
              <a:rPr lang="ru-RU" sz="2400" b="1" i="1" dirty="0" smtClean="0"/>
              <a:t>«на наш взгляд</a:t>
            </a:r>
            <a:r>
              <a:rPr lang="ru-RU" sz="2400" b="1" i="1" dirty="0" smtClean="0"/>
              <a:t>»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648" y="5589240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«по-видимому</a:t>
            </a:r>
            <a:r>
              <a:rPr lang="ru-RU" sz="2400" b="1" i="1" dirty="0" smtClean="0"/>
              <a:t>»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20072" y="4725144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«как утверждал</a:t>
            </a:r>
            <a:r>
              <a:rPr lang="ru-RU" sz="2400" b="1" i="1" dirty="0" smtClean="0"/>
              <a:t>»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3968" y="2996952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«считалось», 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3608" y="4725144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«с нашей точки зрения</a:t>
            </a:r>
            <a:r>
              <a:rPr lang="ru-RU" sz="2400" b="1" i="1" dirty="0" smtClean="0"/>
              <a:t>» 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8024" y="3861048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«представлялось</a:t>
            </a:r>
            <a:r>
              <a:rPr lang="ru-RU" sz="2400" b="1" i="1" dirty="0" smtClean="0"/>
              <a:t>» </a:t>
            </a:r>
            <a:endParaRPr lang="ru-RU" sz="24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80112" y="5661248"/>
            <a:ext cx="2952328" cy="1008112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«как говорил», «как отмечал»</a:t>
            </a:r>
            <a:r>
              <a:rPr lang="ru-RU" sz="2400" b="1" dirty="0" smtClean="0"/>
              <a:t> 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и </a:t>
            </a:r>
            <a:r>
              <a:rPr lang="ru-RU" sz="2400" b="1" dirty="0" smtClean="0"/>
              <a:t>т. п. 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560" y="3861048"/>
            <a:ext cx="2952328" cy="72008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«по вашему мнению</a:t>
            </a:r>
            <a:r>
              <a:rPr lang="ru-RU" sz="2400" b="1" i="1" dirty="0" smtClean="0"/>
              <a:t>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29600" cy="5498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7660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Arial"/>
                        </a:rPr>
                        <a:t>Фактические суждения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/>
                      </a:r>
                      <a:b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</a:br>
                      <a:r>
                        <a:rPr lang="ru-RU" b="0" i="1" dirty="0">
                          <a:solidFill>
                            <a:schemeClr val="tx1"/>
                          </a:solidFill>
                          <a:latin typeface="Arial"/>
                        </a:rPr>
                        <a:t>Фактические суждения могут содержать следующие словосочетания:</a:t>
                      </a:r>
                      <a:endParaRPr lang="ru-RU" b="0" i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Arial"/>
                        </a:rPr>
                        <a:t>Оценочные суждения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/>
                      </a:r>
                      <a:b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</a:br>
                      <a:r>
                        <a:rPr lang="ru-RU" b="0" i="1" dirty="0">
                          <a:solidFill>
                            <a:schemeClr val="tx1"/>
                          </a:solidFill>
                          <a:latin typeface="Arial"/>
                        </a:rPr>
                        <a:t>Примерами оценочных суждений могут служить</a:t>
                      </a:r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>: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b="0" i="0">
                          <a:solidFill>
                            <a:schemeClr val="tx1"/>
                          </a:solidFill>
                          <a:latin typeface="Arial"/>
                        </a:rPr>
                        <a:t>Возникли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>Считается,  должны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>Включают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>С точки зрения исследователей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b="0" i="0">
                          <a:solidFill>
                            <a:schemeClr val="tx1"/>
                          </a:solidFill>
                          <a:latin typeface="Arial"/>
                        </a:rPr>
                        <a:t>Цифры – (объем)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>По-видимому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b="0" i="0">
                          <a:solidFill>
                            <a:schemeClr val="tx1"/>
                          </a:solidFill>
                          <a:latin typeface="Arial"/>
                        </a:rPr>
                        <a:t>Решают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>Думается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b="0" i="0">
                          <a:solidFill>
                            <a:schemeClr val="tx1"/>
                          </a:solidFill>
                          <a:latin typeface="Arial"/>
                        </a:rPr>
                        <a:t>Предназначаются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>На наш взгляд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b="0" i="0">
                          <a:solidFill>
                            <a:schemeClr val="tx1"/>
                          </a:solidFill>
                          <a:latin typeface="Arial"/>
                        </a:rPr>
                        <a:t>Это – (какой-то факт)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>Представляется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b="0" i="0">
                          <a:solidFill>
                            <a:schemeClr val="tx1"/>
                          </a:solidFill>
                          <a:latin typeface="Arial"/>
                        </a:rPr>
                        <a:t>Во все времена была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>Необходимо признать</a:t>
                      </a:r>
                    </a:p>
                  </a:txBody>
                  <a:tcPr marL="47625" marR="47625" marT="47625" marB="47625"/>
                </a:tc>
              </a:tr>
              <a:tr h="490275">
                <a:tc>
                  <a:txBody>
                    <a:bodyPr/>
                    <a:lstStyle/>
                    <a:p>
                      <a:pPr algn="ctr"/>
                      <a:r>
                        <a:rPr lang="ru-RU" b="0" i="0">
                          <a:solidFill>
                            <a:schemeClr val="tx1"/>
                          </a:solidFill>
                          <a:latin typeface="Arial"/>
                        </a:rPr>
                        <a:t>Обеспечивают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>
                          <a:solidFill>
                            <a:schemeClr val="tx1"/>
                          </a:solidFill>
                          <a:latin typeface="Arial"/>
                        </a:rPr>
                        <a:t>По мнению ряда исследователей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Решаем вместе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196752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Прочитайте приведённый текст, каждое положение которого отмечено буквой.</a:t>
            </a:r>
          </a:p>
          <a:p>
            <a:r>
              <a:rPr lang="ru-RU" sz="2800" b="1" dirty="0" smtClean="0"/>
              <a:t>(А) Алла Владимировна 20 лет преподаёт физику в школе. (Б) Она регулярно читает научно-популярные журналы по естествознанию, осваивает новые методики преподавания. (В) Такое, по-настоящему профессиональное отношение к работе, вызывает уважение.</a:t>
            </a:r>
          </a:p>
          <a:p>
            <a:r>
              <a:rPr lang="ru-RU" sz="2800" b="1" dirty="0" smtClean="0"/>
              <a:t>Определите, какие положения текста</a:t>
            </a:r>
          </a:p>
          <a:p>
            <a:r>
              <a:rPr lang="ru-RU" sz="2800" b="1" dirty="0" smtClean="0"/>
              <a:t>1)отражают факты</a:t>
            </a:r>
          </a:p>
          <a:p>
            <a:r>
              <a:rPr lang="ru-RU" sz="2800" b="1" dirty="0" smtClean="0"/>
              <a:t>2)выражают мнения</a:t>
            </a:r>
            <a:endParaRPr lang="ru-RU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635896" y="5157192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35896" y="5949280"/>
          <a:ext cx="52565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/>
                <a:gridCol w="1752195"/>
                <a:gridCol w="1752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624</Words>
  <Application>Microsoft Office PowerPoint</Application>
  <PresentationFormat>Экран (4:3)</PresentationFormat>
  <Paragraphs>153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Определение характера положений</vt:lpstr>
      <vt:lpstr>Пример задания</vt:lpstr>
      <vt:lpstr>Факты </vt:lpstr>
      <vt:lpstr>Факты </vt:lpstr>
      <vt:lpstr>Факты </vt:lpstr>
      <vt:lpstr>Оценочные суждения</vt:lpstr>
      <vt:lpstr>Оценочные суждения</vt:lpstr>
      <vt:lpstr>Слайд 8</vt:lpstr>
      <vt:lpstr>Решаем вместе</vt:lpstr>
      <vt:lpstr>Решаем вместе</vt:lpstr>
      <vt:lpstr>Решаем вместе</vt:lpstr>
      <vt:lpstr>Решаем вместе</vt:lpstr>
      <vt:lpstr>Решаем вместе</vt:lpstr>
      <vt:lpstr>Решаем вместе</vt:lpstr>
      <vt:lpstr>Решаем вместе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характера положений</dc:title>
  <dc:creator>Елена</dc:creator>
  <cp:lastModifiedBy>Елена</cp:lastModifiedBy>
  <cp:revision>7</cp:revision>
  <dcterms:created xsi:type="dcterms:W3CDTF">2015-10-17T12:58:13Z</dcterms:created>
  <dcterms:modified xsi:type="dcterms:W3CDTF">2015-10-17T14:02:35Z</dcterms:modified>
</cp:coreProperties>
</file>