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70" r:id="rId5"/>
    <p:sldId id="264" r:id="rId6"/>
    <p:sldId id="265" r:id="rId7"/>
    <p:sldId id="273" r:id="rId8"/>
    <p:sldId id="274" r:id="rId9"/>
    <p:sldId id="275" r:id="rId10"/>
    <p:sldId id="263" r:id="rId11"/>
    <p:sldId id="276" r:id="rId12"/>
    <p:sldId id="278" r:id="rId13"/>
    <p:sldId id="262" r:id="rId14"/>
    <p:sldId id="271" r:id="rId15"/>
    <p:sldId id="261" r:id="rId16"/>
    <p:sldId id="277" r:id="rId17"/>
    <p:sldId id="266" r:id="rId18"/>
    <p:sldId id="267" r:id="rId19"/>
    <p:sldId id="268" r:id="rId20"/>
    <p:sldId id="269" r:id="rId21"/>
    <p:sldId id="25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ас\Desktop\Снова в школу. Банеры вертикальные и горизонтальные, колокольчик школьный\frt6.png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168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556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mpd="thickThin">
            <a:solidFill>
              <a:schemeClr val="accent5">
                <a:lumMod val="75000"/>
                <a:alpha val="7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edsovet.su/" TargetMode="External"/><Relationship Id="rId2" Type="http://schemas.openxmlformats.org/officeDocument/2006/relationships/hyperlink" Target="http://antalpiti.ru/oformlenie/kartinki/snova-v-shkol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176810"/>
            <a:ext cx="8278688" cy="254833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505AB"/>
                </a:solidFill>
                <a:latin typeface="Monotype Corsiva" panose="03010101010201010101" pitchFamily="66" charset="0"/>
              </a:rPr>
              <a:t>ПОРТФОЛИО</a:t>
            </a:r>
            <a:r>
              <a:rPr lang="ru-RU" b="1" dirty="0" smtClean="0"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РУСАКОВА  </a:t>
            </a:r>
            <a:b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ВАСИЛИЯ  ДМИТРИЕВИЧА</a:t>
            </a:r>
            <a:r>
              <a:rPr lang="ru-RU" dirty="0" smtClean="0">
                <a:solidFill>
                  <a:srgbClr val="7030A0"/>
                </a:solidFill>
              </a:rPr>
              <a:t>,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725144"/>
            <a:ext cx="8280920" cy="172819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учителя математики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МБОУ «Санинская СОШ»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Петушинского района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Владимирской области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2015 год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ученик\Desktop\Конкурс портфолио\Русаков В.Д\DSC065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7541" y="332656"/>
            <a:ext cx="2448272" cy="184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7272808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Учебные достижения  учащихся</a:t>
            </a:r>
            <a:endParaRPr lang="ru-RU" b="1" i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 Технологии, используемые мною, позволяют развивать у учащихся такие </a:t>
            </a:r>
            <a:r>
              <a:rPr lang="ru-RU" dirty="0" smtClean="0"/>
              <a:t>навыки как: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- умение работать в группе;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- </a:t>
            </a:r>
            <a:r>
              <a:rPr lang="ru-RU" dirty="0" smtClean="0"/>
              <a:t>аргументировано высказывать </a:t>
            </a:r>
            <a:r>
              <a:rPr lang="ru-RU" dirty="0"/>
              <a:t>свое мнение;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- выслушивать мнение товарищей;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- позволяют  </a:t>
            </a:r>
            <a:r>
              <a:rPr lang="ru-RU" dirty="0"/>
              <a:t>создавать благоприятный психологический климат;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- </a:t>
            </a:r>
            <a:r>
              <a:rPr lang="ru-RU" dirty="0" smtClean="0"/>
              <a:t>создают атмосферу </a:t>
            </a:r>
            <a:r>
              <a:rPr lang="ru-RU" dirty="0"/>
              <a:t>взаимопомощи, толерантности.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669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ru-RU" sz="2400" b="1" i="1" kern="0" dirty="0">
                <a:solidFill>
                  <a:srgbClr val="000000"/>
                </a:solidFill>
                <a:latin typeface="Arial"/>
                <a:ea typeface="MS Gothic"/>
              </a:rPr>
              <a:t>Методические приемы, которые я использую в своей работе могут быть следующие</a:t>
            </a:r>
            <a:r>
              <a:rPr lang="ru-RU" altLang="ru-RU" sz="2400" b="1" i="1" u="sng" kern="0" dirty="0">
                <a:solidFill>
                  <a:srgbClr val="000000"/>
                </a:solidFill>
                <a:latin typeface="Arial"/>
                <a:ea typeface="MS Gothic"/>
              </a:rPr>
              <a:t>:</a:t>
            </a:r>
            <a:r>
              <a:rPr lang="ru-RU" altLang="ru-RU" sz="2400" b="1" i="1" kern="0" dirty="0">
                <a:solidFill>
                  <a:srgbClr val="000000"/>
                </a:solidFill>
                <a:latin typeface="Arial"/>
                <a:ea typeface="MS Gothic"/>
              </a:rPr>
              <a:t/>
            </a:r>
            <a:br>
              <a:rPr lang="ru-RU" altLang="ru-RU" sz="2400" b="1" i="1" kern="0" dirty="0">
                <a:solidFill>
                  <a:srgbClr val="000000"/>
                </a:solidFill>
                <a:latin typeface="Arial"/>
                <a:ea typeface="MS Gothic"/>
              </a:rPr>
            </a:br>
            <a:r>
              <a:rPr lang="ru-RU" altLang="ru-RU" sz="2400" b="1" i="1" kern="0" dirty="0">
                <a:solidFill>
                  <a:srgbClr val="000000"/>
                </a:solidFill>
                <a:latin typeface="Arial"/>
                <a:ea typeface="MS Gothic"/>
              </a:rPr>
              <a:t/>
            </a:r>
            <a:br>
              <a:rPr lang="ru-RU" altLang="ru-RU" sz="2400" b="1" i="1" kern="0" dirty="0">
                <a:solidFill>
                  <a:srgbClr val="000000"/>
                </a:solidFill>
                <a:latin typeface="Arial"/>
                <a:ea typeface="MS Gothic"/>
              </a:rPr>
            </a:br>
            <a:r>
              <a:rPr lang="ru-RU" altLang="ru-RU" sz="2400" b="1" i="1" kern="0" dirty="0" smtClean="0">
                <a:solidFill>
                  <a:srgbClr val="000000"/>
                </a:solidFill>
                <a:latin typeface="Arial"/>
                <a:ea typeface="MS Gothic"/>
              </a:rPr>
              <a:t>дидактические игры</a:t>
            </a:r>
            <a:r>
              <a:rPr lang="ru-RU" altLang="ru-RU" sz="2400" b="1" i="1" kern="0" dirty="0">
                <a:solidFill>
                  <a:srgbClr val="000000"/>
                </a:solidFill>
                <a:latin typeface="Arial"/>
                <a:ea typeface="MS Gothic"/>
              </a:rPr>
              <a:t>, </a:t>
            </a:r>
            <a:r>
              <a:rPr lang="ru-RU" altLang="ru-RU" sz="2400" b="1" i="1" kern="0" dirty="0" smtClean="0">
                <a:solidFill>
                  <a:srgbClr val="000000"/>
                </a:solidFill>
                <a:latin typeface="Arial"/>
                <a:ea typeface="MS Gothic"/>
              </a:rPr>
              <a:t>работа в парах, групповая работа:</a:t>
            </a:r>
            <a:r>
              <a:rPr lang="ru-RU" altLang="ru-RU" sz="2400" b="1" i="1" kern="0" dirty="0">
                <a:solidFill>
                  <a:srgbClr val="000000"/>
                </a:solidFill>
                <a:latin typeface="Arial"/>
                <a:ea typeface="MS Gothic"/>
              </a:rPr>
              <a:t/>
            </a:r>
            <a:br>
              <a:rPr lang="ru-RU" altLang="ru-RU" sz="2400" b="1" i="1" kern="0" dirty="0">
                <a:solidFill>
                  <a:srgbClr val="000000"/>
                </a:solidFill>
                <a:latin typeface="Arial"/>
                <a:ea typeface="MS Gothic"/>
              </a:rPr>
            </a:br>
            <a:r>
              <a:rPr lang="ru-RU" altLang="ru-RU" sz="2400" b="1" i="1" kern="0" dirty="0">
                <a:solidFill>
                  <a:srgbClr val="000000"/>
                </a:solidFill>
                <a:latin typeface="Arial"/>
                <a:ea typeface="MS Gothic"/>
              </a:rPr>
              <a:t/>
            </a:r>
            <a:br>
              <a:rPr lang="ru-RU" altLang="ru-RU" sz="2400" b="1" i="1" kern="0" dirty="0">
                <a:solidFill>
                  <a:srgbClr val="000000"/>
                </a:solidFill>
                <a:latin typeface="Arial"/>
                <a:ea typeface="MS Gothic"/>
              </a:rPr>
            </a:br>
            <a:r>
              <a:rPr lang="ru-RU" altLang="ru-RU" sz="2400" b="1" i="1" kern="0" dirty="0">
                <a:solidFill>
                  <a:srgbClr val="000000"/>
                </a:solidFill>
                <a:latin typeface="Arial"/>
                <a:ea typeface="MS Gothic"/>
              </a:rPr>
              <a:t>(«Мозговой штурм», «Общая дискуссия», словесные ассоциации, воспроизведение информации, </a:t>
            </a:r>
            <a:r>
              <a:rPr lang="ru-RU" altLang="ru-RU" sz="2400" b="1" i="1" kern="0" dirty="0" smtClean="0">
                <a:solidFill>
                  <a:srgbClr val="000000"/>
                </a:solidFill>
                <a:latin typeface="Arial"/>
                <a:ea typeface="MS Gothic"/>
              </a:rPr>
              <a:t>«Светофор», </a:t>
            </a:r>
            <a:r>
              <a:rPr lang="ru-RU" altLang="ru-RU" sz="2400" b="1" i="1" kern="0" dirty="0">
                <a:solidFill>
                  <a:srgbClr val="000000"/>
                </a:solidFill>
                <a:latin typeface="Arial"/>
                <a:ea typeface="MS Gothic"/>
              </a:rPr>
              <a:t>«Аквариум» и др.)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6984776" cy="114300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 Результативность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83838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Качество  знаний учащихся </a:t>
            </a:r>
            <a:br>
              <a:rPr lang="ru-RU" b="1" i="1" dirty="0" smtClean="0"/>
            </a:br>
            <a:r>
              <a:rPr lang="ru-RU" b="1" i="1" dirty="0" smtClean="0"/>
              <a:t>по предмету</a:t>
            </a:r>
            <a:endParaRPr lang="ru-RU" b="1" i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Успеваемость </a:t>
            </a:r>
            <a:r>
              <a:rPr lang="ru-RU" dirty="0"/>
              <a:t>обучающихся    - 100%, качество обучения  2013-2014 уч.год.-72%,</a:t>
            </a:r>
          </a:p>
          <a:p>
            <a:pPr marL="0" indent="0">
              <a:buNone/>
            </a:pPr>
            <a:r>
              <a:rPr lang="ru-RU" dirty="0"/>
              <a:t>2014-2015 уч.год-68%,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2015-2016уч.год </a:t>
            </a:r>
            <a:r>
              <a:rPr lang="ru-RU" dirty="0"/>
              <a:t>(I-е полугодие)-66% 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В текущем учебном году веду подготовку выпускников 9-го класса к итоговой аттестации.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606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6624735" cy="114300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 Награды и поощрения</a:t>
            </a:r>
            <a:endParaRPr lang="ru-RU" b="1" i="1" dirty="0"/>
          </a:p>
        </p:txBody>
      </p:sp>
      <p:pic>
        <p:nvPicPr>
          <p:cNvPr id="3075" name="Picture 3" descr="C:\Users\ученик\Desktop\Конкурс портфолио\Русаков В.Д\диплом педагога подг.лауреат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88225" y="3324368"/>
            <a:ext cx="2527196" cy="325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ученик\Desktop\Конкурс портфолио\Русаков В.Д\диплом Кирилла ларионова 1 место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739896"/>
            <a:ext cx="2434840" cy="309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ученик\Desktop\достижения 2013-2015\IMG_001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1800" y="2420888"/>
            <a:ext cx="3906805" cy="253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61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42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Внеурочная деятельность </a:t>
            </a:r>
            <a:br>
              <a:rPr lang="ru-RU" b="1" i="1" dirty="0" smtClean="0"/>
            </a:br>
            <a:r>
              <a:rPr lang="ru-RU" b="1" i="1" dirty="0" smtClean="0"/>
              <a:t>по предмету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</a:t>
            </a:r>
            <a:endParaRPr lang="ru-RU" dirty="0"/>
          </a:p>
        </p:txBody>
      </p:sp>
      <p:pic>
        <p:nvPicPr>
          <p:cNvPr id="5122" name="Picture 2" descr="C:\Users\ученик\Desktop\Конкурс портфолио\Русаков В.Д\Конкурсы ученики\Document-page-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7" y="2132856"/>
            <a:ext cx="2592496" cy="366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ученик\Desktop\Конкурс портфолио\Русаков В.Д\Конкурсы ученики\Page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6886" y="2595682"/>
            <a:ext cx="2559250" cy="361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ученик\Desktop\Конкурс портфолио\Русаков В.Д\Конкурсы ученики\Page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5" y="2030486"/>
            <a:ext cx="2736303" cy="355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99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Я – классный  руководитель </a:t>
            </a:r>
            <a:br>
              <a:rPr lang="ru-RU" b="1" i="1" dirty="0" smtClean="0"/>
            </a:br>
            <a:r>
              <a:rPr lang="ru-RU" b="1" i="1" dirty="0" smtClean="0"/>
              <a:t>8-9 классов</a:t>
            </a:r>
            <a:endParaRPr lang="ru-RU" b="1" i="1" dirty="0"/>
          </a:p>
        </p:txBody>
      </p:sp>
      <p:pic>
        <p:nvPicPr>
          <p:cNvPr id="6146" name="Picture 2" descr="C:\Users\ученик\Desktop\Конкурс портфолио\Русаков В.Д\Тимохина С. макулатур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3982064"/>
            <a:ext cx="1980157" cy="260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ученик\Desktop\фотопапки\Аргуново\DSC035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203" y="1821446"/>
            <a:ext cx="2555776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ученик\Desktop\фотопапки\Вахты Памяти, ВОВ\DSC0525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700808"/>
            <a:ext cx="2304256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ученик\Desktop\спорт отчеты и статистика\2015 Бойцов М. лыжи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4744" y="4077504"/>
            <a:ext cx="1827235" cy="242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ученик\Desktop\спорт отчеты и статистика\2015 Бойцов М. спорт.многоборье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3982064"/>
            <a:ext cx="1860287" cy="251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ученик\Desktop\спорт отчеты и статистика\2015 Тимохина Светлана лыжи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3982064"/>
            <a:ext cx="1940803" cy="251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8638" y="1792288"/>
            <a:ext cx="3005137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2124075"/>
            <a:ext cx="2676128" cy="238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29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Творческая  деятельность</a:t>
            </a:r>
            <a:endParaRPr lang="ru-RU" b="1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3225064" cy="78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0169" y="1196355"/>
            <a:ext cx="30416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5175" y="1727447"/>
            <a:ext cx="3298825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2916287" cy="424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2494369"/>
            <a:ext cx="3116803" cy="4148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2547982"/>
            <a:ext cx="3086868" cy="384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51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Научно-методическая деятельность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1.Открытые  уроки, </a:t>
            </a:r>
            <a:r>
              <a:rPr lang="ru-RU" dirty="0" smtClean="0"/>
              <a:t>выступления:</a:t>
            </a:r>
          </a:p>
          <a:p>
            <a:pPr marL="0" indent="0">
              <a:buNone/>
            </a:pPr>
            <a:r>
              <a:rPr lang="ru-RU" dirty="0" smtClean="0"/>
              <a:t>2. Элективный курс (9 класс) </a:t>
            </a:r>
            <a:r>
              <a:rPr lang="ru-RU" dirty="0" smtClean="0"/>
              <a:t>«Решение Задач»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3</a:t>
            </a:r>
            <a:r>
              <a:rPr lang="ru-RU" dirty="0" smtClean="0"/>
              <a:t>. Участие в районных семинарах учителей </a:t>
            </a:r>
            <a:r>
              <a:rPr lang="ru-RU" dirty="0" smtClean="0"/>
              <a:t>математики, в занятиях районной школы молодых учителей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886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Участие в профессиональных конкурсах</a:t>
            </a:r>
            <a:endParaRPr lang="ru-RU" b="1" i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Конкурс по духовно-нравственному воспитанию учащихся «Вифлеемская звезда» – 2015 год, </a:t>
            </a:r>
            <a:r>
              <a:rPr lang="ru-RU" i="1" dirty="0" smtClean="0"/>
              <a:t>победитель школьного этапа;</a:t>
            </a:r>
          </a:p>
          <a:p>
            <a:r>
              <a:rPr lang="ru-RU" i="1" dirty="0" smtClean="0"/>
              <a:t>Участник</a:t>
            </a:r>
            <a:r>
              <a:rPr lang="ru-RU" dirty="0" smtClean="0"/>
              <a:t> </a:t>
            </a:r>
            <a:r>
              <a:rPr lang="ru-RU" i="1" dirty="0" smtClean="0"/>
              <a:t>районного этапа </a:t>
            </a:r>
            <a:r>
              <a:rPr lang="ru-RU" dirty="0" smtClean="0"/>
              <a:t>конкурса </a:t>
            </a:r>
          </a:p>
          <a:p>
            <a:pPr marL="0" indent="0">
              <a:buNone/>
            </a:pPr>
            <a:r>
              <a:rPr lang="ru-RU" dirty="0" smtClean="0">
                <a:solidFill>
                  <a:prstClr val="black"/>
                </a:solidFill>
              </a:rPr>
              <a:t>по </a:t>
            </a:r>
            <a:r>
              <a:rPr lang="ru-RU" dirty="0">
                <a:solidFill>
                  <a:prstClr val="black"/>
                </a:solidFill>
              </a:rPr>
              <a:t>духовно-нравственному воспитанию учащихся «Вифлеемская звезда» – 2015 год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370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Мои методические  разработки</a:t>
            </a:r>
            <a:br>
              <a:rPr lang="ru-RU" b="1" i="1" dirty="0" smtClean="0"/>
            </a:br>
            <a:r>
              <a:rPr lang="ru-RU" b="1" i="1" dirty="0" smtClean="0"/>
              <a:t>и публикации</a:t>
            </a:r>
            <a:endParaRPr lang="ru-RU" b="1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2304488" cy="1725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312530"/>
            <a:ext cx="253682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916832"/>
            <a:ext cx="244475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7699" y="3122420"/>
            <a:ext cx="2652713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Users\ученик\Desktop\Конкурс портфолио\Русаков В.Д\Слайды уроков\Формула корней квадратного уравнения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0302" y="4174245"/>
            <a:ext cx="2904529" cy="217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9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792088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05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Учебно-материальная  база</a:t>
            </a:r>
            <a:endParaRPr lang="ru-RU" b="1" i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УМК, по которым я работаю:</a:t>
            </a:r>
          </a:p>
          <a:p>
            <a:pPr marL="0" indent="0">
              <a:buNone/>
            </a:pPr>
            <a:r>
              <a:rPr lang="ru-RU" dirty="0" smtClean="0"/>
              <a:t>«Алгебра» </a:t>
            </a:r>
            <a:r>
              <a:rPr lang="ru-RU" dirty="0" smtClean="0"/>
              <a:t>– Макарычев Ю.Н. и другие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«Геометрия» - </a:t>
            </a:r>
            <a:r>
              <a:rPr lang="ru-RU" dirty="0" err="1" smtClean="0"/>
              <a:t>Атанасян</a:t>
            </a:r>
            <a:r>
              <a:rPr lang="ru-RU" dirty="0" smtClean="0"/>
              <a:t> Л.С.</a:t>
            </a:r>
          </a:p>
          <a:p>
            <a:pPr marL="0" indent="0">
              <a:buNone/>
            </a:pPr>
            <a:r>
              <a:rPr lang="ru-RU" dirty="0" smtClean="0"/>
              <a:t>Выбор обусловлен рядом факторов:</a:t>
            </a:r>
          </a:p>
          <a:p>
            <a:pPr>
              <a:buFontTx/>
              <a:buChar char="-"/>
            </a:pPr>
            <a:r>
              <a:rPr lang="ru-RU" sz="2000" dirty="0" smtClean="0"/>
              <a:t>Возможность проведения занятий с использованием ЭОР;</a:t>
            </a:r>
          </a:p>
          <a:p>
            <a:pPr>
              <a:buFontTx/>
              <a:buChar char="-"/>
            </a:pPr>
            <a:r>
              <a:rPr lang="ru-RU" sz="2000" dirty="0" smtClean="0"/>
              <a:t>Учитывая сложность курса, запланированы контрольные работы и зачёты по темам;</a:t>
            </a:r>
          </a:p>
          <a:p>
            <a:pPr>
              <a:buFontTx/>
              <a:buChar char="-"/>
            </a:pPr>
            <a:r>
              <a:rPr lang="ru-RU" sz="2000" dirty="0" smtClean="0"/>
              <a:t>Имеется разнообразие дополнительных творческих заданий</a:t>
            </a:r>
          </a:p>
          <a:p>
            <a:pPr>
              <a:buFontTx/>
              <a:buChar char="-"/>
            </a:pPr>
            <a:r>
              <a:rPr lang="ru-RU" sz="2000" dirty="0" smtClean="0"/>
              <a:t>Подготовка к ГИА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0769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648"/>
            <a:ext cx="65527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Используемые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источники: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Картинка </a:t>
            </a:r>
          </a:p>
          <a:p>
            <a:pPr algn="ctr"/>
            <a:r>
              <a:rPr lang="ru-RU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http://antalpiti.ru/oformlenie/kartinki/snova-v-shkolu</a:t>
            </a:r>
            <a:r>
              <a:rPr lang="ru-RU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endParaRPr lang="ru-RU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Автор шаблона:  Фокина Л.П. </a:t>
            </a:r>
            <a:r>
              <a:rPr lang="ru-RU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ru-RU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pedsovet.su</a:t>
            </a:r>
            <a:endParaRPr lang="en-US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39552" y="2348880"/>
            <a:ext cx="7993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  <a:latin typeface="Monotype Corsiva" pitchFamily="66" charset="0"/>
              </a:rPr>
              <a:t>  </a:t>
            </a:r>
            <a:endParaRPr lang="ru-RU" dirty="0">
              <a:solidFill>
                <a:prstClr val="black"/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en-US" dirty="0" smtClean="0">
                <a:solidFill>
                  <a:prstClr val="black"/>
                </a:solidFill>
                <a:latin typeface="Monotype Corsiva" pitchFamily="66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/>
          <a:lstStyle/>
          <a:p>
            <a:r>
              <a:rPr lang="ru-RU" b="1" i="1" dirty="0" smtClean="0"/>
              <a:t>Общие  сведения</a:t>
            </a:r>
            <a:endParaRPr lang="ru-RU" b="1" i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Ф.И.О. </a:t>
            </a:r>
            <a:r>
              <a:rPr lang="ru-RU" b="1" dirty="0" smtClean="0"/>
              <a:t>Русаков   Василий Дмитриевич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Дата рождения: </a:t>
            </a:r>
            <a:r>
              <a:rPr lang="ru-RU" b="1" dirty="0" smtClean="0"/>
              <a:t>1989 год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Место рождения: </a:t>
            </a:r>
            <a:r>
              <a:rPr lang="ru-RU" b="1" dirty="0" smtClean="0"/>
              <a:t>поселок Санинского ДОКа Петушинского района Владимирской области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Место работы: </a:t>
            </a:r>
            <a:r>
              <a:rPr lang="ru-RU" dirty="0" smtClean="0"/>
              <a:t> </a:t>
            </a:r>
            <a:r>
              <a:rPr lang="ru-RU" b="1" dirty="0" smtClean="0"/>
              <a:t>МБОУ «Санинская СОШ</a:t>
            </a:r>
            <a:r>
              <a:rPr lang="ru-RU" b="1" dirty="0"/>
              <a:t>»</a:t>
            </a:r>
          </a:p>
          <a:p>
            <a:pPr marL="0" indent="0">
              <a:buNone/>
            </a:pPr>
            <a:r>
              <a:rPr lang="ru-RU" dirty="0" smtClean="0"/>
              <a:t>Образование: </a:t>
            </a:r>
            <a:r>
              <a:rPr lang="ru-RU" b="1" dirty="0" smtClean="0"/>
              <a:t>высшее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 Учебное заведение: </a:t>
            </a:r>
            <a:r>
              <a:rPr lang="ru-RU" dirty="0" smtClean="0"/>
              <a:t> </a:t>
            </a:r>
            <a:r>
              <a:rPr lang="ru-RU" b="1" dirty="0" smtClean="0"/>
              <a:t>Московский государственный областной  гуманитарны</a:t>
            </a:r>
            <a:r>
              <a:rPr lang="ru-RU" dirty="0" smtClean="0"/>
              <a:t>й </a:t>
            </a:r>
            <a:r>
              <a:rPr lang="ru-RU" b="1" dirty="0" smtClean="0"/>
              <a:t>институт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Факультет: </a:t>
            </a:r>
            <a:r>
              <a:rPr lang="ru-RU" dirty="0" smtClean="0"/>
              <a:t> </a:t>
            </a:r>
            <a:r>
              <a:rPr lang="ru-RU" b="1" dirty="0" smtClean="0"/>
              <a:t>физико-математический</a:t>
            </a:r>
          </a:p>
          <a:p>
            <a:pPr marL="0" indent="0">
              <a:buNone/>
            </a:pPr>
            <a:r>
              <a:rPr lang="ru-RU" dirty="0" smtClean="0"/>
              <a:t>Специальность: </a:t>
            </a:r>
            <a:r>
              <a:rPr lang="ru-RU" b="1" dirty="0" smtClean="0"/>
              <a:t>учитель физики и математики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Год окончания: </a:t>
            </a:r>
            <a:r>
              <a:rPr lang="ru-RU" dirty="0" smtClean="0"/>
              <a:t> </a:t>
            </a:r>
            <a:r>
              <a:rPr lang="ru-RU" b="1" dirty="0" smtClean="0"/>
              <a:t>2011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Стаж работы</a:t>
            </a:r>
            <a:r>
              <a:rPr lang="ru-RU" dirty="0" smtClean="0"/>
              <a:t>: </a:t>
            </a:r>
            <a:r>
              <a:rPr lang="ru-RU" b="1" dirty="0" smtClean="0"/>
              <a:t>2 года 9 месяцев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Общий стаж: </a:t>
            </a:r>
            <a:r>
              <a:rPr lang="ru-RU" b="1" dirty="0" smtClean="0"/>
              <a:t>2 года  9 месяцев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Педагогический стаж: </a:t>
            </a:r>
            <a:r>
              <a:rPr lang="ru-RU" b="1" dirty="0" smtClean="0"/>
              <a:t>2 года 9 месяцев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Должность: </a:t>
            </a:r>
            <a:r>
              <a:rPr lang="ru-RU" b="1" dirty="0"/>
              <a:t>учитель </a:t>
            </a:r>
            <a:r>
              <a:rPr lang="ru-RU" b="1" dirty="0" smtClean="0"/>
              <a:t>математики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Категория: </a:t>
            </a:r>
            <a:r>
              <a:rPr lang="ru-RU" b="1" dirty="0" smtClean="0"/>
              <a:t>не имею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129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ученик\Desktop\Конкурс портфолио\Русаков В.Д\Диплом 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5" y="1700808"/>
            <a:ext cx="386452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ученик\Desktop\Конкурс портфолио\Русаков В.Д\Диплом 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0062" y="116632"/>
            <a:ext cx="488393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81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Повышение квалификации</a:t>
            </a:r>
            <a:endParaRPr lang="ru-RU" b="1" i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ученик\Desktop\Конкурс портфолио\Русаков В.Д\Аспирантура 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628800"/>
            <a:ext cx="4436733" cy="359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ученик\Desktop\Конкурс портфолио\Русаков В.Д\Аспирантура 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36733" y="1124744"/>
            <a:ext cx="445654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55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Моя педагогическая концепция</a:t>
            </a:r>
            <a:endParaRPr lang="ru-RU" b="1" i="1" dirty="0"/>
          </a:p>
        </p:txBody>
      </p:sp>
      <p:pic>
        <p:nvPicPr>
          <p:cNvPr id="7170" name="Picture 2" descr="C:\Users\ученик\Desktop\Конкурс портфолио\Русаков В.Д\DSC065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437112"/>
            <a:ext cx="2540100" cy="19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ученик\Desktop\Конкурс портфолио\Русаков В.Д\DSCN14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3629" y="4653136"/>
            <a:ext cx="2588252" cy="182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997839"/>
            <a:ext cx="82809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«Никогда не прекращайте вашей самообразовательной работы и не забывайте, что, сколько бы вы ни учились, сколько бы ни знали, знанию и образованию нет ни грани, ни пределов»</a:t>
            </a:r>
            <a:br>
              <a:rPr lang="ru-RU" sz="2000" b="1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                                                                   Н. А. Рубакин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1026" name="Picture 2" descr="C:\Users\PC\Desktop\DSC0674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4653136"/>
            <a:ext cx="2223843" cy="166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96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933456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/>
              <a:t>Цели и </a:t>
            </a:r>
            <a:r>
              <a:rPr lang="ru-RU" sz="3600" b="1" i="1" dirty="0"/>
              <a:t>з</a:t>
            </a:r>
            <a:r>
              <a:rPr lang="ru-RU" sz="3600" b="1" i="1" dirty="0" smtClean="0"/>
              <a:t>адачи </a:t>
            </a:r>
            <a:br>
              <a:rPr lang="ru-RU" sz="3600" b="1" i="1" dirty="0" smtClean="0"/>
            </a:br>
            <a:r>
              <a:rPr lang="ru-RU" sz="3600" b="1" i="1" dirty="0" smtClean="0"/>
              <a:t>моей педагогической деятельности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i="1" dirty="0"/>
              <a:t>Цель моей деятельности: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Повышение своего теоретического, методического, профессионального мастерства и компетентности учителя.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Задачи: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Совершенствование образовательно-воспитательной работы. Внедрение в практику достижений науки и передового педагогического опыта. Применение разнообразных форм работы.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Проблема, над которой работаю: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Использование интерактивных технологий на уроках математики.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42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Основные направления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400" b="1" i="1" kern="0" dirty="0" smtClean="0">
                <a:solidFill>
                  <a:srgbClr val="000000"/>
                </a:solidFill>
                <a:latin typeface="Arial"/>
                <a:ea typeface="MS Gothic"/>
              </a:rPr>
              <a:t> </a:t>
            </a:r>
            <a:r>
              <a:rPr lang="ru-RU" altLang="ru-RU" sz="2400" b="1" i="1" kern="0" dirty="0">
                <a:solidFill>
                  <a:srgbClr val="000000"/>
                </a:solidFill>
                <a:latin typeface="Arial"/>
                <a:ea typeface="MS Gothic"/>
              </a:rPr>
              <a:t/>
            </a:r>
            <a:br>
              <a:rPr lang="ru-RU" altLang="ru-RU" sz="2400" b="1" i="1" kern="0" dirty="0">
                <a:solidFill>
                  <a:srgbClr val="000000"/>
                </a:solidFill>
                <a:latin typeface="Arial"/>
                <a:ea typeface="MS Gothic"/>
              </a:rPr>
            </a:br>
            <a:r>
              <a:rPr lang="ru-RU" altLang="ru-RU" sz="2400" b="1" i="1" kern="0" dirty="0">
                <a:solidFill>
                  <a:srgbClr val="000000"/>
                </a:solidFill>
                <a:latin typeface="Arial"/>
                <a:ea typeface="MS Gothic"/>
              </a:rPr>
              <a:t>1) Совершенствование педагогического мастерства.</a:t>
            </a:r>
            <a:br>
              <a:rPr lang="ru-RU" altLang="ru-RU" sz="2400" b="1" i="1" kern="0" dirty="0">
                <a:solidFill>
                  <a:srgbClr val="000000"/>
                </a:solidFill>
                <a:latin typeface="Arial"/>
                <a:ea typeface="MS Gothic"/>
              </a:rPr>
            </a:br>
            <a:r>
              <a:rPr lang="ru-RU" altLang="ru-RU" sz="2400" b="1" i="1" kern="0" dirty="0">
                <a:solidFill>
                  <a:srgbClr val="000000"/>
                </a:solidFill>
                <a:latin typeface="Arial"/>
                <a:ea typeface="MS Gothic"/>
              </a:rPr>
              <a:t/>
            </a:r>
            <a:br>
              <a:rPr lang="ru-RU" altLang="ru-RU" sz="2400" b="1" i="1" kern="0" dirty="0">
                <a:solidFill>
                  <a:srgbClr val="000000"/>
                </a:solidFill>
                <a:latin typeface="Arial"/>
                <a:ea typeface="MS Gothic"/>
              </a:rPr>
            </a:br>
            <a:r>
              <a:rPr lang="ru-RU" altLang="ru-RU" sz="2400" b="1" i="1" kern="0" dirty="0">
                <a:solidFill>
                  <a:srgbClr val="000000"/>
                </a:solidFill>
                <a:latin typeface="Arial"/>
                <a:ea typeface="MS Gothic"/>
              </a:rPr>
              <a:t>2) Развитие познавательного интереса учащихся в урочной и внеклассной деятельности.</a:t>
            </a:r>
            <a:br>
              <a:rPr lang="ru-RU" altLang="ru-RU" sz="2400" b="1" i="1" kern="0" dirty="0">
                <a:solidFill>
                  <a:srgbClr val="000000"/>
                </a:solidFill>
                <a:latin typeface="Arial"/>
                <a:ea typeface="MS Gothic"/>
              </a:rPr>
            </a:br>
            <a:r>
              <a:rPr lang="ru-RU" altLang="ru-RU" sz="2400" b="1" i="1" kern="0" dirty="0">
                <a:solidFill>
                  <a:srgbClr val="000000"/>
                </a:solidFill>
                <a:latin typeface="Arial"/>
                <a:ea typeface="MS Gothic"/>
              </a:rPr>
              <a:t/>
            </a:r>
            <a:br>
              <a:rPr lang="ru-RU" altLang="ru-RU" sz="2400" b="1" i="1" kern="0" dirty="0">
                <a:solidFill>
                  <a:srgbClr val="000000"/>
                </a:solidFill>
                <a:latin typeface="Arial"/>
                <a:ea typeface="MS Gothic"/>
              </a:rPr>
            </a:br>
            <a:r>
              <a:rPr lang="ru-RU" altLang="ru-RU" sz="2400" b="1" i="1" kern="0" dirty="0">
                <a:solidFill>
                  <a:srgbClr val="000000"/>
                </a:solidFill>
                <a:latin typeface="Arial"/>
                <a:ea typeface="MS Gothic"/>
              </a:rPr>
              <a:t>3) Участие в </a:t>
            </a:r>
            <a:r>
              <a:rPr lang="ru-RU" altLang="ru-RU" sz="2400" b="1" i="1" kern="0" dirty="0" smtClean="0">
                <a:solidFill>
                  <a:srgbClr val="000000"/>
                </a:solidFill>
                <a:latin typeface="Arial"/>
                <a:ea typeface="MS Gothic"/>
              </a:rPr>
              <a:t>проектно-исследовательской работе </a:t>
            </a:r>
            <a:r>
              <a:rPr lang="ru-RU" altLang="ru-RU" sz="2400" b="1" i="1" kern="0" dirty="0">
                <a:solidFill>
                  <a:srgbClr val="000000"/>
                </a:solidFill>
                <a:latin typeface="Arial"/>
                <a:ea typeface="MS Gothic"/>
              </a:rPr>
              <a:t>школы.</a:t>
            </a:r>
            <a:br>
              <a:rPr lang="ru-RU" altLang="ru-RU" sz="2400" b="1" i="1" kern="0" dirty="0">
                <a:solidFill>
                  <a:srgbClr val="000000"/>
                </a:solidFill>
                <a:latin typeface="Arial"/>
                <a:ea typeface="MS Gothic"/>
              </a:rPr>
            </a:br>
            <a:r>
              <a:rPr lang="ru-RU" altLang="ru-RU" sz="2400" b="1" i="1" kern="0" dirty="0">
                <a:solidFill>
                  <a:srgbClr val="000000"/>
                </a:solidFill>
                <a:latin typeface="Arial"/>
                <a:ea typeface="MS Gothic"/>
              </a:rPr>
              <a:t/>
            </a:r>
            <a:br>
              <a:rPr lang="ru-RU" altLang="ru-RU" sz="2400" b="1" i="1" kern="0" dirty="0">
                <a:solidFill>
                  <a:srgbClr val="000000"/>
                </a:solidFill>
                <a:latin typeface="Arial"/>
                <a:ea typeface="MS Gothic"/>
              </a:rPr>
            </a:br>
            <a:r>
              <a:rPr lang="ru-RU" altLang="ru-RU" sz="2400" b="1" i="1" kern="0" dirty="0">
                <a:solidFill>
                  <a:srgbClr val="000000"/>
                </a:solidFill>
                <a:latin typeface="Arial"/>
                <a:ea typeface="MS Gothic"/>
              </a:rPr>
              <a:t>4) Совершенствование методики подготовки </a:t>
            </a:r>
            <a:r>
              <a:rPr lang="ru-RU" altLang="ru-RU" sz="2400" b="1" i="1" kern="0" dirty="0" smtClean="0">
                <a:solidFill>
                  <a:srgbClr val="000000"/>
                </a:solidFill>
                <a:latin typeface="Arial"/>
                <a:ea typeface="MS Gothic"/>
              </a:rPr>
              <a:t>учащихся к ГИА.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992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Мои профессиональные интересы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400" b="1" i="1" u="sng" kern="0" dirty="0">
                <a:solidFill>
                  <a:srgbClr val="000000"/>
                </a:solidFill>
                <a:latin typeface="Arial"/>
                <a:ea typeface="MS Gothic"/>
              </a:rPr>
              <a:t>В своей работе я использую элементы следующих педагогических технологий:</a:t>
            </a:r>
            <a:r>
              <a:rPr lang="ru-RU" altLang="ru-RU" sz="2400" b="1" i="1" kern="0" dirty="0">
                <a:solidFill>
                  <a:srgbClr val="000000"/>
                </a:solidFill>
                <a:latin typeface="Arial"/>
                <a:ea typeface="MS Gothic"/>
              </a:rPr>
              <a:t/>
            </a:r>
            <a:br>
              <a:rPr lang="ru-RU" altLang="ru-RU" sz="2400" b="1" i="1" kern="0" dirty="0">
                <a:solidFill>
                  <a:srgbClr val="000000"/>
                </a:solidFill>
                <a:latin typeface="Arial"/>
                <a:ea typeface="MS Gothic"/>
              </a:rPr>
            </a:br>
            <a:r>
              <a:rPr lang="ru-RU" altLang="ru-RU" sz="2400" b="1" i="1" kern="0" dirty="0">
                <a:solidFill>
                  <a:srgbClr val="000000"/>
                </a:solidFill>
                <a:latin typeface="Arial"/>
                <a:ea typeface="MS Gothic"/>
              </a:rPr>
              <a:t/>
            </a:r>
            <a:br>
              <a:rPr lang="ru-RU" altLang="ru-RU" sz="2400" b="1" i="1" kern="0" dirty="0">
                <a:solidFill>
                  <a:srgbClr val="000000"/>
                </a:solidFill>
                <a:latin typeface="Arial"/>
                <a:ea typeface="MS Gothic"/>
              </a:rPr>
            </a:br>
            <a:r>
              <a:rPr lang="ru-RU" altLang="ru-RU" sz="2400" b="1" i="1" kern="0" dirty="0">
                <a:solidFill>
                  <a:srgbClr val="000000"/>
                </a:solidFill>
                <a:latin typeface="Arial"/>
                <a:ea typeface="MS Gothic"/>
              </a:rPr>
              <a:t> 1) уровневой дифференциации в личностно-ориентированном обучении </a:t>
            </a:r>
            <a:br>
              <a:rPr lang="ru-RU" altLang="ru-RU" sz="2400" b="1" i="1" kern="0" dirty="0">
                <a:solidFill>
                  <a:srgbClr val="000000"/>
                </a:solidFill>
                <a:latin typeface="Arial"/>
                <a:ea typeface="MS Gothic"/>
              </a:rPr>
            </a:br>
            <a:r>
              <a:rPr lang="ru-RU" altLang="ru-RU" sz="2400" b="1" i="1" kern="0" dirty="0">
                <a:solidFill>
                  <a:srgbClr val="000000"/>
                </a:solidFill>
                <a:latin typeface="Arial"/>
                <a:ea typeface="MS Gothic"/>
              </a:rPr>
              <a:t>(технология сотрудничества);</a:t>
            </a:r>
            <a:br>
              <a:rPr lang="ru-RU" altLang="ru-RU" sz="2400" b="1" i="1" kern="0" dirty="0">
                <a:solidFill>
                  <a:srgbClr val="000000"/>
                </a:solidFill>
                <a:latin typeface="Arial"/>
                <a:ea typeface="MS Gothic"/>
              </a:rPr>
            </a:br>
            <a:r>
              <a:rPr lang="ru-RU" altLang="ru-RU" sz="2400" b="1" i="1" kern="0" dirty="0">
                <a:solidFill>
                  <a:srgbClr val="000000"/>
                </a:solidFill>
                <a:latin typeface="Arial"/>
                <a:ea typeface="MS Gothic"/>
              </a:rPr>
              <a:t/>
            </a:r>
            <a:br>
              <a:rPr lang="ru-RU" altLang="ru-RU" sz="2400" b="1" i="1" kern="0" dirty="0">
                <a:solidFill>
                  <a:srgbClr val="000000"/>
                </a:solidFill>
                <a:latin typeface="Arial"/>
                <a:ea typeface="MS Gothic"/>
              </a:rPr>
            </a:br>
            <a:r>
              <a:rPr lang="ru-RU" altLang="ru-RU" sz="2400" b="1" i="1" kern="0" dirty="0">
                <a:solidFill>
                  <a:srgbClr val="000000"/>
                </a:solidFill>
                <a:latin typeface="Arial"/>
                <a:ea typeface="MS Gothic"/>
              </a:rPr>
              <a:t>2) интерактивных;</a:t>
            </a:r>
            <a:br>
              <a:rPr lang="ru-RU" altLang="ru-RU" sz="2400" b="1" i="1" kern="0" dirty="0">
                <a:solidFill>
                  <a:srgbClr val="000000"/>
                </a:solidFill>
                <a:latin typeface="Arial"/>
                <a:ea typeface="MS Gothic"/>
              </a:rPr>
            </a:br>
            <a:r>
              <a:rPr lang="ru-RU" altLang="ru-RU" sz="2400" b="1" i="1" kern="0" dirty="0">
                <a:solidFill>
                  <a:srgbClr val="000000"/>
                </a:solidFill>
                <a:latin typeface="Arial"/>
                <a:ea typeface="MS Gothic"/>
              </a:rPr>
              <a:t/>
            </a:r>
            <a:br>
              <a:rPr lang="ru-RU" altLang="ru-RU" sz="2400" b="1" i="1" kern="0" dirty="0">
                <a:solidFill>
                  <a:srgbClr val="000000"/>
                </a:solidFill>
                <a:latin typeface="Arial"/>
                <a:ea typeface="MS Gothic"/>
              </a:rPr>
            </a:br>
            <a:r>
              <a:rPr lang="ru-RU" altLang="ru-RU" sz="2400" b="1" i="1" kern="0" dirty="0">
                <a:solidFill>
                  <a:srgbClr val="000000"/>
                </a:solidFill>
                <a:latin typeface="Arial"/>
                <a:ea typeface="MS Gothic"/>
              </a:rPr>
              <a:t>3) </a:t>
            </a:r>
            <a:r>
              <a:rPr lang="ru-RU" altLang="ru-RU" sz="2400" b="1" i="1" kern="0" dirty="0" smtClean="0">
                <a:solidFill>
                  <a:srgbClr val="000000"/>
                </a:solidFill>
                <a:latin typeface="Arial"/>
                <a:ea typeface="MS Gothic"/>
              </a:rPr>
              <a:t>ИКТ.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496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397</Words>
  <Application>Microsoft Office PowerPoint</Application>
  <PresentationFormat>Экран (4:3)</PresentationFormat>
  <Paragraphs>76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1_Тема Office</vt:lpstr>
      <vt:lpstr>ПОРТФОЛИО РУСАКОВА   ВАСИЛИЯ  ДМИТРИЕВИЧА,</vt:lpstr>
      <vt:lpstr>Презентация PowerPoint</vt:lpstr>
      <vt:lpstr>Общие  сведения</vt:lpstr>
      <vt:lpstr>Презентация PowerPoint</vt:lpstr>
      <vt:lpstr>Повышение квалификации</vt:lpstr>
      <vt:lpstr>Моя педагогическая концепция</vt:lpstr>
      <vt:lpstr>Цели и задачи  моей педагогической деятельности:</vt:lpstr>
      <vt:lpstr>Основные направления деятельности</vt:lpstr>
      <vt:lpstr>Мои профессиональные интересы</vt:lpstr>
      <vt:lpstr>Учебные достижения  учащихся</vt:lpstr>
      <vt:lpstr> Результативность</vt:lpstr>
      <vt:lpstr>Качество  знаний учащихся  по предмету</vt:lpstr>
      <vt:lpstr> Награды и поощрения</vt:lpstr>
      <vt:lpstr>Внеурочная деятельность  по предмету</vt:lpstr>
      <vt:lpstr>Я – классный  руководитель  8-9 классов</vt:lpstr>
      <vt:lpstr>Творческая  деятельность</vt:lpstr>
      <vt:lpstr>Научно-методическая деятельность</vt:lpstr>
      <vt:lpstr>Участие в профессиональных конкурсах</vt:lpstr>
      <vt:lpstr>Мои методические  разработки и публикации</vt:lpstr>
      <vt:lpstr>Учебно-материальная  база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PC</cp:lastModifiedBy>
  <cp:revision>26</cp:revision>
  <dcterms:created xsi:type="dcterms:W3CDTF">2014-03-02T13:21:59Z</dcterms:created>
  <dcterms:modified xsi:type="dcterms:W3CDTF">2015-12-30T08:40:08Z</dcterms:modified>
</cp:coreProperties>
</file>