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64" r:id="rId4"/>
    <p:sldId id="265" r:id="rId5"/>
    <p:sldId id="266" r:id="rId6"/>
    <p:sldId id="290" r:id="rId7"/>
    <p:sldId id="267" r:id="rId8"/>
    <p:sldId id="268" r:id="rId9"/>
    <p:sldId id="269" r:id="rId10"/>
    <p:sldId id="272" r:id="rId11"/>
    <p:sldId id="274" r:id="rId12"/>
    <p:sldId id="270" r:id="rId13"/>
    <p:sldId id="271" r:id="rId14"/>
    <p:sldId id="275" r:id="rId15"/>
    <p:sldId id="276" r:id="rId16"/>
    <p:sldId id="258" r:id="rId17"/>
    <p:sldId id="277" r:id="rId18"/>
    <p:sldId id="278" r:id="rId19"/>
    <p:sldId id="279" r:id="rId20"/>
    <p:sldId id="280" r:id="rId21"/>
    <p:sldId id="284" r:id="rId22"/>
    <p:sldId id="285" r:id="rId23"/>
    <p:sldId id="286" r:id="rId24"/>
    <p:sldId id="287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33B1-CF60-4CBD-AC55-EBC31BB8948F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17621-5AC9-4338-8EFA-905530825A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2589" y="4624271"/>
            <a:ext cx="4611364" cy="36576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EB2D-8CA5-4C18-87E1-9498B701D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Михаил </a:t>
            </a:r>
            <a:r>
              <a:rPr lang="ru-RU" sz="3600" dirty="0" err="1" smtClean="0"/>
              <a:t>Евграфович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Салтыков – Щедрин</a:t>
            </a:r>
            <a:br>
              <a:rPr lang="ru-RU" sz="3600" dirty="0" smtClean="0"/>
            </a:br>
            <a:r>
              <a:rPr lang="ru-RU" sz="3600" dirty="0" smtClean="0"/>
              <a:t>( 1826 – 1889)</a:t>
            </a:r>
            <a:endParaRPr lang="ru-RU" dirty="0"/>
          </a:p>
        </p:txBody>
      </p:sp>
      <p:pic>
        <p:nvPicPr>
          <p:cNvPr id="4" name="i-main-pic" descr="Картинка 1 из 3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3600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</p:spPr>
        <p:txBody>
          <a:bodyPr anchorCtr="1">
            <a:normAutofit fontScale="90000"/>
          </a:bodyPr>
          <a:lstStyle/>
          <a:p>
            <a:pPr eaLnBrk="1" hangingPunct="1"/>
            <a:r>
              <a:rPr lang="ru-RU" dirty="0" smtClean="0"/>
              <a:t>Разместите виды смеха по степени усиления отрицания: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Юмор</a:t>
            </a:r>
          </a:p>
          <a:p>
            <a:pPr eaLnBrk="1" hangingPunct="1"/>
            <a:r>
              <a:rPr lang="ru-RU" dirty="0" smtClean="0"/>
              <a:t>Сарказм</a:t>
            </a:r>
          </a:p>
          <a:p>
            <a:pPr eaLnBrk="1" hangingPunct="1"/>
            <a:r>
              <a:rPr lang="ru-RU" dirty="0" smtClean="0"/>
              <a:t>Сатира</a:t>
            </a:r>
          </a:p>
          <a:p>
            <a:pPr eaLnBrk="1" hangingPunct="1"/>
            <a:r>
              <a:rPr lang="ru-RU" dirty="0" smtClean="0"/>
              <a:t>Ирония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557338"/>
            <a:ext cx="66246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Ирония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dirty="0" smtClean="0"/>
              <a:t>		Юмор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dirty="0" smtClean="0"/>
              <a:t>			Сатира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            Сарказм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Теоретический диктант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76464" cy="4968552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11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1) Иносказание, в котором определенная мысль или понятие предаётся через обрисовку конкретных предметов, явлений действительности</a:t>
            </a:r>
            <a:endParaRPr lang="en-US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2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200" dirty="0" smtClean="0">
                <a:latin typeface="Times New Roman" pitchFamily="18" charset="0"/>
              </a:rPr>
              <a:t>      2) Явное преувеличение, имеющее целью усиление выразительности</a:t>
            </a:r>
            <a:endParaRPr lang="en-US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200" dirty="0" smtClean="0">
                <a:latin typeface="Times New Roman" pitchFamily="18" charset="0"/>
              </a:rPr>
              <a:t>      3)Изображение действительности в резко искажённом виде, соединение несоединимого, реального с фантастическим, того, что невозможно с точки зрения здравого рассудка</a:t>
            </a:r>
            <a:endParaRPr lang="en-US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3200" dirty="0" smtClean="0">
                <a:latin typeface="Times New Roman" pitchFamily="18" charset="0"/>
              </a:rPr>
              <a:t>       4) Едкая, язвительная насмешка</a:t>
            </a:r>
            <a:endParaRPr lang="en-US" sz="32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672408" cy="4896544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</a:rPr>
              <a:t>5) Гневное осмеяние каких-либо опасных для общества пороков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29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6) Художественная речь,</a:t>
            </a:r>
            <a:r>
              <a:rPr lang="en-US" sz="2900" dirty="0" smtClean="0">
                <a:latin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</a:rPr>
              <a:t>основанная на иносказании (по имени древнегреческого баснописца)</a:t>
            </a:r>
            <a:endParaRPr lang="en-US" sz="29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29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       7) Эмоционально окрашенное определение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sz="29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       8) Вид комического, в котором предметы, события, люди и их поступки показываются в смешном план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       9) Не существующее в действительности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6400" y="6858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</a:rPr>
              <a:t>2)гипербола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57600" y="1676400"/>
            <a:ext cx="1935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3)гротеск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2667000"/>
            <a:ext cx="206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4)сарказм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477000" y="2667000"/>
            <a:ext cx="1933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</a:rPr>
              <a:t>5)сатира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352800" y="3657600"/>
            <a:ext cx="281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6)эзопов язык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600200" y="4876800"/>
            <a:ext cx="179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7)эпитет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400800" y="4800600"/>
            <a:ext cx="1579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Arial" charset="0"/>
              </a:rPr>
              <a:t>8)юмор</a:t>
            </a:r>
          </a:p>
        </p:txBody>
      </p:sp>
      <p:sp>
        <p:nvSpPr>
          <p:cNvPr id="5129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05800" y="5791200"/>
            <a:ext cx="685800" cy="685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85800" y="7620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Arial" charset="0"/>
              </a:rPr>
              <a:t>1)</a:t>
            </a:r>
            <a:r>
              <a:rPr lang="ru-RU" sz="3200" dirty="0">
                <a:latin typeface="Arial" charset="0"/>
              </a:rPr>
              <a:t>аллегория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580526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charset="0"/>
              </a:rPr>
              <a:t>9)фантастика</a:t>
            </a: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14500"/>
          </a:xfrm>
        </p:spPr>
        <p:txBody>
          <a:bodyPr/>
          <a:lstStyle/>
          <a:p>
            <a:pPr eaLnBrk="1" hangingPunct="1"/>
            <a:r>
              <a:rPr lang="ru-RU" sz="4000" b="1" u="sng" dirty="0" smtClean="0">
                <a:solidFill>
                  <a:srgbClr val="990000"/>
                </a:solidFill>
              </a:rPr>
              <a:t>Сказка Салтыкова-Щедрина</a:t>
            </a:r>
            <a:r>
              <a:rPr lang="ru-RU" sz="4000" dirty="0" smtClean="0"/>
              <a:t> </a:t>
            </a:r>
            <a:r>
              <a:rPr lang="ru-RU" sz="3200" b="1" dirty="0" smtClean="0">
                <a:solidFill>
                  <a:srgbClr val="660033"/>
                </a:solidFill>
              </a:rPr>
              <a:t>– </a:t>
            </a:r>
            <a:br>
              <a:rPr lang="ru-RU" sz="3200" b="1" dirty="0" smtClean="0">
                <a:solidFill>
                  <a:srgbClr val="660033"/>
                </a:solidFill>
              </a:rPr>
            </a:br>
            <a:r>
              <a:rPr lang="ru-RU" sz="3200" b="1" dirty="0" smtClean="0">
                <a:solidFill>
                  <a:srgbClr val="660033"/>
                </a:solidFill>
              </a:rPr>
              <a:t>сплав фольклорной сказки и басни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4038600" cy="452596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990000"/>
                </a:solidFill>
              </a:rPr>
              <a:t>Сказочный зачин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990000"/>
                </a:solidFill>
              </a:rPr>
              <a:t>Устойчивые выражения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990000"/>
                </a:solidFill>
              </a:rPr>
              <a:t>Фантастические события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133600"/>
            <a:ext cx="4038600" cy="4525963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990000"/>
                </a:solidFill>
              </a:rPr>
              <a:t>Образы животных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Ø"/>
            </a:pPr>
            <a:r>
              <a:rPr lang="ru-RU" sz="3600" u="sng" dirty="0" smtClean="0">
                <a:solidFill>
                  <a:srgbClr val="990000"/>
                </a:solidFill>
              </a:rPr>
              <a:t>Эзопов язык</a:t>
            </a:r>
            <a:r>
              <a:rPr lang="ru-RU" sz="3600" dirty="0" smtClean="0">
                <a:solidFill>
                  <a:srgbClr val="990000"/>
                </a:solidFill>
              </a:rPr>
              <a:t>(</a:t>
            </a:r>
            <a:r>
              <a:rPr lang="ru-RU" sz="3600" dirty="0" err="1" smtClean="0">
                <a:solidFill>
                  <a:srgbClr val="990000"/>
                </a:solidFill>
              </a:rPr>
              <a:t>язык</a:t>
            </a:r>
            <a:r>
              <a:rPr lang="ru-RU" sz="3600" dirty="0" smtClean="0">
                <a:solidFill>
                  <a:srgbClr val="990000"/>
                </a:solidFill>
              </a:rPr>
              <a:t> иносказаний, намеков)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  <p:bldP spid="133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075240" cy="5907056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</a:t>
            </a:r>
            <a:r>
              <a:rPr lang="ru-RU" b="1" u="sng" dirty="0" smtClean="0"/>
              <a:t>– Фантастическое + реальное;</a:t>
            </a:r>
            <a:endParaRPr lang="ru-RU" dirty="0" smtClean="0"/>
          </a:p>
          <a:p>
            <a:r>
              <a:rPr lang="ru-RU" b="1" u="sng" dirty="0" smtClean="0"/>
              <a:t> 	Комическое + трагическое;</a:t>
            </a:r>
            <a:endParaRPr lang="ru-RU" dirty="0" smtClean="0"/>
          </a:p>
          <a:p>
            <a:r>
              <a:rPr lang="ru-RU" b="1" u="sng" dirty="0" smtClean="0"/>
              <a:t>	Гротеск, гипербола, эзопов язык.</a:t>
            </a:r>
            <a:endParaRPr lang="ru-RU" dirty="0" smtClean="0"/>
          </a:p>
        </p:txBody>
      </p:sp>
      <p:pic>
        <p:nvPicPr>
          <p:cNvPr id="4" name="Picture 14" descr="Иллюстр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924944"/>
            <a:ext cx="2826830" cy="3311772"/>
          </a:xfrm>
          <a:prstGeom prst="rect">
            <a:avLst/>
          </a:prstGeom>
          <a:noFill/>
        </p:spPr>
      </p:pic>
      <p:pic>
        <p:nvPicPr>
          <p:cNvPr id="5" name="Picture 15" descr="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2852936"/>
            <a:ext cx="3384376" cy="2042732"/>
          </a:xfrm>
          <a:prstGeom prst="rect">
            <a:avLst/>
          </a:prstGeom>
          <a:noFill/>
        </p:spPr>
      </p:pic>
      <p:pic>
        <p:nvPicPr>
          <p:cNvPr id="6" name="Picture 16" descr="Ска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47864" y="4581128"/>
            <a:ext cx="3456384" cy="198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0"/>
          <p:cNvGrpSpPr>
            <a:grpSpLocks noChangeAspect="1"/>
          </p:cNvGrpSpPr>
          <p:nvPr/>
        </p:nvGrpSpPr>
        <p:grpSpPr bwMode="auto">
          <a:xfrm>
            <a:off x="179388" y="620713"/>
            <a:ext cx="9217025" cy="5602287"/>
            <a:chOff x="2279" y="3096"/>
            <a:chExt cx="7200" cy="4320"/>
          </a:xfrm>
        </p:grpSpPr>
        <p:sp>
          <p:nvSpPr>
            <p:cNvPr id="8195" name="AutoShape 161"/>
            <p:cNvSpPr>
              <a:spLocks noChangeAspect="1" noChangeArrowheads="1"/>
            </p:cNvSpPr>
            <p:nvPr/>
          </p:nvSpPr>
          <p:spPr bwMode="auto">
            <a:xfrm>
              <a:off x="2279" y="309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Rectangle 162"/>
            <p:cNvSpPr>
              <a:spLocks noChangeArrowheads="1"/>
            </p:cNvSpPr>
            <p:nvPr/>
          </p:nvSpPr>
          <p:spPr bwMode="auto">
            <a:xfrm>
              <a:off x="4397" y="3235"/>
              <a:ext cx="282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Сатирические приемы</a:t>
              </a:r>
            </a:p>
          </p:txBody>
        </p:sp>
        <p:sp>
          <p:nvSpPr>
            <p:cNvPr id="8197" name="Rectangle 163"/>
            <p:cNvSpPr>
              <a:spLocks noChangeArrowheads="1"/>
            </p:cNvSpPr>
            <p:nvPr/>
          </p:nvSpPr>
          <p:spPr bwMode="auto">
            <a:xfrm>
              <a:off x="2561" y="3932"/>
              <a:ext cx="113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dirty="0">
                  <a:latin typeface="Trebuchet MS" pitchFamily="34" charset="0"/>
                </a:rPr>
                <a:t>Сарказм</a:t>
              </a:r>
            </a:p>
          </p:txBody>
        </p:sp>
        <p:sp>
          <p:nvSpPr>
            <p:cNvPr id="8198" name="Rectangle 164"/>
            <p:cNvSpPr>
              <a:spLocks noChangeArrowheads="1"/>
            </p:cNvSpPr>
            <p:nvPr/>
          </p:nvSpPr>
          <p:spPr bwMode="auto">
            <a:xfrm>
              <a:off x="5244" y="3932"/>
              <a:ext cx="1128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Гротеск</a:t>
              </a:r>
            </a:p>
          </p:txBody>
        </p:sp>
        <p:sp>
          <p:nvSpPr>
            <p:cNvPr id="8199" name="Rectangle 165"/>
            <p:cNvSpPr>
              <a:spLocks noChangeArrowheads="1"/>
            </p:cNvSpPr>
            <p:nvPr/>
          </p:nvSpPr>
          <p:spPr bwMode="auto">
            <a:xfrm>
              <a:off x="7503" y="3932"/>
              <a:ext cx="126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Гипербола</a:t>
              </a:r>
            </a:p>
          </p:txBody>
        </p:sp>
        <p:sp>
          <p:nvSpPr>
            <p:cNvPr id="8200" name="Rectangle 166"/>
            <p:cNvSpPr>
              <a:spLocks noChangeArrowheads="1"/>
            </p:cNvSpPr>
            <p:nvPr/>
          </p:nvSpPr>
          <p:spPr bwMode="auto">
            <a:xfrm>
              <a:off x="3408" y="4629"/>
              <a:ext cx="1411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Фантастика</a:t>
              </a:r>
            </a:p>
          </p:txBody>
        </p:sp>
        <p:sp>
          <p:nvSpPr>
            <p:cNvPr id="8201" name="Rectangle 167"/>
            <p:cNvSpPr>
              <a:spLocks noChangeArrowheads="1"/>
            </p:cNvSpPr>
            <p:nvPr/>
          </p:nvSpPr>
          <p:spPr bwMode="auto">
            <a:xfrm>
              <a:off x="6655" y="4629"/>
              <a:ext cx="169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Эзопов язык</a:t>
              </a:r>
            </a:p>
          </p:txBody>
        </p:sp>
        <p:sp>
          <p:nvSpPr>
            <p:cNvPr id="8202" name="Rectangle 168"/>
            <p:cNvSpPr>
              <a:spLocks noChangeArrowheads="1"/>
            </p:cNvSpPr>
            <p:nvPr/>
          </p:nvSpPr>
          <p:spPr bwMode="auto">
            <a:xfrm>
              <a:off x="2703" y="6162"/>
              <a:ext cx="127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Метафора</a:t>
              </a:r>
            </a:p>
          </p:txBody>
        </p:sp>
        <p:sp>
          <p:nvSpPr>
            <p:cNvPr id="8203" name="Rectangle 169"/>
            <p:cNvSpPr>
              <a:spLocks noChangeArrowheads="1"/>
            </p:cNvSpPr>
            <p:nvPr/>
          </p:nvSpPr>
          <p:spPr bwMode="auto">
            <a:xfrm>
              <a:off x="4255" y="6162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Аллегория</a:t>
              </a:r>
            </a:p>
          </p:txBody>
        </p:sp>
        <p:sp>
          <p:nvSpPr>
            <p:cNvPr id="8204" name="Rectangle 170"/>
            <p:cNvSpPr>
              <a:spLocks noChangeArrowheads="1"/>
            </p:cNvSpPr>
            <p:nvPr/>
          </p:nvSpPr>
          <p:spPr bwMode="auto">
            <a:xfrm>
              <a:off x="5808" y="6162"/>
              <a:ext cx="127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Перифраз</a:t>
              </a:r>
            </a:p>
          </p:txBody>
        </p:sp>
        <p:sp>
          <p:nvSpPr>
            <p:cNvPr id="8205" name="Rectangle 171"/>
            <p:cNvSpPr>
              <a:spLocks noChangeArrowheads="1"/>
            </p:cNvSpPr>
            <p:nvPr/>
          </p:nvSpPr>
          <p:spPr bwMode="auto">
            <a:xfrm>
              <a:off x="7361" y="6162"/>
              <a:ext cx="112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latin typeface="Trebuchet MS" pitchFamily="34" charset="0"/>
                </a:rPr>
                <a:t>Ирония</a:t>
              </a:r>
            </a:p>
          </p:txBody>
        </p:sp>
        <p:sp>
          <p:nvSpPr>
            <p:cNvPr id="8206" name="Line 172"/>
            <p:cNvSpPr>
              <a:spLocks noChangeShapeType="1"/>
            </p:cNvSpPr>
            <p:nvPr/>
          </p:nvSpPr>
          <p:spPr bwMode="auto">
            <a:xfrm flipH="1">
              <a:off x="3691" y="3653"/>
              <a:ext cx="706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73"/>
            <p:cNvSpPr>
              <a:spLocks noChangeShapeType="1"/>
            </p:cNvSpPr>
            <p:nvPr/>
          </p:nvSpPr>
          <p:spPr bwMode="auto">
            <a:xfrm>
              <a:off x="5808" y="3653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74"/>
            <p:cNvSpPr>
              <a:spLocks noChangeShapeType="1"/>
            </p:cNvSpPr>
            <p:nvPr/>
          </p:nvSpPr>
          <p:spPr bwMode="auto">
            <a:xfrm>
              <a:off x="7220" y="3653"/>
              <a:ext cx="283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5"/>
            <p:cNvSpPr>
              <a:spLocks noChangeShapeType="1"/>
            </p:cNvSpPr>
            <p:nvPr/>
          </p:nvSpPr>
          <p:spPr bwMode="auto">
            <a:xfrm flipH="1">
              <a:off x="4255" y="3653"/>
              <a:ext cx="565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76"/>
            <p:cNvSpPr>
              <a:spLocks noChangeShapeType="1"/>
            </p:cNvSpPr>
            <p:nvPr/>
          </p:nvSpPr>
          <p:spPr bwMode="auto">
            <a:xfrm>
              <a:off x="6797" y="3653"/>
              <a:ext cx="282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77"/>
            <p:cNvSpPr>
              <a:spLocks noChangeShapeType="1"/>
            </p:cNvSpPr>
            <p:nvPr/>
          </p:nvSpPr>
          <p:spPr bwMode="auto">
            <a:xfrm flipH="1">
              <a:off x="3550" y="5047"/>
              <a:ext cx="3529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178"/>
            <p:cNvSpPr>
              <a:spLocks noChangeShapeType="1"/>
            </p:cNvSpPr>
            <p:nvPr/>
          </p:nvSpPr>
          <p:spPr bwMode="auto">
            <a:xfrm flipH="1">
              <a:off x="5244" y="5047"/>
              <a:ext cx="1835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79"/>
            <p:cNvSpPr>
              <a:spLocks noChangeShapeType="1"/>
            </p:cNvSpPr>
            <p:nvPr/>
          </p:nvSpPr>
          <p:spPr bwMode="auto">
            <a:xfrm flipH="1">
              <a:off x="6655" y="5047"/>
              <a:ext cx="424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180"/>
            <p:cNvSpPr>
              <a:spLocks noChangeShapeType="1"/>
            </p:cNvSpPr>
            <p:nvPr/>
          </p:nvSpPr>
          <p:spPr bwMode="auto">
            <a:xfrm>
              <a:off x="7079" y="5047"/>
              <a:ext cx="847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15888"/>
            <a:ext cx="5184775" cy="64801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/>
              <a:t>      </a:t>
            </a:r>
            <a:r>
              <a:rPr lang="ru-RU" sz="3200" dirty="0">
                <a:latin typeface="Times New Roman" pitchFamily="18" charset="0"/>
              </a:rPr>
              <a:t>Писатель по существу </a:t>
            </a:r>
            <a:r>
              <a:rPr lang="ru-RU" sz="3200" b="1" i="1" dirty="0">
                <a:latin typeface="Times New Roman" pitchFamily="18" charset="0"/>
              </a:rPr>
              <a:t>создал новый жанр — политическую сказку</a:t>
            </a:r>
            <a:r>
              <a:rPr lang="ru-RU" sz="3200" dirty="0">
                <a:latin typeface="Times New Roman" pitchFamily="18" charset="0"/>
              </a:rPr>
              <a:t>. Жизнь русского общества второй половины XIX века запечатлелась в богатейшей галерее персонажей</a:t>
            </a:r>
            <a:r>
              <a:rPr lang="ru-RU" sz="2400" dirty="0">
                <a:latin typeface="Times New Roman" pitchFamily="18" charset="0"/>
              </a:rPr>
              <a:t>. </a:t>
            </a:r>
          </a:p>
        </p:txBody>
      </p:sp>
      <p:pic>
        <p:nvPicPr>
          <p:cNvPr id="19462" name="Picture 6" descr="политическа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836613"/>
            <a:ext cx="3051175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63272" cy="7200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Примерный план анализа сказки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79388" y="1196752"/>
            <a:ext cx="8785225" cy="518499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Основная </a:t>
            </a:r>
            <a:r>
              <a:rPr lang="ru-RU" sz="2400" b="1" u="sng" dirty="0" smtClean="0"/>
              <a:t>тема</a:t>
            </a:r>
            <a:r>
              <a:rPr lang="ru-RU" sz="2400" b="1" dirty="0" smtClean="0"/>
              <a:t> сказки (о чем?).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Главная </a:t>
            </a:r>
            <a:r>
              <a:rPr lang="ru-RU" sz="2400" b="1" u="sng" dirty="0" smtClean="0"/>
              <a:t>мысль </a:t>
            </a:r>
            <a:r>
              <a:rPr lang="ru-RU" sz="2400" b="1" dirty="0" smtClean="0"/>
              <a:t>сказки (зачем?). </a:t>
            </a:r>
          </a:p>
          <a:p>
            <a:pPr marL="609600" lvl="0" indent="-609600">
              <a:lnSpc>
                <a:spcPct val="90000"/>
              </a:lnSpc>
            </a:pPr>
            <a:r>
              <a:rPr lang="ru-RU" sz="2400" b="1" dirty="0" smtClean="0"/>
              <a:t>Элементы   композиции:   экспозиция,   завязка,   кульминация, развязка.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Особенности сюжета. Как в системе действующих лиц раскрывается основная мысль сказки?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Близость к народным сказкам.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Отличие от народных сказок.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Какие пороки обличает писатель?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Сатирические приемы, использованные автором.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Соединение фольклорного, фантастического и реального </a:t>
            </a:r>
          </a:p>
          <a:p>
            <a:pPr lvl="0"/>
            <a:r>
              <a:rPr lang="ru-RU" sz="2400" b="1" dirty="0" smtClean="0"/>
              <a:t>   </a:t>
            </a:r>
            <a:r>
              <a:rPr lang="ru-RU" sz="2400" b="1" u="sng" dirty="0" smtClean="0"/>
              <a:t>Авторская позиция.</a:t>
            </a:r>
          </a:p>
          <a:p>
            <a:pPr lvl="0"/>
            <a:r>
              <a:rPr lang="ru-RU" sz="2400" b="1" u="sng" dirty="0" smtClean="0"/>
              <a:t> Ваше отношение к сказке.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4126491" cy="4976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1850" y="6091238"/>
            <a:ext cx="7808913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790" rIns="0" bIns="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3300" b="1" i="1">
                <a:solidFill>
                  <a:srgbClr val="28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Премудрый пескарь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Каково значение эпитета “премудрый”? 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едрин в лесу реакции. Художники Д. Брызгалов, Н. Орлов. 188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836713"/>
            <a:ext cx="7344816" cy="55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0" y="3262797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  </a:t>
            </a:r>
            <a:r>
              <a:rPr lang="ru-RU" sz="1600" dirty="0"/>
              <a:t>  </a:t>
            </a:r>
          </a:p>
        </p:txBody>
      </p:sp>
      <p:pic>
        <p:nvPicPr>
          <p:cNvPr id="5123" name="imgb" descr="Премудрый_песк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339025" cy="36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195513" y="115888"/>
            <a:ext cx="4533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"ПРЕМУДРЫЙ ПИСКАРЬ"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Почему сатирик прибегает к иносказанию и рисует  не  </a:t>
            </a:r>
          </a:p>
          <a:p>
            <a:r>
              <a:rPr lang="ru-RU" sz="3200" dirty="0" smtClean="0"/>
              <a:t>человека, а  рыбу, наделённую        обывательскими  чертами? 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8370" name="Picture 2" descr="http://im1-tub-ru.yandex.net/i?id=cb49665bb24313e17802e02109b02f95-7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528392" cy="2952328"/>
          </a:xfrm>
          <a:prstGeom prst="rect">
            <a:avLst/>
          </a:prstGeom>
          <a:noFill/>
        </p:spPr>
      </p:pic>
      <p:pic>
        <p:nvPicPr>
          <p:cNvPr id="5" name="Picture 2" descr="Премудрый пескар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672408" cy="2952328"/>
          </a:xfrm>
          <a:prstGeom prst="rect">
            <a:avLst/>
          </a:prstGeom>
          <a:noFill/>
        </p:spPr>
      </p:pic>
      <p:pic>
        <p:nvPicPr>
          <p:cNvPr id="6" name="Picture 2" descr="http://im0-tub-ru.yandex.net/i?id=60cad9ed552eb50e162352710cca1b84-2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92429"/>
            <a:ext cx="5536232" cy="312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581400" cy="3756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      </a:t>
            </a:r>
            <a:r>
              <a:rPr lang="ru-RU" dirty="0" smtClean="0">
                <a:effectLst/>
                <a:latin typeface="Times New Roman" pitchFamily="18" charset="0"/>
              </a:rPr>
              <a:t>Какие пороки обличает писатель в сказке «Дикий помещик»?</a:t>
            </a:r>
          </a:p>
        </p:txBody>
      </p:sp>
      <p:pic>
        <p:nvPicPr>
          <p:cNvPr id="29700" name="Picture 4" descr="[LI7RK_9-03]_[IL_01]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42259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3657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Перечислите фантастическое и реальное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 smtClean="0"/>
              <a:t>в сказке «Дикий помещик».</a:t>
            </a:r>
          </a:p>
        </p:txBody>
      </p:sp>
      <p:pic>
        <p:nvPicPr>
          <p:cNvPr id="14345" name="Picture 9" descr="index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5110163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</a:rPr>
              <a:t>Почему писатель даёт помещику странную фамилию </a:t>
            </a:r>
            <a:r>
              <a:rPr lang="ru-RU" sz="2700" dirty="0" err="1" smtClean="0">
                <a:latin typeface="Times New Roman" pitchFamily="18" charset="0"/>
              </a:rPr>
              <a:t>Урус-Кучум-Кильдибаев</a:t>
            </a:r>
            <a:r>
              <a:rPr lang="ru-RU" sz="2700" dirty="0" smtClean="0">
                <a:latin typeface="Times New Roman" pitchFamily="18" charset="0"/>
              </a:rPr>
              <a:t> и в то же    время называет его “русским помещиком” ?</a:t>
            </a:r>
            <a:br>
              <a:rPr lang="ru-RU" sz="2700" dirty="0" smtClean="0">
                <a:latin typeface="Times New Roman" pitchFamily="18" charset="0"/>
              </a:rPr>
            </a:br>
            <a:endParaRPr lang="ru-RU" sz="2700" dirty="0"/>
          </a:p>
        </p:txBody>
      </p:sp>
      <p:pic>
        <p:nvPicPr>
          <p:cNvPr id="1026" name="Picture 2" descr="http://im1-tub-ru.yandex.net/i?id=ec439c6725e76c0766e1bacd369392bb-10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240360" cy="4378865"/>
          </a:xfrm>
          <a:prstGeom prst="rect">
            <a:avLst/>
          </a:prstGeom>
          <a:noFill/>
        </p:spPr>
      </p:pic>
      <p:pic>
        <p:nvPicPr>
          <p:cNvPr id="5" name="Picture 9" descr="index1_p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2865305" cy="42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859216" cy="5907056"/>
          </a:xfrm>
        </p:spPr>
        <p:txBody>
          <a:bodyPr/>
          <a:lstStyle/>
          <a:p>
            <a:r>
              <a:rPr lang="ru-RU" sz="3600" b="1" dirty="0" smtClean="0"/>
              <a:t>Домашнее задание (по выбору)</a:t>
            </a:r>
            <a:endParaRPr lang="ru-RU" sz="3600" dirty="0" smtClean="0"/>
          </a:p>
          <a:p>
            <a:r>
              <a:rPr lang="ru-RU" dirty="0" smtClean="0"/>
              <a:t>Придумать </a:t>
            </a:r>
            <a:r>
              <a:rPr lang="ru-RU" b="1" i="1" u="sng" dirty="0" smtClean="0"/>
              <a:t>темы</a:t>
            </a:r>
            <a:r>
              <a:rPr lang="ru-RU" u="sng" dirty="0" smtClean="0"/>
              <a:t> </a:t>
            </a:r>
            <a:r>
              <a:rPr lang="ru-RU" dirty="0" smtClean="0"/>
              <a:t>для сочинения собственной сатирической сказки.</a:t>
            </a:r>
          </a:p>
          <a:p>
            <a:r>
              <a:rPr lang="ru-RU" dirty="0" smtClean="0"/>
              <a:t>Закончить одно из высказываний:</a:t>
            </a:r>
          </a:p>
          <a:p>
            <a:pPr>
              <a:buNone/>
            </a:pPr>
            <a:r>
              <a:rPr lang="ru-RU" dirty="0" smtClean="0"/>
              <a:t> • «Салтыков-Щедрин осуждает…»; </a:t>
            </a:r>
          </a:p>
          <a:p>
            <a:pPr>
              <a:buNone/>
            </a:pPr>
            <a:r>
              <a:rPr lang="ru-RU" dirty="0" smtClean="0"/>
              <a:t> •  «Я не жалею, что познакомился с Щедриным, потому что…»; </a:t>
            </a:r>
          </a:p>
          <a:p>
            <a:pPr>
              <a:buNone/>
            </a:pPr>
            <a:r>
              <a:rPr lang="ru-RU" dirty="0" smtClean="0"/>
              <a:t> • «Я ценю в сказках Щедрина то, что…»</a:t>
            </a:r>
          </a:p>
          <a:p>
            <a:pPr>
              <a:buNone/>
            </a:pPr>
            <a:r>
              <a:rPr lang="ru-RU" dirty="0" smtClean="0"/>
              <a:t>  • «Человек равнодушный – это…»;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368152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latin typeface="Verdana" pitchFamily="34" charset="0"/>
              </a:rPr>
              <a:t> «Сказки» Салтыкова - Щедрина и их Особенности</a:t>
            </a:r>
            <a:endParaRPr lang="ru-RU" sz="4000" dirty="0">
              <a:latin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Эпиграф к уроку: </a:t>
            </a:r>
          </a:p>
          <a:p>
            <a:r>
              <a:rPr lang="ru-RU" sz="3600" dirty="0" smtClean="0"/>
              <a:t>Сказки могучи по своей мысли, забавны и вместе с тем трагичны по своему ехидству, очаровывают своим языковым совершенством.</a:t>
            </a:r>
            <a:br>
              <a:rPr lang="ru-RU" sz="3600" dirty="0" smtClean="0"/>
            </a:br>
            <a:r>
              <a:rPr lang="ru-RU" sz="3600" dirty="0" smtClean="0"/>
              <a:t>А.В.Луначарский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Обращение к сказке</a:t>
            </a:r>
            <a:r>
              <a:rPr lang="ru-RU" sz="4000" b="1" dirty="0" smtClean="0"/>
              <a:t>:</a:t>
            </a:r>
            <a:endParaRPr lang="ru-RU" sz="4000" dirty="0" smtClean="0"/>
          </a:p>
          <a:p>
            <a:pPr lvl="0"/>
            <a:r>
              <a:rPr lang="ru-RU" sz="4000" b="1" dirty="0" smtClean="0"/>
              <a:t>Условия цензуры</a:t>
            </a:r>
            <a:endParaRPr lang="ru-RU" sz="4000" dirty="0" smtClean="0"/>
          </a:p>
          <a:p>
            <a:pPr lvl="0"/>
            <a:r>
              <a:rPr lang="ru-RU" sz="4000" b="1" dirty="0" smtClean="0"/>
              <a:t>Популярность жанра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опия Салтыков_иллюстр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664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b="1" dirty="0" smtClean="0"/>
              <a:t>СКАЗКИ М. Е. САЛТЫКОВА-ЩЕДРИНА</a:t>
            </a:r>
            <a:r>
              <a:rPr lang="ru-RU" sz="1600" dirty="0" smtClean="0"/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488832" cy="432048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/>
              <a:t>Проблематика</a:t>
            </a:r>
          </a:p>
          <a:p>
            <a:pPr eaLnBrk="1" hangingPunct="1"/>
            <a:r>
              <a:rPr lang="ru-RU" sz="2400" b="1" dirty="0" smtClean="0"/>
              <a:t>Самодержавие и угнетенный народ («Медведь на воеводстве», «Орел-меценат»)</a:t>
            </a:r>
          </a:p>
          <a:p>
            <a:pPr eaLnBrk="1" hangingPunct="1"/>
            <a:r>
              <a:rPr lang="ru-RU" sz="2400" b="1" dirty="0" smtClean="0"/>
              <a:t>Отношения мужика и барина («Дикий помещик», «Повесть о том, как один мужик двух генералов прокормил»)</a:t>
            </a:r>
          </a:p>
          <a:p>
            <a:pPr eaLnBrk="1" hangingPunct="1"/>
            <a:r>
              <a:rPr lang="ru-RU" sz="2400" b="1" dirty="0" smtClean="0"/>
              <a:t>Положение народа («Коняга», «Кисель»)</a:t>
            </a:r>
          </a:p>
          <a:p>
            <a:pPr eaLnBrk="1" hangingPunct="1"/>
            <a:r>
              <a:rPr lang="ru-RU" sz="2400" b="1" dirty="0" smtClean="0"/>
              <a:t>Подлость буржуазии («Либерал», «Карась-идеалист»)</a:t>
            </a:r>
          </a:p>
          <a:p>
            <a:pPr eaLnBrk="1" hangingPunct="1"/>
            <a:r>
              <a:rPr lang="ru-RU" sz="2400" b="1" dirty="0" smtClean="0"/>
              <a:t>Трусость обывателя («Премудрый </a:t>
            </a:r>
            <a:r>
              <a:rPr lang="ru-RU" sz="2400" b="1" dirty="0" err="1" smtClean="0"/>
              <a:t>пискарь</a:t>
            </a:r>
            <a:r>
              <a:rPr lang="ru-RU" sz="2400" b="1" dirty="0" smtClean="0"/>
              <a:t>»)</a:t>
            </a:r>
          </a:p>
          <a:p>
            <a:pPr eaLnBrk="1" hangingPunct="1"/>
            <a:r>
              <a:rPr lang="ru-RU" sz="2400" b="1" dirty="0" smtClean="0"/>
              <a:t>Правдоискательство («</a:t>
            </a:r>
            <a:r>
              <a:rPr lang="ru-RU" sz="2400" b="1" dirty="0" err="1" smtClean="0"/>
              <a:t>Дурак</a:t>
            </a:r>
            <a:r>
              <a:rPr lang="ru-RU" sz="2400" b="1" dirty="0" smtClean="0"/>
              <a:t>», «Христова ночь») </a:t>
            </a:r>
          </a:p>
        </p:txBody>
      </p:sp>
      <p:sp>
        <p:nvSpPr>
          <p:cNvPr id="8196" name="Rectangle 4"/>
          <p:cNvSpPr>
            <a:spLocks noGrp="1"/>
          </p:cNvSpPr>
          <p:nvPr>
            <p:ph sz="half" idx="2"/>
          </p:nvPr>
        </p:nvSpPr>
        <p:spPr>
          <a:xfrm>
            <a:off x="6876256" y="1125538"/>
            <a:ext cx="1805782" cy="3167558"/>
          </a:xfrm>
        </p:spPr>
        <p:txBody>
          <a:bodyPr>
            <a:normAutofit/>
          </a:bodyPr>
          <a:lstStyle/>
          <a:p>
            <a:pPr eaLnBrk="1" hangingPunct="1"/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Сказки «для детей изрядного возраста» и русские народные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7239000" cy="3674808"/>
          </a:xfrm>
        </p:spPr>
        <p:txBody>
          <a:bodyPr/>
          <a:lstStyle/>
          <a:p>
            <a:pPr marL="609600" indent="-609600"/>
            <a:r>
              <a:rPr lang="ru-RU" dirty="0" smtClean="0">
                <a:latin typeface="Arial" charset="0"/>
              </a:rPr>
              <a:t>Сопоставительный анализ.</a:t>
            </a:r>
          </a:p>
          <a:p>
            <a:pPr marL="609600" indent="-609600">
              <a:buNone/>
            </a:pPr>
            <a:r>
              <a:rPr lang="ru-RU" dirty="0" smtClean="0">
                <a:latin typeface="Arial" charset="0"/>
              </a:rPr>
              <a:t>         -     Общие черты?</a:t>
            </a:r>
          </a:p>
          <a:p>
            <a:pPr marL="609600" indent="-609600">
              <a:buNone/>
            </a:pPr>
            <a:r>
              <a:rPr lang="ru-RU" dirty="0" smtClean="0">
                <a:latin typeface="Arial" charset="0"/>
              </a:rPr>
              <a:t>         -     Отличительные черты?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b="1" dirty="0" smtClean="0"/>
              <a:t>Общие черты</a:t>
            </a:r>
            <a:r>
              <a:rPr lang="ru-RU" dirty="0" smtClean="0"/>
              <a:t> 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Сказки Салтыкова-Щедрина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Зачин</a:t>
            </a:r>
            <a:br>
              <a:rPr lang="ru-RU" dirty="0" smtClean="0"/>
            </a:br>
            <a:r>
              <a:rPr lang="ru-RU" dirty="0" smtClean="0"/>
              <a:t>Сказочный сюжет</a:t>
            </a:r>
            <a:br>
              <a:rPr lang="ru-RU" dirty="0" smtClean="0"/>
            </a:br>
            <a:r>
              <a:rPr lang="ru-RU" dirty="0" smtClean="0"/>
              <a:t>Фольклорные выражения</a:t>
            </a:r>
            <a:br>
              <a:rPr lang="ru-RU" dirty="0" smtClean="0"/>
            </a:br>
            <a:r>
              <a:rPr lang="ru-RU" dirty="0" smtClean="0"/>
              <a:t>Народная лексика</a:t>
            </a:r>
            <a:br>
              <a:rPr lang="ru-RU" dirty="0" smtClean="0"/>
            </a:br>
            <a:r>
              <a:rPr lang="ru-RU" dirty="0" smtClean="0"/>
              <a:t>Сказочные персонажи</a:t>
            </a:r>
            <a:br>
              <a:rPr lang="ru-RU" dirty="0" smtClean="0"/>
            </a:br>
            <a:r>
              <a:rPr lang="ru-RU" dirty="0" smtClean="0"/>
              <a:t>Концовка </a:t>
            </a:r>
          </a:p>
        </p:txBody>
      </p:sp>
      <p:sp>
        <p:nvSpPr>
          <p:cNvPr id="6148" name="Rectangl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Сказки русского народа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Зачин</a:t>
            </a:r>
            <a:br>
              <a:rPr lang="ru-RU" dirty="0" smtClean="0"/>
            </a:br>
            <a:r>
              <a:rPr lang="ru-RU" dirty="0" smtClean="0"/>
              <a:t>Сказочный сюжет</a:t>
            </a:r>
            <a:br>
              <a:rPr lang="ru-RU" dirty="0" smtClean="0"/>
            </a:br>
            <a:r>
              <a:rPr lang="ru-RU" dirty="0" smtClean="0"/>
              <a:t>Фольклорные выражения</a:t>
            </a:r>
            <a:br>
              <a:rPr lang="ru-RU" dirty="0" smtClean="0"/>
            </a:br>
            <a:r>
              <a:rPr lang="ru-RU" dirty="0" smtClean="0"/>
              <a:t>Народная лексика</a:t>
            </a:r>
            <a:br>
              <a:rPr lang="ru-RU" dirty="0" smtClean="0"/>
            </a:br>
            <a:r>
              <a:rPr lang="ru-RU" dirty="0" smtClean="0"/>
              <a:t>Сказочные персонажи</a:t>
            </a:r>
            <a:br>
              <a:rPr lang="ru-RU" dirty="0" smtClean="0"/>
            </a:br>
            <a:r>
              <a:rPr lang="ru-RU" dirty="0" smtClean="0"/>
              <a:t>Концовка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b="1" dirty="0" smtClean="0"/>
              <a:t>Отличительные черты</a:t>
            </a:r>
            <a:r>
              <a:rPr lang="ru-RU" dirty="0" smtClean="0"/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Сказки Салтыкова-Щедрина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Сатира</a:t>
            </a:r>
            <a:br>
              <a:rPr lang="ru-RU" dirty="0" smtClean="0"/>
            </a:br>
            <a:r>
              <a:rPr lang="ru-RU" dirty="0" smtClean="0"/>
              <a:t>Сарказм</a:t>
            </a:r>
            <a:br>
              <a:rPr lang="ru-RU" dirty="0" smtClean="0"/>
            </a:br>
            <a:r>
              <a:rPr lang="ru-RU" dirty="0" smtClean="0"/>
              <a:t>Смешение категорий добра и зла</a:t>
            </a:r>
            <a:br>
              <a:rPr lang="ru-RU" dirty="0" smtClean="0"/>
            </a:br>
            <a:r>
              <a:rPr lang="ru-RU" dirty="0" smtClean="0"/>
              <a:t>Нет положительного героя</a:t>
            </a:r>
            <a:br>
              <a:rPr lang="ru-RU" dirty="0" smtClean="0"/>
            </a:br>
            <a:r>
              <a:rPr lang="ru-RU" dirty="0" smtClean="0"/>
              <a:t>Уподобление человека животному </a:t>
            </a:r>
          </a:p>
        </p:txBody>
      </p:sp>
      <p:sp>
        <p:nvSpPr>
          <p:cNvPr id="7172" name="Rectangl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Сказки русского народа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Юмор</a:t>
            </a:r>
            <a:br>
              <a:rPr lang="ru-RU" dirty="0" smtClean="0"/>
            </a:br>
            <a:r>
              <a:rPr lang="ru-RU" dirty="0" smtClean="0"/>
              <a:t>Гипербола</a:t>
            </a:r>
            <a:br>
              <a:rPr lang="ru-RU" dirty="0" smtClean="0"/>
            </a:br>
            <a:r>
              <a:rPr lang="ru-RU" dirty="0" smtClean="0"/>
              <a:t>Победа добра над злом</a:t>
            </a:r>
            <a:br>
              <a:rPr lang="ru-RU" dirty="0" smtClean="0"/>
            </a:br>
            <a:r>
              <a:rPr lang="ru-RU" dirty="0" smtClean="0"/>
              <a:t>Положительный герой</a:t>
            </a:r>
            <a:br>
              <a:rPr lang="ru-RU" dirty="0" smtClean="0"/>
            </a:br>
            <a:r>
              <a:rPr lang="ru-RU" dirty="0" smtClean="0"/>
              <a:t>Очеловечивание животных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410</Words>
  <Application>Microsoft Office PowerPoint</Application>
  <PresentationFormat>Экран (4:3)</PresentationFormat>
  <Paragraphs>117</Paragraphs>
  <Slides>25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Михаил Евграфович  Салтыков – Щедрин ( 1826 – 1889)</vt:lpstr>
      <vt:lpstr>Слайд 2</vt:lpstr>
      <vt:lpstr> «Сказки» Салтыкова - Щедрина и их Особенности</vt:lpstr>
      <vt:lpstr>Слайд 4</vt:lpstr>
      <vt:lpstr>Слайд 5</vt:lpstr>
      <vt:lpstr>СКАЗКИ М. Е. САЛТЫКОВА-ЩЕДРИНА </vt:lpstr>
      <vt:lpstr>Сказки «для детей изрядного возраста» и русские народные сказки</vt:lpstr>
      <vt:lpstr>Общие черты </vt:lpstr>
      <vt:lpstr>Отличительные черты </vt:lpstr>
      <vt:lpstr>Разместите виды смеха по степени усиления отрицания:</vt:lpstr>
      <vt:lpstr>Слайд 11</vt:lpstr>
      <vt:lpstr>Теоретический диктант</vt:lpstr>
      <vt:lpstr>Слайд 13</vt:lpstr>
      <vt:lpstr>Сказка Салтыкова-Щедрина –  сплав фольклорной сказки и басни</vt:lpstr>
      <vt:lpstr>Слайд 15</vt:lpstr>
      <vt:lpstr>Слайд 16</vt:lpstr>
      <vt:lpstr>Слайд 17</vt:lpstr>
      <vt:lpstr>Примерный план анализа сказки</vt:lpstr>
      <vt:lpstr>Слайд 19</vt:lpstr>
      <vt:lpstr>Слайд 20</vt:lpstr>
      <vt:lpstr>Слайд 21</vt:lpstr>
      <vt:lpstr>Слайд 22</vt:lpstr>
      <vt:lpstr>Слайд 23</vt:lpstr>
      <vt:lpstr> Почему писатель даёт помещику странную фамилию Урус-Кучум-Кильдибаев и в то же    время называет его “русским помещиком” ?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11</cp:revision>
  <dcterms:created xsi:type="dcterms:W3CDTF">2015-10-31T13:27:24Z</dcterms:created>
  <dcterms:modified xsi:type="dcterms:W3CDTF">2015-11-01T11:17:55Z</dcterms:modified>
</cp:coreProperties>
</file>