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8" r:id="rId2"/>
    <p:sldId id="257" r:id="rId3"/>
    <p:sldId id="258" r:id="rId4"/>
    <p:sldId id="259" r:id="rId5"/>
    <p:sldId id="260" r:id="rId6"/>
    <p:sldId id="261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45" d="100"/>
          <a:sy n="45" d="100"/>
        </p:scale>
        <p:origin x="66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F94FE-415D-4A1E-A980-C31BB7532D02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B5180-40AA-4B0F-8755-24899E7C7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0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95C9-5F14-47A6-BECD-71159B9A2923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32CE-1711-4DDF-BB6B-D2EE1B4A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1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95C9-5F14-47A6-BECD-71159B9A2923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32CE-1711-4DDF-BB6B-D2EE1B4A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7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95C9-5F14-47A6-BECD-71159B9A2923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32CE-1711-4DDF-BB6B-D2EE1B4AE3E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8260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95C9-5F14-47A6-BECD-71159B9A2923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32CE-1711-4DDF-BB6B-D2EE1B4A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914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95C9-5F14-47A6-BECD-71159B9A2923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32CE-1711-4DDF-BB6B-D2EE1B4AE3E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8439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95C9-5F14-47A6-BECD-71159B9A2923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32CE-1711-4DDF-BB6B-D2EE1B4A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487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95C9-5F14-47A6-BECD-71159B9A2923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32CE-1711-4DDF-BB6B-D2EE1B4A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898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95C9-5F14-47A6-BECD-71159B9A2923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32CE-1711-4DDF-BB6B-D2EE1B4A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24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95C9-5F14-47A6-BECD-71159B9A2923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32CE-1711-4DDF-BB6B-D2EE1B4A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5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95C9-5F14-47A6-BECD-71159B9A2923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32CE-1711-4DDF-BB6B-D2EE1B4A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78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95C9-5F14-47A6-BECD-71159B9A2923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32CE-1711-4DDF-BB6B-D2EE1B4A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9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95C9-5F14-47A6-BECD-71159B9A2923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32CE-1711-4DDF-BB6B-D2EE1B4A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4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95C9-5F14-47A6-BECD-71159B9A2923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32CE-1711-4DDF-BB6B-D2EE1B4A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54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95C9-5F14-47A6-BECD-71159B9A2923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32CE-1711-4DDF-BB6B-D2EE1B4A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59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95C9-5F14-47A6-BECD-71159B9A2923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32CE-1711-4DDF-BB6B-D2EE1B4A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1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95C9-5F14-47A6-BECD-71159B9A2923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32CE-1711-4DDF-BB6B-D2EE1B4A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29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95C9-5F14-47A6-BECD-71159B9A2923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3D32CE-1711-4DDF-BB6B-D2EE1B4A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4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0363" y="893618"/>
            <a:ext cx="6920344" cy="2824709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Экологическое воспитание дошкольников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5110706"/>
            <a:ext cx="7766936" cy="1096899"/>
          </a:xfrm>
        </p:spPr>
        <p:txBody>
          <a:bodyPr>
            <a:normAutofit fontScale="77500" lnSpcReduction="20000"/>
          </a:bodyPr>
          <a:lstStyle/>
          <a:p>
            <a:pPr lvl="0" algn="ctr" defTabSz="914400">
              <a:spcBef>
                <a:spcPct val="20000"/>
              </a:spcBef>
              <a:buClrTx/>
              <a:buSzTx/>
            </a:pPr>
            <a:r>
              <a:rPr lang="ru-RU" sz="3000" dirty="0">
                <a:solidFill>
                  <a:prstClr val="black">
                    <a:tint val="75000"/>
                  </a:prstClr>
                </a:solidFill>
                <a:latin typeface="Calibri"/>
              </a:rPr>
              <a:t>Подготовила:</a:t>
            </a:r>
          </a:p>
          <a:p>
            <a:pPr lvl="0" algn="ctr" defTabSz="914400">
              <a:spcBef>
                <a:spcPct val="20000"/>
              </a:spcBef>
              <a:buClrTx/>
              <a:buSzTx/>
            </a:pPr>
            <a:r>
              <a:rPr lang="ru-RU" sz="3000" dirty="0">
                <a:solidFill>
                  <a:prstClr val="black">
                    <a:tint val="75000"/>
                  </a:prstClr>
                </a:solidFill>
                <a:latin typeface="Calibri"/>
              </a:rPr>
              <a:t>Воспитатель </a:t>
            </a:r>
            <a:r>
              <a:rPr lang="ru-RU" sz="30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МБДОУ </a:t>
            </a:r>
            <a:r>
              <a:rPr lang="ru-RU" sz="3000" dirty="0">
                <a:solidFill>
                  <a:prstClr val="black">
                    <a:tint val="75000"/>
                  </a:prstClr>
                </a:solidFill>
                <a:latin typeface="Calibri"/>
              </a:rPr>
              <a:t>Детский сад №</a:t>
            </a:r>
            <a:r>
              <a:rPr lang="ru-RU" sz="30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114</a:t>
            </a:r>
          </a:p>
          <a:p>
            <a:pPr lvl="0" algn="ctr" defTabSz="914400">
              <a:spcBef>
                <a:spcPct val="20000"/>
              </a:spcBef>
              <a:buClrTx/>
              <a:buSzTx/>
            </a:pPr>
            <a:r>
              <a:rPr lang="ru-RU" sz="30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Григорьева Т.М.</a:t>
            </a:r>
            <a:endParaRPr lang="ru-RU" sz="3000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950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7498" y="411296"/>
            <a:ext cx="8596668" cy="13208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Цель экологического воспитания достигается по мере решения в единстве следующих задач: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-  образовательных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-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воспитательных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- развивающих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262" y="2140138"/>
            <a:ext cx="4995573" cy="3880771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140138"/>
            <a:ext cx="4912975" cy="3880771"/>
          </a:xfrm>
        </p:spPr>
      </p:pic>
    </p:spTree>
    <p:extLst>
      <p:ext uri="{BB962C8B-B14F-4D97-AF65-F5344CB8AC3E}">
        <p14:creationId xmlns:p14="http://schemas.microsoft.com/office/powerpoint/2010/main" val="1193444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572" y="338519"/>
            <a:ext cx="3854528" cy="116378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Задачи экологического воспитания.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870365"/>
            <a:ext cx="3854528" cy="3491154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1800" dirty="0" smtClean="0">
                <a:solidFill>
                  <a:srgbClr val="C00000"/>
                </a:solidFill>
              </a:rPr>
              <a:t>Обогащать </a:t>
            </a:r>
            <a:r>
              <a:rPr lang="ru-RU" sz="1800" dirty="0">
                <a:solidFill>
                  <a:srgbClr val="C00000"/>
                </a:solidFill>
              </a:rPr>
              <a:t>детей знаниями о </a:t>
            </a:r>
            <a:r>
              <a:rPr lang="ru-RU" sz="1800" dirty="0" smtClean="0">
                <a:solidFill>
                  <a:srgbClr val="C00000"/>
                </a:solidFill>
              </a:rPr>
              <a:t>природе;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rgbClr val="C00000"/>
                </a:solidFill>
              </a:rPr>
              <a:t>Формировать </a:t>
            </a:r>
            <a:r>
              <a:rPr lang="ru-RU" sz="1800" dirty="0">
                <a:solidFill>
                  <a:srgbClr val="C00000"/>
                </a:solidFill>
              </a:rPr>
              <a:t>понятия о взаимосвязях и взаимозависимости всех компонентов </a:t>
            </a:r>
            <a:r>
              <a:rPr lang="ru-RU" sz="1800" dirty="0" smtClean="0">
                <a:solidFill>
                  <a:srgbClr val="C00000"/>
                </a:solidFill>
              </a:rPr>
              <a:t>природы;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rgbClr val="C00000"/>
                </a:solidFill>
              </a:rPr>
              <a:t>Прививать </a:t>
            </a:r>
            <a:r>
              <a:rPr lang="ru-RU" sz="1800" dirty="0">
                <a:solidFill>
                  <a:srgbClr val="C00000"/>
                </a:solidFill>
              </a:rPr>
              <a:t>практические навыки и умения по уходу за растениями и животными </a:t>
            </a:r>
            <a:r>
              <a:rPr lang="ru-RU" sz="1800" dirty="0" smtClean="0">
                <a:solidFill>
                  <a:srgbClr val="C00000"/>
                </a:solidFill>
              </a:rPr>
              <a:t>;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rgbClr val="C00000"/>
                </a:solidFill>
              </a:rPr>
              <a:t>Развивать </a:t>
            </a:r>
            <a:r>
              <a:rPr lang="ru-RU" sz="1800" dirty="0">
                <a:solidFill>
                  <a:srgbClr val="C00000"/>
                </a:solidFill>
              </a:rPr>
              <a:t>художественные способности, эстетические чувства</a:t>
            </a:r>
            <a:r>
              <a:rPr lang="ru-RU" sz="1800" dirty="0" smtClean="0">
                <a:solidFill>
                  <a:srgbClr val="C00000"/>
                </a:solidFill>
              </a:rPr>
              <a:t>;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rgbClr val="C00000"/>
                </a:solidFill>
              </a:rPr>
              <a:t>Развивать </a:t>
            </a:r>
            <a:r>
              <a:rPr lang="ru-RU" sz="1800" dirty="0">
                <a:solidFill>
                  <a:srgbClr val="C00000"/>
                </a:solidFill>
              </a:rPr>
              <a:t>связную речь </a:t>
            </a:r>
            <a:r>
              <a:rPr lang="ru-RU" sz="1800" dirty="0" smtClean="0">
                <a:solidFill>
                  <a:srgbClr val="C00000"/>
                </a:solidFill>
              </a:rPr>
              <a:t>детей</a:t>
            </a:r>
            <a:r>
              <a:rPr lang="ru-RU" sz="1800" dirty="0" smtClean="0">
                <a:solidFill>
                  <a:schemeClr val="accent4"/>
                </a:solidFill>
              </a:rPr>
              <a:t>.</a:t>
            </a:r>
            <a:endParaRPr lang="ru-RU" sz="1800" dirty="0">
              <a:solidFill>
                <a:schemeClr val="accent4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53" y="3573622"/>
            <a:ext cx="4513262" cy="302052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" r="14407"/>
          <a:stretch/>
        </p:blipFill>
        <p:spPr>
          <a:xfrm>
            <a:off x="4797064" y="207519"/>
            <a:ext cx="4098980" cy="318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20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6752" y="415637"/>
            <a:ext cx="4513541" cy="5750416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Формы работы с детьми по экологическому воспитанию:</a:t>
            </a:r>
          </a:p>
          <a:p>
            <a:r>
              <a:rPr lang="ru-RU" sz="1600" dirty="0">
                <a:solidFill>
                  <a:srgbClr val="C00000"/>
                </a:solidFill>
              </a:rPr>
              <a:t>1. НОД</a:t>
            </a:r>
          </a:p>
          <a:p>
            <a:r>
              <a:rPr lang="ru-RU" sz="1600" dirty="0">
                <a:solidFill>
                  <a:srgbClr val="C00000"/>
                </a:solidFill>
              </a:rPr>
              <a:t>2. Экологические экскурсии.</a:t>
            </a:r>
          </a:p>
          <a:p>
            <a:r>
              <a:rPr lang="ru-RU" sz="1600" dirty="0">
                <a:solidFill>
                  <a:srgbClr val="C00000"/>
                </a:solidFill>
              </a:rPr>
              <a:t>3. Уроки доброты.</a:t>
            </a:r>
          </a:p>
          <a:p>
            <a:r>
              <a:rPr lang="ru-RU" sz="1600" dirty="0">
                <a:solidFill>
                  <a:srgbClr val="C00000"/>
                </a:solidFill>
              </a:rPr>
              <a:t>4. Уроки мышления в природе.</a:t>
            </a:r>
          </a:p>
          <a:p>
            <a:r>
              <a:rPr lang="ru-RU" sz="1600" dirty="0">
                <a:solidFill>
                  <a:srgbClr val="C00000"/>
                </a:solidFill>
              </a:rPr>
              <a:t>5. КВН, викторины, конкурсы.</a:t>
            </a:r>
          </a:p>
          <a:p>
            <a:r>
              <a:rPr lang="ru-RU" sz="1600" dirty="0">
                <a:solidFill>
                  <a:srgbClr val="C00000"/>
                </a:solidFill>
              </a:rPr>
              <a:t>6. Проблемные ситуации.</a:t>
            </a:r>
          </a:p>
          <a:p>
            <a:r>
              <a:rPr lang="ru-RU" sz="1600" dirty="0">
                <a:solidFill>
                  <a:srgbClr val="C00000"/>
                </a:solidFill>
              </a:rPr>
              <a:t>7. Языковые логические задачи.</a:t>
            </a:r>
          </a:p>
          <a:p>
            <a:r>
              <a:rPr lang="ru-RU" sz="1600" dirty="0">
                <a:solidFill>
                  <a:srgbClr val="C00000"/>
                </a:solidFill>
              </a:rPr>
              <a:t>8. Экологические выставки, экспозиции.</a:t>
            </a:r>
          </a:p>
          <a:p>
            <a:r>
              <a:rPr lang="ru-RU" sz="1600" dirty="0">
                <a:solidFill>
                  <a:srgbClr val="C00000"/>
                </a:solidFill>
              </a:rPr>
              <a:t>9. Неделя экологического творчества.</a:t>
            </a:r>
          </a:p>
          <a:p>
            <a:r>
              <a:rPr lang="ru-RU" sz="1600" dirty="0">
                <a:solidFill>
                  <a:srgbClr val="C00000"/>
                </a:solidFill>
              </a:rPr>
              <a:t>10. Экологические праздники, выставки.</a:t>
            </a:r>
          </a:p>
          <a:p>
            <a:r>
              <a:rPr lang="ru-RU" sz="1600" dirty="0">
                <a:solidFill>
                  <a:srgbClr val="C00000"/>
                </a:solidFill>
              </a:rPr>
              <a:t>11. Дидактические игры экологического содержания.</a:t>
            </a:r>
          </a:p>
          <a:p>
            <a:r>
              <a:rPr lang="ru-RU" sz="1600" dirty="0">
                <a:solidFill>
                  <a:srgbClr val="C00000"/>
                </a:solidFill>
              </a:rPr>
              <a:t>12. Экологические сказки.</a:t>
            </a:r>
          </a:p>
          <a:p>
            <a:r>
              <a:rPr lang="ru-RU" sz="1600" dirty="0">
                <a:solidFill>
                  <a:srgbClr val="C00000"/>
                </a:solidFill>
              </a:rPr>
              <a:t>13. Экологическая тропа.</a:t>
            </a:r>
          </a:p>
          <a:p>
            <a:r>
              <a:rPr lang="ru-RU" sz="1600" dirty="0">
                <a:solidFill>
                  <a:srgbClr val="C00000"/>
                </a:solidFill>
              </a:rPr>
              <a:t>14. Наблюдения.</a:t>
            </a:r>
          </a:p>
          <a:p>
            <a:r>
              <a:rPr lang="ru-RU" sz="1600" dirty="0">
                <a:solidFill>
                  <a:srgbClr val="C00000"/>
                </a:solidFill>
              </a:rPr>
              <a:t>15. Поисково-исследовательская работа.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2" y="789709"/>
            <a:ext cx="5372100" cy="521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03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321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Методы работы с детьми должны использоваться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 комплексе: наглядные, практические,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словесные.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45" y="1641765"/>
            <a:ext cx="4987637" cy="450965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1641764"/>
            <a:ext cx="4995573" cy="4509653"/>
          </a:xfrm>
        </p:spPr>
      </p:pic>
    </p:spTree>
    <p:extLst>
      <p:ext uri="{BB962C8B-B14F-4D97-AF65-F5344CB8AC3E}">
        <p14:creationId xmlns:p14="http://schemas.microsoft.com/office/powerpoint/2010/main" val="2151595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434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Экологическая развивающая среда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1579418"/>
            <a:ext cx="5049981" cy="4530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34" y="1579419"/>
            <a:ext cx="5488422" cy="4530436"/>
          </a:xfrm>
        </p:spPr>
      </p:pic>
    </p:spTree>
    <p:extLst>
      <p:ext uri="{BB962C8B-B14F-4D97-AF65-F5344CB8AC3E}">
        <p14:creationId xmlns:p14="http://schemas.microsoft.com/office/powerpoint/2010/main" val="168274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8310" y="2404534"/>
            <a:ext cx="8624454" cy="164630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24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</TotalTime>
  <Words>187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Trebuchet MS</vt:lpstr>
      <vt:lpstr>Wingdings</vt:lpstr>
      <vt:lpstr>Wingdings 3</vt:lpstr>
      <vt:lpstr>Грань</vt:lpstr>
      <vt:lpstr>Экологическое воспитание дошкольников</vt:lpstr>
      <vt:lpstr>Цель экологического воспитания достигается по мере решения в единстве следующих задач: -  образовательных                                              -  воспитательных                                              - развивающих</vt:lpstr>
      <vt:lpstr>Задачи экологического воспитания.</vt:lpstr>
      <vt:lpstr>Презентация PowerPoint</vt:lpstr>
      <vt:lpstr>Методы работы с детьми должны использоваться в комплексе: наглядные, практические, словесные.</vt:lpstr>
      <vt:lpstr>Экологическая развивающая среда</vt:lpstr>
      <vt:lpstr>СПАСИБО ЗА ВНИМАНИЕ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Экологическое воспитание дошкольников.</dc:title>
  <dc:creator>Пользователь Windows</dc:creator>
  <cp:lastModifiedBy>Пользователь Windows</cp:lastModifiedBy>
  <cp:revision>25</cp:revision>
  <dcterms:created xsi:type="dcterms:W3CDTF">2015-02-07T08:56:07Z</dcterms:created>
  <dcterms:modified xsi:type="dcterms:W3CDTF">2015-12-27T08:58:12Z</dcterms:modified>
</cp:coreProperties>
</file>