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7" r:id="rId2"/>
    <p:sldId id="258" r:id="rId3"/>
    <p:sldId id="259" r:id="rId4"/>
    <p:sldId id="269" r:id="rId5"/>
    <p:sldId id="265" r:id="rId6"/>
    <p:sldId id="266" r:id="rId7"/>
    <p:sldId id="267" r:id="rId8"/>
    <p:sldId id="260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1" autoAdjust="0"/>
    <p:restoredTop sz="94662" autoAdjust="0"/>
  </p:normalViewPr>
  <p:slideViewPr>
    <p:cSldViewPr>
      <p:cViewPr varScale="1">
        <p:scale>
          <a:sx n="70" d="100"/>
          <a:sy n="70" d="100"/>
        </p:scale>
        <p:origin x="-5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A44DD-64C7-40BF-9DB5-A0021042FD2F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C8A06-98FD-4570-9D0F-70D22C543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11156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B050"/>
                </a:solidFill>
              </a:rPr>
              <a:t>Математическая игра</a:t>
            </a:r>
            <a:endParaRPr lang="ru-RU" sz="4800" dirty="0">
              <a:solidFill>
                <a:srgbClr val="00B05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FF0000"/>
                </a:solidFill>
              </a:rPr>
              <a:t>«Биржа»</a:t>
            </a:r>
          </a:p>
          <a:p>
            <a:pPr algn="ctr">
              <a:buNone/>
            </a:pPr>
            <a:r>
              <a:rPr lang="ru-RU" sz="9600" b="1" dirty="0" smtClean="0">
                <a:solidFill>
                  <a:srgbClr val="FF0000"/>
                </a:solidFill>
              </a:rPr>
              <a:t> 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70C0"/>
                </a:solidFill>
              </a:rPr>
              <a:t>    Такая работа обеспечивает состояние успеха для каждого ученика, вселяет в него уверенность, устраняет страх и формирует правильную самооценку.</a:t>
            </a:r>
            <a:endParaRPr lang="ru-RU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>Спасибо за внимание!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8800" dirty="0" smtClean="0">
                <a:solidFill>
                  <a:schemeClr val="tx2">
                    <a:lumMod val="75000"/>
                  </a:schemeClr>
                </a:solidFill>
              </a:rPr>
              <a:t>Цель игры:</a:t>
            </a:r>
            <a:endParaRPr lang="ru-RU" sz="8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  </a:t>
            </a:r>
            <a:r>
              <a:rPr lang="ru-RU" sz="4800" dirty="0" smtClean="0"/>
              <a:t>обобщение и закрепление знаний по теме:</a:t>
            </a:r>
            <a:endParaRPr lang="en-US" sz="4800" dirty="0" smtClean="0"/>
          </a:p>
          <a:p>
            <a:pPr>
              <a:buNone/>
            </a:pPr>
            <a:r>
              <a:rPr lang="ru-RU" sz="4800" dirty="0" smtClean="0"/>
              <a:t>«Действия с многозначными числами»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Подготовка к игре: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                    </a:t>
            </a:r>
            <a:endParaRPr lang="ru-RU" sz="29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900" dirty="0" smtClean="0">
                <a:solidFill>
                  <a:schemeClr val="tx1"/>
                </a:solidFill>
              </a:rPr>
              <a:t>Для каждого ученика индивидуальный флажок с буквой «С»</a:t>
            </a:r>
          </a:p>
          <a:p>
            <a:pPr>
              <a:buNone/>
            </a:pPr>
            <a:endParaRPr lang="ru-RU" sz="2900" dirty="0" smtClean="0"/>
          </a:p>
          <a:p>
            <a:pPr>
              <a:buFont typeface="Wingdings" pitchFamily="2" charset="2"/>
              <a:buChar char="ü"/>
            </a:pPr>
            <a:r>
              <a:rPr lang="ru-RU" sz="2900" dirty="0" smtClean="0"/>
              <a:t>«Спонсоры» -  2 человека</a:t>
            </a:r>
          </a:p>
          <a:p>
            <a:pPr>
              <a:buNone/>
            </a:pPr>
            <a:r>
              <a:rPr lang="ru-RU" sz="2900" dirty="0" smtClean="0"/>
              <a:t> ( заранее сдали «зачёт»  по теме)</a:t>
            </a:r>
          </a:p>
          <a:p>
            <a:pPr>
              <a:buFont typeface="Wingdings" pitchFamily="2" charset="2"/>
              <a:buChar char="ü"/>
            </a:pPr>
            <a:endParaRPr lang="ru-RU" sz="2900" dirty="0" smtClean="0"/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endParaRPr lang="ru-RU" sz="2900" dirty="0" smtClean="0"/>
          </a:p>
          <a:p>
            <a:pPr>
              <a:buFont typeface="Wingdings" pitchFamily="2" charset="2"/>
              <a:buChar char="ü"/>
            </a:pPr>
            <a:r>
              <a:rPr lang="ru-RU" sz="2900" dirty="0" smtClean="0"/>
              <a:t>Колокольчик </a:t>
            </a:r>
            <a:r>
              <a:rPr lang="ru-RU" sz="2900" dirty="0" smtClean="0"/>
              <a:t>(другой сигнал)- для перехода к следующему этапу игры</a:t>
            </a:r>
          </a:p>
          <a:p>
            <a:pPr>
              <a:buNone/>
            </a:pPr>
            <a:endParaRPr lang="ru-RU" sz="18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ü"/>
            </a:pPr>
            <a:endParaRPr lang="ru-RU" sz="1800" dirty="0" smtClean="0"/>
          </a:p>
          <a:p>
            <a:pPr>
              <a:buFont typeface="Wingdings" pitchFamily="2" charset="2"/>
              <a:buChar char="ü"/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1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Оформление доски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     </a:t>
            </a:r>
            <a:r>
              <a:rPr lang="ru-RU" sz="1400" dirty="0" smtClean="0">
                <a:solidFill>
                  <a:schemeClr val="tx1"/>
                </a:solidFill>
              </a:rPr>
              <a:t>На </a:t>
            </a:r>
            <a:r>
              <a:rPr lang="ru-RU" sz="1400" dirty="0" smtClean="0">
                <a:solidFill>
                  <a:schemeClr val="tx1"/>
                </a:solidFill>
              </a:rPr>
              <a:t>доску вывешивается пособие: название игры, </a:t>
            </a:r>
            <a:r>
              <a:rPr lang="ru-RU" sz="1400" dirty="0" smtClean="0">
                <a:solidFill>
                  <a:schemeClr val="tx1"/>
                </a:solidFill>
              </a:rPr>
              <a:t>3 кармашка</a:t>
            </a:r>
            <a:r>
              <a:rPr lang="ru-RU" sz="1400" dirty="0" smtClean="0">
                <a:solidFill>
                  <a:schemeClr val="tx1"/>
                </a:solidFill>
              </a:rPr>
              <a:t>, куда вкладываются «акции» (карточки </a:t>
            </a:r>
            <a:r>
              <a:rPr lang="ru-RU" sz="1400" dirty="0" smtClean="0">
                <a:solidFill>
                  <a:schemeClr val="tx1"/>
                </a:solidFill>
              </a:rPr>
              <a:t>с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заданиями</a:t>
            </a:r>
            <a:r>
              <a:rPr lang="ru-RU" sz="1400" dirty="0" smtClean="0">
                <a:solidFill>
                  <a:schemeClr val="tx1"/>
                </a:solidFill>
              </a:rPr>
              <a:t>). Карточки «акции» отмечены кружками разного цвета :</a:t>
            </a:r>
          </a:p>
          <a:p>
            <a:pPr algn="ctr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    </a:t>
            </a:r>
            <a:r>
              <a:rPr lang="ru-RU" sz="1400" dirty="0" smtClean="0">
                <a:solidFill>
                  <a:srgbClr val="FF0000"/>
                </a:solidFill>
              </a:rPr>
              <a:t>красным </a:t>
            </a:r>
            <a:r>
              <a:rPr lang="ru-RU" sz="1400" dirty="0" smtClean="0">
                <a:solidFill>
                  <a:srgbClr val="FF0000"/>
                </a:solidFill>
              </a:rPr>
              <a:t>–(задания = 15 </a:t>
            </a:r>
            <a:r>
              <a:rPr lang="ru-RU" sz="1400" dirty="0" smtClean="0">
                <a:solidFill>
                  <a:srgbClr val="FF0000"/>
                </a:solidFill>
              </a:rPr>
              <a:t>баллам)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,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00B050"/>
                </a:solidFill>
              </a:rPr>
              <a:t>зелёным </a:t>
            </a:r>
            <a:r>
              <a:rPr lang="ru-RU" sz="1400" dirty="0" smtClean="0">
                <a:solidFill>
                  <a:srgbClr val="00B050"/>
                </a:solidFill>
              </a:rPr>
              <a:t>– (задания = 13 </a:t>
            </a:r>
            <a:r>
              <a:rPr lang="ru-RU" sz="1400" dirty="0" smtClean="0">
                <a:solidFill>
                  <a:srgbClr val="00B050"/>
                </a:solidFill>
              </a:rPr>
              <a:t>баллам),</a:t>
            </a:r>
            <a:r>
              <a:rPr lang="en-US" sz="1400" dirty="0" smtClean="0">
                <a:solidFill>
                  <a:srgbClr val="00B050"/>
                </a:solidFill>
              </a:rPr>
              <a:t>    </a:t>
            </a:r>
            <a:r>
              <a:rPr lang="ru-RU" sz="1400" dirty="0" smtClean="0">
                <a:solidFill>
                  <a:srgbClr val="FFFF00"/>
                </a:solidFill>
              </a:rPr>
              <a:t>жёлтым </a:t>
            </a:r>
            <a:r>
              <a:rPr lang="ru-RU" sz="1400" dirty="0" smtClean="0">
                <a:solidFill>
                  <a:srgbClr val="FFFF00"/>
                </a:solidFill>
              </a:rPr>
              <a:t>– (задания = 11 баллам</a:t>
            </a:r>
            <a:r>
              <a:rPr lang="ru-RU" sz="1400" dirty="0" smtClean="0">
                <a:solidFill>
                  <a:srgbClr val="FFFF00"/>
                </a:solidFill>
              </a:rPr>
              <a:t>)</a:t>
            </a:r>
            <a:endParaRPr lang="ru-RU" sz="1400" dirty="0" smtClean="0">
              <a:solidFill>
                <a:srgbClr val="FFFF00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57158" y="2000240"/>
          <a:ext cx="8572560" cy="3929090"/>
        </p:xfrm>
        <a:graphic>
          <a:graphicData uri="http://schemas.openxmlformats.org/presentationml/2006/ole">
            <p:oleObj spid="_x0000_s2050" name="Документ" r:id="rId3" imgW="6089994" imgH="2831080" progId="Word.Document.12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задания = 15 баллам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ru-RU" sz="3100" b="1" dirty="0" smtClean="0">
                <a:solidFill>
                  <a:srgbClr val="FF0000"/>
                </a:solidFill>
              </a:rPr>
              <a:t>Реши задачу</a:t>
            </a:r>
            <a:r>
              <a:rPr lang="ru-RU" sz="3100" b="1" dirty="0" smtClean="0">
                <a:solidFill>
                  <a:schemeClr val="tx1"/>
                </a:solidFill>
              </a:rPr>
              <a:t>. </a:t>
            </a:r>
          </a:p>
          <a:p>
            <a:pPr marL="514350" indent="-514350">
              <a:buNone/>
            </a:pPr>
            <a:r>
              <a:rPr lang="ru-RU" sz="3100" b="1" dirty="0" smtClean="0">
                <a:solidFill>
                  <a:schemeClr val="tx1"/>
                </a:solidFill>
              </a:rPr>
              <a:t>       Школьники собрали 300 кг яблок, а груш в 2 раза меньше. Пятую часть всех собранных фруктов разложили в 9 одинаковых ящиков поровну. Сколько килограммов фруктов в каждом ящике?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3100" b="1" dirty="0" smtClean="0">
                <a:solidFill>
                  <a:srgbClr val="FF0000"/>
                </a:solidFill>
              </a:rPr>
              <a:t>Вычисли:</a:t>
            </a:r>
          </a:p>
          <a:p>
            <a:pPr marL="514350" indent="-514350">
              <a:buNone/>
            </a:pPr>
            <a:r>
              <a:rPr lang="ru-RU" sz="3100" b="1" dirty="0" smtClean="0">
                <a:solidFill>
                  <a:schemeClr val="tx1"/>
                </a:solidFill>
              </a:rPr>
              <a:t>         85 191 – 769  300 : 100+ 19 407</a:t>
            </a:r>
          </a:p>
          <a:p>
            <a:pPr marL="514350" indent="-514350">
              <a:buNone/>
            </a:pPr>
            <a:r>
              <a:rPr lang="ru-RU" sz="3100" b="1" dirty="0" smtClean="0">
                <a:solidFill>
                  <a:schemeClr val="tx1"/>
                </a:solidFill>
              </a:rPr>
              <a:t>         360 987 –278 549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3100" b="1" dirty="0" smtClean="0">
                <a:solidFill>
                  <a:schemeClr val="tx1"/>
                </a:solidFill>
              </a:rPr>
              <a:t>  </a:t>
            </a:r>
            <a:r>
              <a:rPr lang="ru-RU" sz="3100" b="1" dirty="0" smtClean="0">
                <a:solidFill>
                  <a:srgbClr val="FF0000"/>
                </a:solidFill>
              </a:rPr>
              <a:t>Реши уравнения:</a:t>
            </a:r>
          </a:p>
          <a:p>
            <a:pPr marL="514350" indent="-514350">
              <a:buNone/>
            </a:pPr>
            <a:r>
              <a:rPr lang="ru-RU" sz="3100" b="1" dirty="0" smtClean="0">
                <a:solidFill>
                  <a:schemeClr val="tx1"/>
                </a:solidFill>
              </a:rPr>
              <a:t>           580 – Х= 420</a:t>
            </a:r>
          </a:p>
          <a:p>
            <a:pPr marL="514350" indent="-514350">
              <a:buNone/>
            </a:pPr>
            <a:r>
              <a:rPr lang="ru-RU" sz="3100" b="1" dirty="0" smtClean="0">
                <a:solidFill>
                  <a:schemeClr val="tx1"/>
                </a:solidFill>
              </a:rPr>
              <a:t>            Х – 590 = 420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3100" b="1" dirty="0" smtClean="0">
                <a:solidFill>
                  <a:srgbClr val="FF0000"/>
                </a:solidFill>
              </a:rPr>
              <a:t>Вычисли удобным способом:</a:t>
            </a:r>
          </a:p>
          <a:p>
            <a:pPr marL="514350" indent="-514350">
              <a:buNone/>
            </a:pPr>
            <a:r>
              <a:rPr lang="ru-RU" sz="3100" b="1" dirty="0" smtClean="0">
                <a:solidFill>
                  <a:schemeClr val="tx1"/>
                </a:solidFill>
              </a:rPr>
              <a:t>          12 км 315 м – 9 км 850 м – 1 км 315 м </a:t>
            </a:r>
          </a:p>
          <a:p>
            <a:pPr marL="514350" indent="-514350">
              <a:buNone/>
            </a:pPr>
            <a:r>
              <a:rPr lang="ru-RU" sz="3100" dirty="0" smtClean="0">
                <a:solidFill>
                  <a:srgbClr val="FF0000"/>
                </a:solidFill>
              </a:rPr>
              <a:t>            </a:t>
            </a:r>
          </a:p>
          <a:p>
            <a:pPr marL="514350" indent="-514350">
              <a:buFont typeface="Wingdings" pitchFamily="2" charset="2"/>
              <a:buChar char="v"/>
            </a:pPr>
            <a:endParaRPr lang="ru-RU" sz="2000" dirty="0" smtClean="0"/>
          </a:p>
          <a:p>
            <a:pPr marL="514350" indent="-514350">
              <a:buNone/>
            </a:pPr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задания = 13 баллам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200" b="1" dirty="0" smtClean="0"/>
              <a:t> </a:t>
            </a:r>
            <a:r>
              <a:rPr lang="ru-RU" sz="2200" b="1" dirty="0" smtClean="0">
                <a:solidFill>
                  <a:srgbClr val="00B050"/>
                </a:solidFill>
              </a:rPr>
              <a:t>Реши задачу. </a:t>
            </a:r>
          </a:p>
          <a:p>
            <a:pPr>
              <a:buNone/>
            </a:pPr>
            <a:r>
              <a:rPr lang="ru-RU" sz="2200" b="1" dirty="0" smtClean="0"/>
              <a:t>     На складе было 986 </a:t>
            </a:r>
            <a:r>
              <a:rPr lang="ru-RU" sz="2200" b="1" dirty="0" err="1" smtClean="0"/>
              <a:t>ц</a:t>
            </a:r>
            <a:r>
              <a:rPr lang="ru-RU" sz="2200" b="1" dirty="0" smtClean="0"/>
              <a:t> картофеля. Одному магазину отправили 455 </a:t>
            </a:r>
            <a:r>
              <a:rPr lang="ru-RU" sz="2200" b="1" dirty="0" err="1" smtClean="0"/>
              <a:t>ц</a:t>
            </a:r>
            <a:r>
              <a:rPr lang="ru-RU" sz="2200" b="1" dirty="0" smtClean="0"/>
              <a:t>, а второму – 127 </a:t>
            </a:r>
            <a:r>
              <a:rPr lang="ru-RU" sz="2200" b="1" dirty="0" err="1" smtClean="0"/>
              <a:t>ц</a:t>
            </a:r>
            <a:r>
              <a:rPr lang="ru-RU" sz="2200" b="1" dirty="0" smtClean="0"/>
              <a:t> картофеля. Сколько центнеров картофеля осталось на складе?</a:t>
            </a:r>
          </a:p>
          <a:p>
            <a:r>
              <a:rPr lang="ru-RU" sz="2200" b="1" dirty="0" smtClean="0">
                <a:solidFill>
                  <a:srgbClr val="00B050"/>
                </a:solidFill>
              </a:rPr>
              <a:t>Вычисли:</a:t>
            </a:r>
          </a:p>
          <a:p>
            <a:pPr>
              <a:buNone/>
            </a:pPr>
            <a:r>
              <a:rPr lang="ru-RU" sz="2200" b="1" dirty="0" smtClean="0"/>
              <a:t>     7 592 + 92 468</a:t>
            </a:r>
          </a:p>
          <a:p>
            <a:pPr>
              <a:buNone/>
            </a:pPr>
            <a:r>
              <a:rPr lang="ru-RU" sz="2200" b="1" dirty="0" smtClean="0"/>
              <a:t>      (200 000 – 149 900) : 100</a:t>
            </a:r>
          </a:p>
          <a:p>
            <a:pPr>
              <a:buFont typeface="Wingdings" pitchFamily="2" charset="2"/>
              <a:buChar char="v"/>
            </a:pPr>
            <a:r>
              <a:rPr lang="ru-RU" sz="2200" b="1" dirty="0" smtClean="0">
                <a:solidFill>
                  <a:srgbClr val="00B050"/>
                </a:solidFill>
              </a:rPr>
              <a:t>Реши уравнения:</a:t>
            </a:r>
          </a:p>
          <a:p>
            <a:pPr>
              <a:buNone/>
            </a:pPr>
            <a:r>
              <a:rPr lang="ru-RU" sz="2200" b="1" dirty="0" smtClean="0"/>
              <a:t>     Х – 200 = 840</a:t>
            </a:r>
          </a:p>
          <a:p>
            <a:pPr>
              <a:buNone/>
            </a:pPr>
            <a:r>
              <a:rPr lang="ru-RU" sz="2200" b="1" dirty="0" smtClean="0"/>
              <a:t>     150 + Х = 450</a:t>
            </a:r>
          </a:p>
          <a:p>
            <a:pPr>
              <a:buFont typeface="Wingdings" pitchFamily="2" charset="2"/>
              <a:buChar char="v"/>
            </a:pPr>
            <a:r>
              <a:rPr lang="ru-RU" sz="2200" b="1" dirty="0" smtClean="0">
                <a:solidFill>
                  <a:srgbClr val="00B050"/>
                </a:solidFill>
              </a:rPr>
              <a:t>Выполни преобразования:</a:t>
            </a:r>
          </a:p>
          <a:p>
            <a:pPr>
              <a:buNone/>
            </a:pPr>
            <a:r>
              <a:rPr lang="ru-RU" sz="2200" b="1" dirty="0" smtClean="0"/>
              <a:t>       650 см = ?  м ? см</a:t>
            </a:r>
          </a:p>
          <a:p>
            <a:pPr>
              <a:buNone/>
            </a:pPr>
            <a:r>
              <a:rPr lang="ru-RU" sz="2200" b="1" dirty="0" smtClean="0"/>
              <a:t>         7 </a:t>
            </a:r>
            <a:r>
              <a:rPr lang="ru-RU" sz="2200" b="1" dirty="0" err="1" smtClean="0"/>
              <a:t>руб</a:t>
            </a:r>
            <a:r>
              <a:rPr lang="ru-RU" sz="2200" b="1" dirty="0" smtClean="0"/>
              <a:t> = ? коп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    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задания = 11 баллам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FFC000"/>
                </a:solidFill>
              </a:rPr>
              <a:t>Реши задачу.</a:t>
            </a:r>
          </a:p>
          <a:p>
            <a:pPr>
              <a:buNone/>
            </a:pPr>
            <a:r>
              <a:rPr lang="ru-RU" sz="1800" b="1" dirty="0" smtClean="0"/>
              <a:t>       С бахчи собрали 550 арбузов, а дынь на 170 меньше. Сколько арбузов и дынь собрали  вместе ?</a:t>
            </a:r>
          </a:p>
          <a:p>
            <a:pP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FFC000"/>
                </a:solidFill>
              </a:rPr>
              <a:t>Вычисли:</a:t>
            </a:r>
          </a:p>
          <a:p>
            <a:pPr>
              <a:buNone/>
            </a:pPr>
            <a:r>
              <a:rPr lang="ru-RU" sz="1800" b="1" dirty="0" smtClean="0"/>
              <a:t>      1 375 + 9 625</a:t>
            </a:r>
          </a:p>
          <a:p>
            <a:pPr>
              <a:buNone/>
            </a:pPr>
            <a:r>
              <a:rPr lang="ru-RU" sz="1800" b="1" dirty="0" smtClean="0"/>
              <a:t>       70 600 – (2 348 -- 897) </a:t>
            </a:r>
          </a:p>
          <a:p>
            <a:pPr>
              <a:buFont typeface="Wingdings" pitchFamily="2" charset="2"/>
              <a:buChar char="v"/>
            </a:pPr>
            <a:endParaRPr lang="ru-RU" sz="1800" b="1" dirty="0" smtClean="0"/>
          </a:p>
          <a:p>
            <a:pPr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FFC000"/>
                </a:solidFill>
              </a:rPr>
              <a:t>Реши уравнения:</a:t>
            </a:r>
          </a:p>
          <a:p>
            <a:pPr>
              <a:buNone/>
            </a:pPr>
            <a:r>
              <a:rPr lang="ru-RU" sz="1800" b="1" dirty="0" smtClean="0"/>
              <a:t>       700 – Х  = 400</a:t>
            </a:r>
          </a:p>
          <a:p>
            <a:pPr>
              <a:buNone/>
            </a:pPr>
            <a:r>
              <a:rPr lang="ru-RU" sz="1800" b="1" dirty="0" smtClean="0"/>
              <a:t>        Х + 800 = 1000</a:t>
            </a:r>
          </a:p>
          <a:p>
            <a:pPr>
              <a:buFont typeface="Wingdings" pitchFamily="2" charset="2"/>
              <a:buChar char="v"/>
            </a:pPr>
            <a:r>
              <a:rPr lang="ru-RU" sz="1800" b="1" dirty="0" smtClean="0"/>
              <a:t> </a:t>
            </a:r>
            <a:r>
              <a:rPr lang="ru-RU" sz="1800" b="1" dirty="0" smtClean="0">
                <a:solidFill>
                  <a:srgbClr val="FFC000"/>
                </a:solidFill>
              </a:rPr>
              <a:t>Выполни преобразования:</a:t>
            </a:r>
          </a:p>
          <a:p>
            <a:pPr>
              <a:buNone/>
            </a:pPr>
            <a:r>
              <a:rPr lang="ru-RU" sz="1800" b="1" dirty="0" smtClean="0"/>
              <a:t>       ? м  ? см = 920 см</a:t>
            </a:r>
          </a:p>
          <a:p>
            <a:pPr>
              <a:buNone/>
            </a:pPr>
            <a:r>
              <a:rPr lang="ru-RU" sz="1800" b="1" dirty="0" smtClean="0"/>
              <a:t>        ? кг  130 г = 8 130 г</a:t>
            </a:r>
          </a:p>
          <a:p>
            <a:pPr>
              <a:buNone/>
            </a:pPr>
            <a:endParaRPr lang="ru-RU" sz="1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Этапы игры: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       1 этап (5 мин.): объяснение учителем условий игры.</a:t>
            </a: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       Каждый ученик  </a:t>
            </a:r>
            <a:r>
              <a:rPr lang="ru-RU" sz="2800" dirty="0" smtClean="0">
                <a:solidFill>
                  <a:srgbClr val="FF0000"/>
                </a:solidFill>
              </a:rPr>
              <a:t>«покупает» </a:t>
            </a:r>
            <a:r>
              <a:rPr lang="ru-RU" sz="2800" dirty="0" smtClean="0">
                <a:solidFill>
                  <a:srgbClr val="00B050"/>
                </a:solidFill>
              </a:rPr>
              <a:t>нужную ему </a:t>
            </a:r>
            <a:r>
              <a:rPr lang="ru-RU" sz="2800" dirty="0" smtClean="0">
                <a:solidFill>
                  <a:srgbClr val="FF0000"/>
                </a:solidFill>
              </a:rPr>
              <a:t>«акцию»</a:t>
            </a:r>
            <a:r>
              <a:rPr lang="ru-RU" sz="2800" dirty="0" smtClean="0">
                <a:solidFill>
                  <a:srgbClr val="00B050"/>
                </a:solidFill>
              </a:rPr>
              <a:t>, т.е. выбирает карточку с определённым кружком  (красным, зелёным или жёлтым), и самостоятельно </a:t>
            </a:r>
            <a:r>
              <a:rPr lang="ru-RU" sz="2800" dirty="0" smtClean="0">
                <a:solidFill>
                  <a:srgbClr val="FF0000"/>
                </a:solidFill>
              </a:rPr>
              <a:t>выполняет </a:t>
            </a:r>
            <a:r>
              <a:rPr lang="ru-RU" sz="2800" dirty="0" smtClean="0">
                <a:solidFill>
                  <a:srgbClr val="00B050"/>
                </a:solidFill>
              </a:rPr>
              <a:t>задания. </a:t>
            </a: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        Если ученику </a:t>
            </a:r>
            <a:r>
              <a:rPr lang="ru-RU" sz="2800" dirty="0" smtClean="0">
                <a:solidFill>
                  <a:srgbClr val="FF0000"/>
                </a:solidFill>
              </a:rPr>
              <a:t>непонятно</a:t>
            </a:r>
            <a:r>
              <a:rPr lang="ru-RU" sz="2800" dirty="0" smtClean="0">
                <a:solidFill>
                  <a:srgbClr val="00B050"/>
                </a:solidFill>
              </a:rPr>
              <a:t> задание , он поднимает индивидуальный флажок с буквой «С», т. е. </a:t>
            </a:r>
            <a:r>
              <a:rPr lang="ru-RU" sz="2800" dirty="0" smtClean="0">
                <a:solidFill>
                  <a:srgbClr val="FF0000"/>
                </a:solidFill>
              </a:rPr>
              <a:t>зовёт  «спонсора»</a:t>
            </a:r>
            <a:r>
              <a:rPr lang="ru-RU" sz="2800" dirty="0" smtClean="0">
                <a:solidFill>
                  <a:srgbClr val="00B050"/>
                </a:solidFill>
              </a:rPr>
              <a:t>,  который  оказывает помощь в объяснении задания  (но не подсказывает!) за помощь спонсора взимается плата--</a:t>
            </a:r>
            <a:r>
              <a:rPr lang="ru-RU" sz="2800" dirty="0" smtClean="0">
                <a:solidFill>
                  <a:srgbClr val="FF0000"/>
                </a:solidFill>
              </a:rPr>
              <a:t>1</a:t>
            </a:r>
            <a:r>
              <a:rPr lang="ru-RU" sz="2800" dirty="0" smtClean="0">
                <a:solidFill>
                  <a:srgbClr val="00B050"/>
                </a:solidFill>
              </a:rPr>
              <a:t> балл . Если же ученик  успешно справляется со своей карточкой – «акцией» (учитель проверяет , ставит заработанные баллы), то он может обменять её на другую 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Этапы игры: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1900" b="1" dirty="0" smtClean="0">
                <a:solidFill>
                  <a:srgbClr val="00B050"/>
                </a:solidFill>
              </a:rPr>
              <a:t>2 этап (32мин.): «Покупка акций»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00B050"/>
                </a:solidFill>
              </a:rPr>
              <a:t>(выполнение заданий)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00B050"/>
                </a:solidFill>
              </a:rPr>
              <a:t>(3 мин. на 2 </a:t>
            </a:r>
            <a:r>
              <a:rPr lang="ru-RU" sz="1900" b="1" dirty="0" err="1" smtClean="0">
                <a:solidFill>
                  <a:srgbClr val="00B050"/>
                </a:solidFill>
              </a:rPr>
              <a:t>ф</a:t>
            </a:r>
            <a:r>
              <a:rPr lang="ru-RU" sz="1900" b="1" dirty="0" smtClean="0">
                <a:solidFill>
                  <a:srgbClr val="00B050"/>
                </a:solidFill>
              </a:rPr>
              <a:t>/минутки)</a:t>
            </a:r>
          </a:p>
          <a:p>
            <a:pPr algn="ctr">
              <a:buNone/>
            </a:pPr>
            <a:endParaRPr lang="ru-RU" sz="19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ru-RU" sz="19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1900" b="1" dirty="0" smtClean="0">
                <a:solidFill>
                  <a:srgbClr val="00B050"/>
                </a:solidFill>
              </a:rPr>
              <a:t>3 этап (5 мин.): «Подведение итогов»</a:t>
            </a:r>
          </a:p>
          <a:p>
            <a:pPr algn="ctr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393</TotalTime>
  <Words>563</Words>
  <PresentationFormat>Экран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Трек</vt:lpstr>
      <vt:lpstr>Документ</vt:lpstr>
      <vt:lpstr>Математическая игра</vt:lpstr>
      <vt:lpstr>Цель игры:</vt:lpstr>
      <vt:lpstr>Подготовка к игре:</vt:lpstr>
      <vt:lpstr>Оформление доски</vt:lpstr>
      <vt:lpstr>задания = 15 баллам</vt:lpstr>
      <vt:lpstr>задания = 13 баллам</vt:lpstr>
      <vt:lpstr>задания = 11 баллам</vt:lpstr>
      <vt:lpstr>Этапы игры:</vt:lpstr>
      <vt:lpstr>Этапы игры: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9</cp:revision>
  <dcterms:modified xsi:type="dcterms:W3CDTF">2011-12-06T20:55:07Z</dcterms:modified>
</cp:coreProperties>
</file>