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6" r:id="rId4"/>
    <p:sldId id="258" r:id="rId5"/>
    <p:sldId id="259" r:id="rId6"/>
    <p:sldId id="260" r:id="rId7"/>
    <p:sldId id="263" r:id="rId8"/>
    <p:sldId id="261" r:id="rId9"/>
    <p:sldId id="262" r:id="rId10"/>
    <p:sldId id="265"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10.04.2015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10.04.2015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10.04.2015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4" name="Рисунок 3" descr="&amp;Pcy;&amp;lcy;&amp;acy;&amp;kcy;&amp;acy;&amp;tcy; &amp;Rcy;&amp;Ocy;&amp;Dcy;&amp;Icy;&amp;Ncy;&amp;Acy;-&amp;Mcy;&amp;Acy;&amp;Tcy;&amp;SOFTcy; &amp;Zcy;&amp;Ocy;&amp;Vcy;&amp;IEcy;&amp;Tcy;! &amp;dcy;&amp;lcy;&amp;yacy; &amp;dcy;&amp;iecy;&amp;dcy;&amp;ucy;&amp;shcy;&amp;kcy;&amp;icy; - &amp;Mcy;&amp;icy;&amp;lcy;&amp;lcy;&amp;icy;&amp;ocy;&amp;ncy; &amp;Pcy;&amp;ocy;&amp;dcy;&amp;acy;&amp;rcy;&amp;kcy;&amp;ocy;&amp;vcy;"/>
          <p:cNvPicPr/>
          <p:nvPr/>
        </p:nvPicPr>
        <p:blipFill>
          <a:blip r:embed="rId2" cstate="print"/>
          <a:srcRect/>
          <a:stretch>
            <a:fillRect/>
          </a:stretch>
        </p:blipFill>
        <p:spPr bwMode="auto">
          <a:xfrm>
            <a:off x="0" y="-99392"/>
            <a:ext cx="2915816" cy="2736304"/>
          </a:xfrm>
          <a:prstGeom prst="rect">
            <a:avLst/>
          </a:prstGeom>
          <a:noFill/>
          <a:ln w="9525">
            <a:noFill/>
            <a:miter lim="800000"/>
            <a:headEnd/>
            <a:tailEnd/>
          </a:ln>
        </p:spPr>
      </p:pic>
      <p:sp>
        <p:nvSpPr>
          <p:cNvPr id="5" name="TextBox 4"/>
          <p:cNvSpPr txBox="1"/>
          <p:nvPr/>
        </p:nvSpPr>
        <p:spPr>
          <a:xfrm>
            <a:off x="1571604" y="285728"/>
            <a:ext cx="6500858" cy="369332"/>
          </a:xfrm>
          <a:prstGeom prst="rect">
            <a:avLst/>
          </a:prstGeom>
          <a:noFill/>
        </p:spPr>
        <p:txBody>
          <a:bodyPr wrap="square" rtlCol="0">
            <a:spAutoFit/>
          </a:bodyPr>
          <a:lstStyle/>
          <a:p>
            <a:endParaRPr lang="ru-RU" dirty="0"/>
          </a:p>
        </p:txBody>
      </p:sp>
      <p:sp>
        <p:nvSpPr>
          <p:cNvPr id="2049" name="Rectangle 1"/>
          <p:cNvSpPr>
            <a:spLocks noChangeArrowheads="1"/>
          </p:cNvSpPr>
          <p:nvPr/>
        </p:nvSpPr>
        <p:spPr bwMode="auto">
          <a:xfrm>
            <a:off x="3347864" y="1723135"/>
            <a:ext cx="41764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effectLst/>
                <a:latin typeface="Arial" pitchFamily="34" charset="0"/>
                <a:ea typeface="Times New Roman" pitchFamily="18" charset="0"/>
                <a:cs typeface="Arial" pitchFamily="34" charset="0"/>
              </a:rPr>
              <a:t>Давно отгремели залпы Великой битвы. На месте пепелищ, руин и развалин построены новые города и села. Знания о Великой Отечественной войне мы получаем уже из документов, книг, фильмов…</a:t>
            </a:r>
            <a:endParaRPr kumimoji="0" lang="ru-RU" sz="2400" b="0"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smtClean="0"/>
              <a:t>   </a:t>
            </a:r>
          </a:p>
          <a:p>
            <a:pPr>
              <a:buNone/>
            </a:pPr>
            <a:endParaRPr lang="ru-RU" sz="2400" dirty="0" smtClean="0"/>
          </a:p>
          <a:p>
            <a:pPr>
              <a:buNone/>
            </a:pPr>
            <a:r>
              <a:rPr lang="ru-RU" sz="2400" dirty="0" smtClean="0"/>
              <a:t>   В 2015 году исполнится 70 лет со дня Победы советского народа над фашистской Германией. На мой взгляд, немногие среди моих сверстников  придают должное значение этому событию. Ещё меньше тех, кто  задумывается над тем, какова роль этого события в мировой истории. Но всё-таки есть те, кто хочет знать, что происходило на самом деле в Европе и России в 1941 – 1945 годах, как это было на самом деле. </a:t>
            </a:r>
            <a:endParaRPr lang="ru-RU" sz="2400" dirty="0"/>
          </a:p>
        </p:txBody>
      </p:sp>
      <p:sp>
        <p:nvSpPr>
          <p:cNvPr id="2" name="Заголовок 1"/>
          <p:cNvSpPr>
            <a:spLocks noGrp="1"/>
          </p:cNvSpPr>
          <p:nvPr>
            <p:ph type="title"/>
          </p:nvPr>
        </p:nvSpPr>
        <p:spPr/>
        <p:txBody>
          <a:bodyPr>
            <a:normAutofit/>
          </a:bodyPr>
          <a:lstStyle/>
          <a:p>
            <a:endParaRPr lang="ru-RU" b="1" dirty="0"/>
          </a:p>
        </p:txBody>
      </p:sp>
      <p:pic>
        <p:nvPicPr>
          <p:cNvPr id="27650" name="Picture 2" descr="&amp;Ncy;&amp;ocy;&amp;vcy;&amp;ocy;&amp;scy;&amp;tcy;&amp;icy;: &quot;&amp;Pcy;&amp;chcy;&amp;iocy;&amp;lcy;&amp;kcy;&amp;icy;&quot; &amp;pcy;&amp;ocy;&amp;scy;&amp;iecy;&amp;tcy;&amp;icy;&amp;lcy;&amp;icy; &amp;vcy;&amp;ycy;&amp;scy;&amp;tcy;&amp;acy;&amp;vcy;&amp;kcy;&amp;icy; &quot;&amp;Tcy;&amp;acy;&amp;lcy;&amp;icy;&amp;scy;&amp;mcy;&amp;acy;&amp;ncy; &amp;Gcy;&amp;ocy;&amp;dcy;&amp;acy;-2015&quot; &amp;icy; &quot;&amp;Ncy;&amp;ocy;&amp;vcy;&amp;ocy;&amp;gcy;&amp;ocy;&amp;dcy;&amp;ncy;&amp;yacy;&amp;yacy; &amp;scy;&amp;ncy;&amp;iecy;&amp;zhcy;&amp;icy;&amp;ncy;&amp;kcy;&amp;acy;- 2015&quot; / &amp;Mcy;&amp;Bcy;&amp;Dcy;&amp;Ocy;&amp;Ucy; &quot;&amp;Dcy;&amp;iecy;&amp;tcy;&amp;scy;&amp;kcy;&amp;icy;&amp;jcy; &amp;scy;&amp;acy;&amp;dcy; 47 &quot;&amp;Rcy;&amp;acy;&amp;dcy;&amp;ucy;&amp;zhcy;&amp;ncy;&amp;ycy;&amp;jcy;&quot; &amp;gcy;. &amp;Ncy;&amp;ocy;&amp;vcy;"/>
          <p:cNvPicPr>
            <a:picLocks noChangeAspect="1" noChangeArrowheads="1"/>
          </p:cNvPicPr>
          <p:nvPr/>
        </p:nvPicPr>
        <p:blipFill>
          <a:blip r:embed="rId2" cstate="print"/>
          <a:srcRect/>
          <a:stretch>
            <a:fillRect/>
          </a:stretch>
        </p:blipFill>
        <p:spPr bwMode="auto">
          <a:xfrm>
            <a:off x="179512" y="0"/>
            <a:ext cx="2376264" cy="21328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92696"/>
            <a:ext cx="8503920" cy="5379478"/>
          </a:xfrm>
        </p:spPr>
        <p:txBody>
          <a:bodyPr/>
          <a:lstStyle/>
          <a:p>
            <a:pPr>
              <a:buNone/>
            </a:pPr>
            <a:r>
              <a:rPr lang="ru-RU" dirty="0" smtClean="0"/>
              <a:t>   Нам, молодому поколению, дорого будущее нашей планеты. Поэтому наша задача – беречь мир, делать всё для того, чтобы не убивали людей, не гремели выстрелы, не лилась кровь.</a:t>
            </a:r>
          </a:p>
          <a:p>
            <a:endParaRPr lang="ru-RU" dirty="0"/>
          </a:p>
        </p:txBody>
      </p:sp>
      <p:sp>
        <p:nvSpPr>
          <p:cNvPr id="2" name="Заголовок 1"/>
          <p:cNvSpPr>
            <a:spLocks noGrp="1"/>
          </p:cNvSpPr>
          <p:nvPr>
            <p:ph type="title"/>
          </p:nvPr>
        </p:nvSpPr>
        <p:spPr/>
        <p:txBody>
          <a:bodyPr/>
          <a:lstStyle/>
          <a:p>
            <a:endParaRPr lang="ru-RU" b="1" dirty="0"/>
          </a:p>
        </p:txBody>
      </p:sp>
      <p:pic>
        <p:nvPicPr>
          <p:cNvPr id="4" name="Рисунок 3" descr="aedc95_ssi_0546_novyi-razmer.jpg"/>
          <p:cNvPicPr>
            <a:picLocks noChangeAspect="1"/>
          </p:cNvPicPr>
          <p:nvPr/>
        </p:nvPicPr>
        <p:blipFill>
          <a:blip r:embed="rId2" cstate="print"/>
          <a:stretch>
            <a:fillRect/>
          </a:stretch>
        </p:blipFill>
        <p:spPr>
          <a:xfrm>
            <a:off x="214282" y="3140968"/>
            <a:ext cx="8786814" cy="35312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Победа в Великой Отечественной войне была завоевана как массовым героизмом воинов на фронте, так и беспримерным подвигом тружеников тыла.</a:t>
            </a:r>
            <a:endParaRPr lang="ru-RU" dirty="0"/>
          </a:p>
        </p:txBody>
      </p:sp>
      <p:sp>
        <p:nvSpPr>
          <p:cNvPr id="2" name="Заголовок 1"/>
          <p:cNvSpPr>
            <a:spLocks noGrp="1"/>
          </p:cNvSpPr>
          <p:nvPr>
            <p:ph type="title"/>
          </p:nvPr>
        </p:nvSpPr>
        <p:spPr/>
        <p:txBody>
          <a:bodyPr/>
          <a:lstStyle/>
          <a:p>
            <a:endParaRPr lang="ru-RU" b="1" dirty="0"/>
          </a:p>
        </p:txBody>
      </p:sp>
      <p:pic>
        <p:nvPicPr>
          <p:cNvPr id="4" name="Рисунок 3" descr="41120015_original.jpg"/>
          <p:cNvPicPr>
            <a:picLocks noChangeAspect="1"/>
          </p:cNvPicPr>
          <p:nvPr/>
        </p:nvPicPr>
        <p:blipFill>
          <a:blip r:embed="rId2" cstate="print"/>
          <a:stretch>
            <a:fillRect/>
          </a:stretch>
        </p:blipFill>
        <p:spPr>
          <a:xfrm>
            <a:off x="1907705" y="3429000"/>
            <a:ext cx="5112567" cy="2857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accent6">
              <a:lumMod val="40000"/>
              <a:lumOff val="60000"/>
            </a:schemeClr>
          </a:solidFill>
        </p:spPr>
        <p:txBody>
          <a:bodyPr>
            <a:normAutofit/>
          </a:bodyPr>
          <a:lstStyle/>
          <a:p>
            <a:r>
              <a:rPr lang="ru-RU" dirty="0" smtClean="0">
                <a:solidFill>
                  <a:srgbClr val="002060"/>
                </a:solidFill>
              </a:rPr>
              <a:t>МБОУ </a:t>
            </a:r>
            <a:r>
              <a:rPr lang="ru-RU" dirty="0" err="1" smtClean="0">
                <a:solidFill>
                  <a:srgbClr val="002060"/>
                </a:solidFill>
              </a:rPr>
              <a:t>Базинская</a:t>
            </a:r>
            <a:r>
              <a:rPr lang="ru-RU" dirty="0" smtClean="0">
                <a:solidFill>
                  <a:srgbClr val="002060"/>
                </a:solidFill>
              </a:rPr>
              <a:t> ООШ «СКЦ»</a:t>
            </a:r>
            <a:endParaRPr lang="ru-RU" dirty="0">
              <a:solidFill>
                <a:srgbClr val="002060"/>
              </a:solidFill>
            </a:endParaRPr>
          </a:p>
        </p:txBody>
      </p:sp>
      <p:sp>
        <p:nvSpPr>
          <p:cNvPr id="5" name="Прямоугольник 4"/>
          <p:cNvSpPr/>
          <p:nvPr/>
        </p:nvSpPr>
        <p:spPr>
          <a:xfrm>
            <a:off x="3491880" y="1988840"/>
            <a:ext cx="4846538" cy="1200329"/>
          </a:xfrm>
          <a:prstGeom prst="rect">
            <a:avLst/>
          </a:prstGeom>
          <a:noFill/>
        </p:spPr>
        <p:txBody>
          <a:bodyPr wrap="square" lIns="91440" tIns="45720" rIns="91440" bIns="45720">
            <a:spAutoFit/>
          </a:bodyPr>
          <a:lstStyle/>
          <a:p>
            <a:pPr algn="ctr"/>
            <a:r>
              <a:rPr lang="ru-RU"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Все для фронта! Все для Победы!</a:t>
            </a:r>
            <a:endParaRPr lang="ru-RU"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Прямоугольник 7"/>
          <p:cNvSpPr/>
          <p:nvPr/>
        </p:nvSpPr>
        <p:spPr>
          <a:xfrm>
            <a:off x="6012160" y="2564904"/>
            <a:ext cx="2808312" cy="3293209"/>
          </a:xfrm>
          <a:prstGeom prst="rect">
            <a:avLst/>
          </a:prstGeom>
          <a:noFill/>
        </p:spPr>
        <p:txBody>
          <a:bodyPr wrap="square" lIns="91440" tIns="45720" rIns="91440" bIns="45720">
            <a:spAutoFit/>
          </a:bodyPr>
          <a:lstStyle/>
          <a:p>
            <a:pPr algn="ctr"/>
            <a:endPar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Автор Шувалов Денис, ученик 6 класса</a:t>
            </a:r>
          </a:p>
          <a:p>
            <a:pPr algn="ctr"/>
            <a:r>
              <a:rPr lang="ru-RU"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Руководитель Семенычева Л.Н., классный руководитель 6 класса</a:t>
            </a:r>
            <a:endParaRPr lang="ru-RU" sz="1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ru-RU" sz="1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Прямоугольник 8"/>
          <p:cNvSpPr/>
          <p:nvPr/>
        </p:nvSpPr>
        <p:spPr>
          <a:xfrm>
            <a:off x="4067944" y="5805264"/>
            <a:ext cx="3582059" cy="707886"/>
          </a:xfrm>
          <a:prstGeom prst="rect">
            <a:avLst/>
          </a:prstGeom>
          <a:noFill/>
        </p:spPr>
        <p:txBody>
          <a:bodyPr wrap="square" lIns="91440" tIns="45720" rIns="91440" bIns="45720">
            <a:spAutoFit/>
          </a:bodyPr>
          <a:lstStyle/>
          <a:p>
            <a:pPr algn="ctr"/>
            <a:endParaRPr lang="ru-RU"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ru-RU" sz="2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Бутурлино 2015</a:t>
            </a:r>
            <a:endParaRPr lang="ru-RU" sz="2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Содержимое 9"/>
          <p:cNvSpPr>
            <a:spLocks noGrp="1"/>
          </p:cNvSpPr>
          <p:nvPr>
            <p:ph idx="1"/>
          </p:nvPr>
        </p:nvSpPr>
        <p:spPr/>
        <p:txBody>
          <a:bodyPr/>
          <a:lstStyle/>
          <a:p>
            <a:endParaRPr lang="ru-RU" dirty="0"/>
          </a:p>
        </p:txBody>
      </p:sp>
      <p:pic>
        <p:nvPicPr>
          <p:cNvPr id="11" name="Рисунок 10"/>
          <p:cNvPicPr/>
          <p:nvPr/>
        </p:nvPicPr>
        <p:blipFill>
          <a:blip r:embed="rId2" cstate="print">
            <a:lum bright="26000"/>
            <a:grayscl/>
          </a:blip>
          <a:srcRect/>
          <a:stretch>
            <a:fillRect/>
          </a:stretch>
        </p:blipFill>
        <p:spPr bwMode="auto">
          <a:xfrm>
            <a:off x="467544" y="2492896"/>
            <a:ext cx="3096344" cy="2592288"/>
          </a:xfrm>
          <a:prstGeom prst="rect">
            <a:avLst/>
          </a:prstGeom>
          <a:noFill/>
          <a:ln w="9525">
            <a:noFill/>
            <a:miter lim="800000"/>
            <a:headEnd/>
            <a:tailEnd/>
          </a:ln>
        </p:spPr>
      </p:pic>
    </p:spTree>
    <p:extLst>
      <p:ext uri="{BB962C8B-B14F-4D97-AF65-F5344CB8AC3E}">
        <p14:creationId xmlns="" xmlns:p14="http://schemas.microsoft.com/office/powerpoint/2010/main" val="81856148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84784"/>
            <a:ext cx="8503920" cy="5373216"/>
          </a:xfrm>
        </p:spPr>
        <p:txBody>
          <a:bodyPr/>
          <a:lstStyle/>
          <a:p>
            <a:pPr>
              <a:buNone/>
            </a:pPr>
            <a:r>
              <a:rPr lang="ru-RU" dirty="0" smtClean="0"/>
              <a:t>    Бутурлинские колхозники в течение военных лет сдали государству 462027 центнера зерна, 1510 тонн картофеля, 796 тонн овощей и многое другое. Для фронта не жалели ничего.</a:t>
            </a:r>
            <a:endParaRPr lang="ru-RU" dirty="0"/>
          </a:p>
        </p:txBody>
      </p:sp>
      <p:sp>
        <p:nvSpPr>
          <p:cNvPr id="2" name="Заголовок 1"/>
          <p:cNvSpPr>
            <a:spLocks noGrp="1"/>
          </p:cNvSpPr>
          <p:nvPr>
            <p:ph type="title"/>
          </p:nvPr>
        </p:nvSpPr>
        <p:spPr/>
        <p:txBody>
          <a:bodyPr>
            <a:normAutofit fontScale="90000"/>
          </a:bodyPr>
          <a:lstStyle/>
          <a:p>
            <a:pPr algn="ctr"/>
            <a:r>
              <a:rPr lang="ru-RU" b="1" dirty="0" smtClean="0">
                <a:solidFill>
                  <a:srgbClr val="C00000"/>
                </a:solidFill>
              </a:rPr>
              <a:t>Трудовой вклад в Победу жителей </a:t>
            </a:r>
            <a:r>
              <a:rPr lang="ru-RU" b="1" dirty="0" err="1" smtClean="0">
                <a:solidFill>
                  <a:srgbClr val="C00000"/>
                </a:solidFill>
              </a:rPr>
              <a:t>Бутурлинского</a:t>
            </a:r>
            <a:r>
              <a:rPr lang="ru-RU" b="1" dirty="0" smtClean="0">
                <a:solidFill>
                  <a:srgbClr val="C00000"/>
                </a:solidFill>
              </a:rPr>
              <a:t> района</a:t>
            </a:r>
            <a:endParaRPr lang="ru-RU" b="1" dirty="0">
              <a:solidFill>
                <a:srgbClr val="C00000"/>
              </a:solidFill>
            </a:endParaRPr>
          </a:p>
        </p:txBody>
      </p:sp>
      <p:pic>
        <p:nvPicPr>
          <p:cNvPr id="33794" name="Picture 2" descr="&amp;Ocy;&amp;tcy;&amp;vcy;&amp;iecy;&amp;tcy;&amp;ycy;@Mail.Ru: &amp;Ncy;&amp;ucy;&amp;zhcy;&amp;ncy;&amp;ycy; &amp;fcy;&amp;ocy;&amp;tcy;&amp;ocy;&amp;gcy;&amp;rcy;&amp;acy;&amp;fcy;&amp;icy;&amp;icy; &amp;ncy;&amp;acy; &amp;tcy;&amp;iecy;&amp;mcy;&amp;ucy; &quot;&amp;Scy;&amp;ocy;&amp;vcy;&amp;iecy;&amp;tcy;&amp;scy;&amp;kcy;&amp;icy;&amp;jcy; &amp;tcy;&amp;ycy; &amp;vcy; &amp;gcy;&amp;ocy;&amp;dcy;&amp;ycy; &amp;Vcy;&amp;iecy;&amp;lcy;&amp;icy;&amp;kcy;&amp;ocy;&amp;jcy; &amp;Ocy;&amp;tcy;&amp;iecy;&amp;chcy;&amp;iecy;&amp;scy;&amp;tcy;&amp;vcy;&amp;iecy;&amp;ncy;&amp;ncy;&amp;ocy;&amp;jcy; &amp;vcy;&amp;ocy;&amp;jcy;&amp;ncy;&amp;ycy;&quot;. . &amp;ZHcy;&amp;iecy;&amp;lcy;&amp;acy;&amp;tcy;&amp;iecy;&amp;lcy;&amp;softcy;&amp;ncy;&amp;ocy;, &amp;chcy;&amp;tcy;&amp;ocy;&amp;bcy;&amp;ycy; &amp;kcy; &amp;fcy;&amp;ocy;&amp;tcy;&amp;ocy; &amp;bcy;&amp;ycy;&amp;lcy;&amp;icy; &amp;ocy;&amp;pcy;&amp;icy;&amp;scy;"/>
          <p:cNvPicPr>
            <a:picLocks noChangeAspect="1" noChangeArrowheads="1"/>
          </p:cNvPicPr>
          <p:nvPr/>
        </p:nvPicPr>
        <p:blipFill>
          <a:blip r:embed="rId2" cstate="print"/>
          <a:srcRect/>
          <a:stretch>
            <a:fillRect/>
          </a:stretch>
        </p:blipFill>
        <p:spPr bwMode="auto">
          <a:xfrm>
            <a:off x="1475656" y="3717032"/>
            <a:ext cx="5976664" cy="31409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p:txBody>
          <a:bodyPr/>
          <a:lstStyle/>
          <a:p>
            <a:pPr>
              <a:buNone/>
            </a:pPr>
            <a:r>
              <a:rPr lang="ru-RU" dirty="0" smtClean="0"/>
              <a:t> </a:t>
            </a:r>
            <a:endParaRPr lang="ru-RU" dirty="0"/>
          </a:p>
        </p:txBody>
      </p:sp>
      <p:sp>
        <p:nvSpPr>
          <p:cNvPr id="2" name="Заголовок 1"/>
          <p:cNvSpPr>
            <a:spLocks noGrp="1"/>
          </p:cNvSpPr>
          <p:nvPr>
            <p:ph type="title"/>
          </p:nvPr>
        </p:nvSpPr>
        <p:spPr>
          <a:xfrm>
            <a:off x="285720" y="357166"/>
            <a:ext cx="8534400" cy="758952"/>
          </a:xfrm>
        </p:spPr>
        <p:txBody>
          <a:bodyPr>
            <a:noAutofit/>
          </a:bodyPr>
          <a:lstStyle/>
          <a:p>
            <a:r>
              <a:rPr lang="ru-RU" sz="2800" b="1" dirty="0" smtClean="0"/>
              <a:t>Не только взрослые вносили свой вклад в Победу, но и молодежь, дети</a:t>
            </a:r>
            <a:endParaRPr lang="ru-RU" sz="2800" b="1" dirty="0"/>
          </a:p>
        </p:txBody>
      </p:sp>
      <p:sp>
        <p:nvSpPr>
          <p:cNvPr id="7" name="Прямоугольник 6"/>
          <p:cNvSpPr/>
          <p:nvPr/>
        </p:nvSpPr>
        <p:spPr>
          <a:xfrm>
            <a:off x="285720" y="1357298"/>
            <a:ext cx="8572528" cy="2585323"/>
          </a:xfrm>
          <a:prstGeom prst="rect">
            <a:avLst/>
          </a:prstGeom>
        </p:spPr>
        <p:txBody>
          <a:bodyPr wrap="square">
            <a:spAutoFit/>
          </a:bodyPr>
          <a:lstStyle/>
          <a:p>
            <a:r>
              <a:rPr lang="ru-RU" sz="2400" dirty="0" smtClean="0"/>
              <a:t>Комсомольцы, оставшиеся в тылу, из личных сбережений внесли в фонд обороны 1 758 846 рублей. Собрано в помощь эвакуированным детям и парти­занам 26 000 рублей, более 4000 подарков отправили бойцам на фронт. Для Красной Армии собрали 1229 штук теплых вещей. </a:t>
            </a:r>
          </a:p>
          <a:p>
            <a:endParaRPr lang="ru-RU" dirty="0"/>
          </a:p>
        </p:txBody>
      </p:sp>
      <p:pic>
        <p:nvPicPr>
          <p:cNvPr id="8" name="Рисунок 7" descr="y8223513424_a.jpg"/>
          <p:cNvPicPr>
            <a:picLocks noChangeAspect="1"/>
          </p:cNvPicPr>
          <p:nvPr/>
        </p:nvPicPr>
        <p:blipFill>
          <a:blip r:embed="rId2" cstate="print"/>
          <a:stretch>
            <a:fillRect/>
          </a:stretch>
        </p:blipFill>
        <p:spPr>
          <a:xfrm>
            <a:off x="323528" y="4170258"/>
            <a:ext cx="3714776" cy="2687742"/>
          </a:xfrm>
          <a:prstGeom prst="rect">
            <a:avLst/>
          </a:prstGeom>
        </p:spPr>
      </p:pic>
      <p:pic>
        <p:nvPicPr>
          <p:cNvPr id="10" name="Рисунок 9"/>
          <p:cNvPicPr/>
          <p:nvPr/>
        </p:nvPicPr>
        <p:blipFill>
          <a:blip r:embed="rId3" cstate="print">
            <a:lum bright="28000"/>
            <a:grayscl/>
          </a:blip>
          <a:srcRect/>
          <a:stretch>
            <a:fillRect/>
          </a:stretch>
        </p:blipFill>
        <p:spPr bwMode="auto">
          <a:xfrm>
            <a:off x="4283968" y="4133850"/>
            <a:ext cx="462915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1752" y="1500174"/>
            <a:ext cx="3406152" cy="4598874"/>
          </a:xfrm>
        </p:spPr>
        <p:txBody>
          <a:bodyPr>
            <a:normAutofit lnSpcReduction="10000"/>
          </a:bodyPr>
          <a:lstStyle/>
          <a:p>
            <a:pPr>
              <a:buNone/>
            </a:pPr>
            <a:r>
              <a:rPr lang="ru-RU" dirty="0" smtClean="0"/>
              <a:t>   Не отставали от комсомольцев и школьники. Они собрали 139 369 рублей на танки «Бутурлинский колхозник», «Пионер», «Бутурлинский допризывник».</a:t>
            </a:r>
            <a:endParaRPr lang="ru-RU" dirty="0"/>
          </a:p>
        </p:txBody>
      </p:sp>
      <p:sp>
        <p:nvSpPr>
          <p:cNvPr id="2" name="Заголовок 1"/>
          <p:cNvSpPr>
            <a:spLocks noGrp="1"/>
          </p:cNvSpPr>
          <p:nvPr>
            <p:ph type="title"/>
          </p:nvPr>
        </p:nvSpPr>
        <p:spPr/>
        <p:txBody>
          <a:bodyPr/>
          <a:lstStyle/>
          <a:p>
            <a:pPr algn="ctr"/>
            <a:r>
              <a:rPr lang="ru-RU" dirty="0" smtClean="0"/>
              <a:t> </a:t>
            </a:r>
            <a:r>
              <a:rPr lang="ru-RU" b="1" dirty="0" smtClean="0">
                <a:solidFill>
                  <a:srgbClr val="C00000"/>
                </a:solidFill>
              </a:rPr>
              <a:t>Работа школьников</a:t>
            </a:r>
            <a:endParaRPr lang="ru-RU" b="1" dirty="0">
              <a:solidFill>
                <a:srgbClr val="C00000"/>
              </a:solidFill>
            </a:endParaRPr>
          </a:p>
        </p:txBody>
      </p:sp>
      <p:pic>
        <p:nvPicPr>
          <p:cNvPr id="4" name="Рисунок 3" descr="740_310677.jpg"/>
          <p:cNvPicPr>
            <a:picLocks noChangeAspect="1"/>
          </p:cNvPicPr>
          <p:nvPr/>
        </p:nvPicPr>
        <p:blipFill>
          <a:blip r:embed="rId2" cstate="print"/>
          <a:stretch>
            <a:fillRect/>
          </a:stretch>
        </p:blipFill>
        <p:spPr>
          <a:xfrm>
            <a:off x="4143372" y="1643050"/>
            <a:ext cx="4572032" cy="44289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500174"/>
            <a:ext cx="5341818" cy="4572000"/>
          </a:xfrm>
        </p:spPr>
        <p:txBody>
          <a:bodyPr>
            <a:normAutofit/>
          </a:bodyPr>
          <a:lstStyle/>
          <a:p>
            <a:pPr>
              <a:buNone/>
            </a:pPr>
            <a:r>
              <a:rPr lang="ru-RU" dirty="0" smtClean="0"/>
              <a:t>   Проводив мужчин на фронт, женщины стали у руля колхозов, сели за руль тракторов, на комбайны. Рядом с матерями трудились дети. Пололи горох, просо, свеклу, собирали семена кок-сагыза, скирдовали вручную хлеб.</a:t>
            </a:r>
            <a:endParaRPr lang="ru-RU" dirty="0"/>
          </a:p>
        </p:txBody>
      </p:sp>
      <p:sp>
        <p:nvSpPr>
          <p:cNvPr id="2" name="Заголовок 1"/>
          <p:cNvSpPr>
            <a:spLocks noGrp="1"/>
          </p:cNvSpPr>
          <p:nvPr>
            <p:ph type="title"/>
          </p:nvPr>
        </p:nvSpPr>
        <p:spPr/>
        <p:txBody>
          <a:bodyPr/>
          <a:lstStyle/>
          <a:p>
            <a:r>
              <a:rPr lang="ru-RU" b="1" dirty="0" smtClean="0">
                <a:solidFill>
                  <a:srgbClr val="C00000"/>
                </a:solidFill>
              </a:rPr>
              <a:t>Работа женщин</a:t>
            </a:r>
            <a:endParaRPr lang="ru-RU" b="1" dirty="0">
              <a:solidFill>
                <a:srgbClr val="C00000"/>
              </a:solidFill>
            </a:endParaRPr>
          </a:p>
        </p:txBody>
      </p:sp>
      <p:pic>
        <p:nvPicPr>
          <p:cNvPr id="4" name="Рисунок 3" descr="640px-Fordson_tractor_with_members_of_British_Women's_Land_Army_1940s.jpg"/>
          <p:cNvPicPr>
            <a:picLocks noChangeAspect="1"/>
          </p:cNvPicPr>
          <p:nvPr/>
        </p:nvPicPr>
        <p:blipFill>
          <a:blip r:embed="rId2" cstate="print"/>
          <a:stretch>
            <a:fillRect/>
          </a:stretch>
        </p:blipFill>
        <p:spPr>
          <a:xfrm>
            <a:off x="5143504" y="1428736"/>
            <a:ext cx="3826759" cy="48577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500174"/>
            <a:ext cx="4786346" cy="4572000"/>
          </a:xfrm>
        </p:spPr>
        <p:txBody>
          <a:bodyPr>
            <a:normAutofit fontScale="92500" lnSpcReduction="10000"/>
          </a:bodyPr>
          <a:lstStyle/>
          <a:p>
            <a:pPr>
              <a:buNone/>
            </a:pPr>
            <a:r>
              <a:rPr lang="ru-RU" dirty="0" smtClean="0"/>
              <a:t>    Учащиеся Бутурлинской средней школы заработали 2500 трудодней, и все средства отправили в помощь освобожденным районам. Так, только в Сталинград было отослано 80 плугов, 72 бороны, 60 коров, 80 свиней, 100 овец, семян зерновых на 951 гектар и много носильных вещей.</a:t>
            </a:r>
          </a:p>
          <a:p>
            <a:endParaRPr lang="ru-RU" dirty="0"/>
          </a:p>
        </p:txBody>
      </p:sp>
      <p:sp>
        <p:nvSpPr>
          <p:cNvPr id="2" name="Заголовок 1"/>
          <p:cNvSpPr>
            <a:spLocks noGrp="1"/>
          </p:cNvSpPr>
          <p:nvPr>
            <p:ph type="title"/>
          </p:nvPr>
        </p:nvSpPr>
        <p:spPr/>
        <p:txBody>
          <a:bodyPr/>
          <a:lstStyle/>
          <a:p>
            <a:pPr algn="ctr"/>
            <a:r>
              <a:rPr lang="ru-RU" b="1" dirty="0" smtClean="0">
                <a:solidFill>
                  <a:srgbClr val="C00000"/>
                </a:solidFill>
              </a:rPr>
              <a:t>Помощь Бутурлинцев</a:t>
            </a:r>
            <a:endParaRPr lang="ru-RU" b="1" dirty="0">
              <a:solidFill>
                <a:srgbClr val="C00000"/>
              </a:solidFill>
            </a:endParaRPr>
          </a:p>
        </p:txBody>
      </p:sp>
      <p:pic>
        <p:nvPicPr>
          <p:cNvPr id="4" name="Рисунок 3"/>
          <p:cNvPicPr/>
          <p:nvPr/>
        </p:nvPicPr>
        <p:blipFill>
          <a:blip r:embed="rId2" cstate="print">
            <a:lum bright="26000"/>
            <a:grayscl/>
          </a:blip>
          <a:srcRect/>
          <a:stretch>
            <a:fillRect/>
          </a:stretch>
        </p:blipFill>
        <p:spPr bwMode="auto">
          <a:xfrm>
            <a:off x="5364088" y="1988840"/>
            <a:ext cx="356563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736"/>
            <a:ext cx="3698744" cy="5214974"/>
          </a:xfrm>
        </p:spPr>
        <p:txBody>
          <a:bodyPr>
            <a:normAutofit fontScale="77500" lnSpcReduction="20000"/>
          </a:bodyPr>
          <a:lstStyle/>
          <a:p>
            <a:pPr>
              <a:buNone/>
            </a:pPr>
            <a:r>
              <a:rPr lang="ru-RU" sz="2600" dirty="0" smtClean="0"/>
              <a:t>    Стремились подкормить бутурлинцы и раненых, лежавших в Бутурлинском госпитале .Детский дом в Ягубовке приютил 185 детей, в основном из Ленинграда, и стал им родным домом. Тепло принимали в селах эвакуированных и делились с ними последним куском. Нет, не могла не победить страна, в которой жили такие люди!</a:t>
            </a:r>
          </a:p>
          <a:p>
            <a:endParaRPr lang="ru-RU" dirty="0"/>
          </a:p>
        </p:txBody>
      </p:sp>
      <p:sp>
        <p:nvSpPr>
          <p:cNvPr id="2" name="Заголовок 1"/>
          <p:cNvSpPr>
            <a:spLocks noGrp="1"/>
          </p:cNvSpPr>
          <p:nvPr>
            <p:ph type="title"/>
          </p:nvPr>
        </p:nvSpPr>
        <p:spPr/>
        <p:txBody>
          <a:bodyPr/>
          <a:lstStyle/>
          <a:p>
            <a:r>
              <a:rPr lang="ru-RU" b="1" dirty="0" smtClean="0"/>
              <a:t>Помощь Бутурлинцев</a:t>
            </a:r>
            <a:endParaRPr lang="ru-RU" b="1" dirty="0"/>
          </a:p>
        </p:txBody>
      </p:sp>
      <p:pic>
        <p:nvPicPr>
          <p:cNvPr id="5" name="Рисунок 4" descr="110519_390659050.jpg"/>
          <p:cNvPicPr>
            <a:picLocks noChangeAspect="1"/>
          </p:cNvPicPr>
          <p:nvPr/>
        </p:nvPicPr>
        <p:blipFill>
          <a:blip r:embed="rId2" cstate="print"/>
          <a:stretch>
            <a:fillRect/>
          </a:stretch>
        </p:blipFill>
        <p:spPr>
          <a:xfrm>
            <a:off x="3857620" y="1571612"/>
            <a:ext cx="5000660" cy="46434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TotalTime>
  <Words>484</Words>
  <Application>Microsoft Office PowerPoint</Application>
  <PresentationFormat>Экран (4:3)</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 </vt:lpstr>
      <vt:lpstr>Слайд 2</vt:lpstr>
      <vt:lpstr>МБОУ Базинская ООШ «СКЦ»</vt:lpstr>
      <vt:lpstr>Трудовой вклад в Победу жителей Бутурлинского района</vt:lpstr>
      <vt:lpstr>Не только взрослые вносили свой вклад в Победу, но и молодежь, дети</vt:lpstr>
      <vt:lpstr> Работа школьников</vt:lpstr>
      <vt:lpstr>Работа женщин</vt:lpstr>
      <vt:lpstr>Помощь Бутурлинцев</vt:lpstr>
      <vt:lpstr>Помощь Бутурлинцев</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Larisa</cp:lastModifiedBy>
  <cp:revision>18</cp:revision>
  <dcterms:created xsi:type="dcterms:W3CDTF">2015-04-09T13:01:05Z</dcterms:created>
  <dcterms:modified xsi:type="dcterms:W3CDTF">2015-04-10T13:33:16Z</dcterms:modified>
</cp:coreProperties>
</file>