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7" r:id="rId2"/>
    <p:sldId id="265" r:id="rId3"/>
    <p:sldId id="266" r:id="rId4"/>
    <p:sldId id="258" r:id="rId5"/>
    <p:sldId id="267" r:id="rId6"/>
    <p:sldId id="264" r:id="rId7"/>
    <p:sldId id="262" r:id="rId8"/>
    <p:sldId id="268"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31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6A588C-F2F7-4617-B2A1-C15E5DCAC98B}" type="datetimeFigureOut">
              <a:rPr lang="ru-RU" smtClean="0"/>
              <a:pPr/>
              <a:t>08.04.2015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7A9DD4-FF26-44DB-B2B8-39032C790ED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65763D10-B63A-4E46-BD1B-8995864FE20F}" type="slidenum">
              <a:rPr lang="ru-RU" smtClean="0"/>
              <a:pPr/>
              <a:t>2</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55960DA-37F9-41E6-BD54-C7EECD7EE45C}" type="datetimeFigureOut">
              <a:rPr lang="ru-RU" smtClean="0"/>
              <a:pPr/>
              <a:t>08.04.2015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FBF60AA-47CE-43B7-A200-0039DD6A271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960DA-37F9-41E6-BD54-C7EECD7EE45C}" type="datetimeFigureOut">
              <a:rPr lang="ru-RU" smtClean="0"/>
              <a:pPr/>
              <a:t>08.04.2015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F60AA-47CE-43B7-A200-0039DD6A271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filipoc.ru/attaches/posts/heroes/2013-01-17/zina-portnova/0619ecee37d9d025306287594ec23687.jp" TargetMode="External"/><Relationship Id="rId2" Type="http://schemas.openxmlformats.org/officeDocument/2006/relationships/slideLayout" Target="../slideLayouts/slideLayout2.xml"/><Relationship Id="rId1" Type="http://schemas.openxmlformats.org/officeDocument/2006/relationships/audio" Target="file:///C:\Users\Larisa\Desktop\&#1082;&#1086;&#1085;&#1092;&#1077;&#1088;&#1077;&#1085;&#1094;&#1080;&#1103;\&#1042;&#1086;&#1077;&#1085;&#1085;&#1099;&#1077;_&#1087;&#1077;&#1089;&#1085;&#1080;_-_&#1057;&#1074;&#1103;&#1097;&#1077;&#1085;&#1085;&#1072;&#1103;_&#1042;&#1086;&#1081;&#1085;&#1072;_(-).mp3" TargetMode="External"/><Relationship Id="rId6" Type="http://schemas.openxmlformats.org/officeDocument/2006/relationships/image" Target="../media/image2.png"/><Relationship Id="rId5" Type="http://schemas.openxmlformats.org/officeDocument/2006/relationships/image" Target="http://www.filipoc.ru/attaches/posts/heroes/2013-01-17/zina-portnova/mini/0619ecee37d9d025306287594ec23687.jpg"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http://www.filipoc.ru/attaches/posts/heroes/2013-01-17/zina-portnova/mini/427a1927999aa7b32967a045c91956b7.jpg"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ru.wikipedia.org/wiki/%D0%A4%D0%B0%D0%B9%D0%BB:Portnova_Zina.jp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filipoc.ru/attaches/posts/heroes/2013-01-17/zina-portnova/72e2c783b688d82b16ce390e633ce0a1.jp" TargetMode="External"/><Relationship Id="rId1" Type="http://schemas.openxmlformats.org/officeDocument/2006/relationships/slideLayout" Target="../slideLayouts/slideLayout2.xml"/><Relationship Id="rId4" Type="http://schemas.openxmlformats.org/officeDocument/2006/relationships/image" Target="http://www.filipoc.ru/attaches/posts/heroes/2013-01-17/zina-portnova/mini/72e2c783b688d82b16ce390e633ce0a1.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ru.wikipedia.org/wiki/%D0%93%D0%B5%D1%80%D0%BE%D0%B9_%D0%A1%D0%BE%D0%B2%D0%B5%D1%82%D1%81%D0%BA%D0%BE%D0%B3%D0%BE_%D0%A1%D0%BE%D1%8E%D0%B7%D0%B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filipoc.ru/attaches/posts/heroes/2013-01-17/zina-portnova/0619ecee37d9d025306287594ec236" TargetMode="External"/><Relationship Id="rId1" Type="http://schemas.openxmlformats.org/officeDocument/2006/relationships/slideLayout" Target="../slideLayouts/slideLayout2.xml"/><Relationship Id="rId4" Type="http://schemas.openxmlformats.org/officeDocument/2006/relationships/image" Target="http://www.filipoc.ru/attaches/posts/heroes/2013-01-17/zina-portnova/mini/0619ecee37d9d025306287594ec23687.jp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b="1" dirty="0">
              <a:solidFill>
                <a:schemeClr val="accent2">
                  <a:lumMod val="75000"/>
                </a:schemeClr>
              </a:solidFill>
            </a:endParaRPr>
          </a:p>
        </p:txBody>
      </p:sp>
      <p:sp>
        <p:nvSpPr>
          <p:cNvPr id="7" name="Содержимое 6"/>
          <p:cNvSpPr>
            <a:spLocks noGrp="1"/>
          </p:cNvSpPr>
          <p:nvPr>
            <p:ph idx="1"/>
          </p:nvPr>
        </p:nvSpPr>
        <p:spPr/>
        <p:txBody>
          <a:bodyPr>
            <a:normAutofit/>
          </a:bodyPr>
          <a:lstStyle/>
          <a:p>
            <a:pPr>
              <a:buNone/>
            </a:pP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a:t>
            </a:r>
            <a:r>
              <a:rPr lang="ru-RU" b="1" dirty="0" smtClean="0">
                <a:solidFill>
                  <a:schemeClr val="tx2">
                    <a:lumMod val="75000"/>
                  </a:schemeClr>
                </a:solidFill>
                <a:latin typeface="Times New Roman" pitchFamily="18" charset="0"/>
                <a:cs typeface="Times New Roman" pitchFamily="18" charset="0"/>
              </a:rPr>
              <a:t>С каждым годом День Победы становится все более грустным праздником. Уходят ветераны Великой Отечественной. И, приходится с печалью признавать, что с ними уходит и память о той войне. </a:t>
            </a:r>
            <a:endParaRPr lang="ru-RU" b="1" dirty="0">
              <a:solidFill>
                <a:schemeClr val="tx2">
                  <a:lumMod val="75000"/>
                </a:schemeClr>
              </a:solidFill>
            </a:endParaRPr>
          </a:p>
        </p:txBody>
      </p:sp>
      <p:pic>
        <p:nvPicPr>
          <p:cNvPr id="2050" name="Picture 2" descr="Зина Портнова">
            <a:hlinkClick r:id="rId3"/>
          </p:cNvPr>
          <p:cNvPicPr>
            <a:picLocks noChangeAspect="1" noChangeArrowheads="1"/>
          </p:cNvPicPr>
          <p:nvPr/>
        </p:nvPicPr>
        <p:blipFill>
          <a:blip r:embed="rId4" r:link="rId5" cstate="print"/>
          <a:srcRect/>
          <a:stretch>
            <a:fillRect/>
          </a:stretch>
        </p:blipFill>
        <p:spPr bwMode="auto">
          <a:xfrm>
            <a:off x="0" y="0"/>
            <a:ext cx="2857500" cy="2143125"/>
          </a:xfrm>
          <a:prstGeom prst="rect">
            <a:avLst/>
          </a:prstGeom>
          <a:noFill/>
          <a:ln w="9525">
            <a:noFill/>
            <a:miter lim="800000"/>
            <a:headEnd/>
            <a:tailEnd/>
          </a:ln>
        </p:spPr>
      </p:pic>
      <p:pic>
        <p:nvPicPr>
          <p:cNvPr id="8" name="Военные_песни_-_Священная_Война_(-).mp3">
            <a:hlinkClick r:id="" action="ppaction://media"/>
          </p:cNvPr>
          <p:cNvPicPr>
            <a:picLocks noRot="1" noChangeAspect="1"/>
          </p:cNvPicPr>
          <p:nvPr>
            <a:audioFile r:link="rId1"/>
          </p:nvPr>
        </p:nvPicPr>
        <p:blipFill>
          <a:blip r:embed="rId6" cstate="print"/>
          <a:stretch>
            <a:fillRect/>
          </a:stretch>
        </p:blipFill>
        <p:spPr>
          <a:xfrm>
            <a:off x="8028384" y="594928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88069"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4876800" y="1071546"/>
            <a:ext cx="4267200" cy="2862322"/>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Маленькая героиня большой войны - </a:t>
            </a:r>
          </a:p>
          <a:p>
            <a:pPr algn="ctr">
              <a:defRPr/>
            </a:pPr>
            <a:r>
              <a:rPr lang="ru-RU"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Зина Портнова</a:t>
            </a:r>
          </a:p>
        </p:txBody>
      </p:sp>
      <p:pic>
        <p:nvPicPr>
          <p:cNvPr id="2051" name="Рисунок 8" descr="http://www.infovolga.ru/school/pioner/images/22_01_04.gif"/>
          <p:cNvPicPr>
            <a:picLocks noChangeAspect="1" noChangeArrowheads="1"/>
          </p:cNvPicPr>
          <p:nvPr/>
        </p:nvPicPr>
        <p:blipFill>
          <a:blip r:embed="rId3" cstate="print"/>
          <a:srcRect/>
          <a:stretch>
            <a:fillRect/>
          </a:stretch>
        </p:blipFill>
        <p:spPr bwMode="auto">
          <a:xfrm>
            <a:off x="0" y="357188"/>
            <a:ext cx="4953000" cy="6215062"/>
          </a:xfrm>
          <a:prstGeom prst="rect">
            <a:avLst/>
          </a:prstGeom>
          <a:noFill/>
          <a:ln w="9525">
            <a:noFill/>
            <a:miter lim="800000"/>
            <a:headEnd/>
            <a:tailEnd/>
          </a:ln>
        </p:spPr>
      </p:pic>
      <p:sp>
        <p:nvSpPr>
          <p:cNvPr id="15" name="Текст 14"/>
          <p:cNvSpPr>
            <a:spLocks noGrp="1"/>
          </p:cNvSpPr>
          <p:nvPr>
            <p:ph type="body" sz="half" idx="4294967295"/>
          </p:nvPr>
        </p:nvSpPr>
        <p:spPr>
          <a:xfrm>
            <a:off x="1828800" y="4786313"/>
            <a:ext cx="7315200" cy="1385887"/>
          </a:xfrm>
        </p:spPr>
        <p:txBody>
          <a:bodyPr rtlCol="0">
            <a:normAutofit/>
          </a:bodyPr>
          <a:lstStyle/>
          <a:p>
            <a:pPr algn="r" fontAlgn="auto">
              <a:spcAft>
                <a:spcPts val="0"/>
              </a:spcAft>
              <a:buFont typeface="Arial" pitchFamily="34" charset="0"/>
              <a:buNone/>
              <a:defRPr/>
            </a:pPr>
            <a:r>
              <a:rPr lang="ru-RU" sz="2000" b="1" dirty="0" smtClean="0">
                <a:solidFill>
                  <a:schemeClr val="accent2">
                    <a:lumMod val="50000"/>
                  </a:schemeClr>
                </a:solidFill>
                <a:latin typeface="Times New Roman" pitchFamily="18" charset="0"/>
                <a:cs typeface="Times New Roman" pitchFamily="18" charset="0"/>
              </a:rPr>
              <a:t>Автор работы : ученица 6 класса</a:t>
            </a:r>
          </a:p>
          <a:p>
            <a:pPr algn="r" fontAlgn="auto">
              <a:spcAft>
                <a:spcPts val="0"/>
              </a:spcAft>
              <a:buFont typeface="Arial" pitchFamily="34" charset="0"/>
              <a:buNone/>
              <a:defRPr/>
            </a:pPr>
            <a:r>
              <a:rPr lang="ru-RU" sz="2000" b="1" dirty="0" smtClean="0">
                <a:solidFill>
                  <a:schemeClr val="accent2">
                    <a:lumMod val="50000"/>
                  </a:schemeClr>
                </a:solidFill>
                <a:latin typeface="Times New Roman" pitchFamily="18" charset="0"/>
                <a:cs typeface="Times New Roman" pitchFamily="18" charset="0"/>
              </a:rPr>
              <a:t> МБОУ </a:t>
            </a:r>
            <a:r>
              <a:rPr lang="ru-RU" sz="2000" b="1" dirty="0" err="1" smtClean="0">
                <a:solidFill>
                  <a:schemeClr val="accent2">
                    <a:lumMod val="50000"/>
                  </a:schemeClr>
                </a:solidFill>
                <a:latin typeface="Times New Roman" pitchFamily="18" charset="0"/>
                <a:cs typeface="Times New Roman" pitchFamily="18" charset="0"/>
              </a:rPr>
              <a:t>Базинская</a:t>
            </a:r>
            <a:r>
              <a:rPr lang="ru-RU" sz="2000" b="1" dirty="0" smtClean="0">
                <a:solidFill>
                  <a:schemeClr val="accent2">
                    <a:lumMod val="50000"/>
                  </a:schemeClr>
                </a:solidFill>
                <a:latin typeface="Times New Roman" pitchFamily="18" charset="0"/>
                <a:cs typeface="Times New Roman" pitchFamily="18" charset="0"/>
              </a:rPr>
              <a:t> ООШ «СКЦ» </a:t>
            </a:r>
          </a:p>
          <a:p>
            <a:pPr algn="r" fontAlgn="auto">
              <a:spcAft>
                <a:spcPts val="0"/>
              </a:spcAft>
              <a:buFont typeface="Arial" pitchFamily="34" charset="0"/>
              <a:buNone/>
              <a:defRPr/>
            </a:pPr>
            <a:r>
              <a:rPr lang="ru-RU" sz="2000" b="1" dirty="0" err="1" smtClean="0">
                <a:solidFill>
                  <a:schemeClr val="accent2">
                    <a:lumMod val="50000"/>
                  </a:schemeClr>
                </a:solidFill>
                <a:latin typeface="Times New Roman" pitchFamily="18" charset="0"/>
                <a:cs typeface="Times New Roman" pitchFamily="18" charset="0"/>
              </a:rPr>
              <a:t>Сургаева</a:t>
            </a:r>
            <a:r>
              <a:rPr lang="ru-RU" sz="2000" b="1" dirty="0" smtClean="0">
                <a:solidFill>
                  <a:schemeClr val="accent2">
                    <a:lumMod val="50000"/>
                  </a:schemeClr>
                </a:solidFill>
                <a:latin typeface="Times New Roman" pitchFamily="18" charset="0"/>
                <a:cs typeface="Times New Roman" pitchFamily="18" charset="0"/>
              </a:rPr>
              <a:t> Яна</a:t>
            </a:r>
            <a:endParaRPr lang="ru-RU" sz="2000" b="1" dirty="0">
              <a:solidFill>
                <a:schemeClr val="accent2">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ru-RU" dirty="0" smtClean="0"/>
          </a:p>
        </p:txBody>
      </p:sp>
      <p:sp>
        <p:nvSpPr>
          <p:cNvPr id="8195" name="Rectangle 3"/>
          <p:cNvSpPr>
            <a:spLocks noGrp="1" noChangeArrowheads="1"/>
          </p:cNvSpPr>
          <p:nvPr>
            <p:ph idx="1"/>
          </p:nvPr>
        </p:nvSpPr>
        <p:spPr>
          <a:xfrm>
            <a:off x="1905000" y="-609600"/>
            <a:ext cx="7239000" cy="6781800"/>
          </a:xfrm>
        </p:spPr>
        <p:txBody>
          <a:bodyPr/>
          <a:lstStyle/>
          <a:p>
            <a:pPr>
              <a:lnSpc>
                <a:spcPct val="80000"/>
              </a:lnSpc>
            </a:pPr>
            <a:r>
              <a:rPr lang="ru-RU" sz="2000" dirty="0" smtClean="0">
                <a:solidFill>
                  <a:schemeClr val="folHlink"/>
                </a:solidFill>
                <a:latin typeface="GOST type A" pitchFamily="2" charset="0"/>
              </a:rPr>
              <a:t>. </a:t>
            </a:r>
            <a:r>
              <a:rPr lang="ru-RU" sz="2000" dirty="0" smtClean="0">
                <a:solidFill>
                  <a:srgbClr val="002060"/>
                </a:solidFill>
                <a:latin typeface="Britannic Bold" pitchFamily="34" charset="0"/>
              </a:rPr>
              <a:t/>
            </a:r>
            <a:br>
              <a:rPr lang="ru-RU" sz="2000" dirty="0" smtClean="0">
                <a:solidFill>
                  <a:srgbClr val="002060"/>
                </a:solidFill>
                <a:latin typeface="Britannic Bold" pitchFamily="34" charset="0"/>
              </a:rPr>
            </a:br>
            <a:r>
              <a:rPr lang="ru-RU" sz="2000" dirty="0" smtClean="0">
                <a:solidFill>
                  <a:srgbClr val="002060"/>
                </a:solidFill>
                <a:latin typeface="Britannic Bold" pitchFamily="34" charset="0"/>
              </a:rPr>
              <a:t/>
            </a:r>
            <a:br>
              <a:rPr lang="ru-RU" sz="2000" dirty="0" smtClean="0">
                <a:solidFill>
                  <a:srgbClr val="002060"/>
                </a:solidFill>
                <a:latin typeface="Britannic Bold" pitchFamily="34" charset="0"/>
              </a:rPr>
            </a:br>
            <a:r>
              <a:rPr lang="ru-RU" sz="2000" dirty="0" smtClean="0">
                <a:solidFill>
                  <a:srgbClr val="002060"/>
                </a:solidFill>
                <a:latin typeface="Britannic Bold" pitchFamily="34" charset="0"/>
              </a:rPr>
              <a:t>                        </a:t>
            </a:r>
          </a:p>
          <a:p>
            <a:pPr>
              <a:lnSpc>
                <a:spcPct val="80000"/>
              </a:lnSpc>
            </a:pPr>
            <a:endParaRPr lang="ru-RU" sz="2000" dirty="0" smtClean="0">
              <a:solidFill>
                <a:srgbClr val="002060"/>
              </a:solidFill>
              <a:latin typeface="Britannic Bold" pitchFamily="34" charset="0"/>
            </a:endParaRPr>
          </a:p>
          <a:p>
            <a:pPr>
              <a:lnSpc>
                <a:spcPct val="80000"/>
              </a:lnSpc>
            </a:pPr>
            <a:endParaRPr lang="ru-RU" sz="2000" dirty="0" smtClean="0">
              <a:solidFill>
                <a:srgbClr val="002060"/>
              </a:solidFill>
              <a:latin typeface="Britannic Bold" pitchFamily="34" charset="0"/>
            </a:endParaRPr>
          </a:p>
          <a:p>
            <a:pPr>
              <a:lnSpc>
                <a:spcPct val="80000"/>
              </a:lnSpc>
            </a:pPr>
            <a:r>
              <a:rPr lang="ru-RU" sz="2000" dirty="0" smtClean="0">
                <a:solidFill>
                  <a:schemeClr val="tx2">
                    <a:lumMod val="75000"/>
                  </a:schemeClr>
                </a:solidFill>
                <a:latin typeface="Britannic Bold" pitchFamily="34" charset="0"/>
              </a:rPr>
              <a:t>     </a:t>
            </a:r>
            <a:r>
              <a:rPr lang="ru-RU" sz="1800" b="1" dirty="0" smtClean="0">
                <a:solidFill>
                  <a:schemeClr val="tx2">
                    <a:lumMod val="75000"/>
                  </a:schemeClr>
                </a:solidFill>
                <a:latin typeface="Britannic Bold" pitchFamily="34" charset="0"/>
              </a:rPr>
              <a:t>Родилась 20 февраля 1926 года в городе Ленинграде (с 1965 года город-герой, ныне Санкт-Петербург) в семье рабочего. Белоруска. Окончила 7 классов.</a:t>
            </a:r>
            <a:br>
              <a:rPr lang="ru-RU" sz="1800" b="1" dirty="0" smtClean="0">
                <a:solidFill>
                  <a:schemeClr val="tx2">
                    <a:lumMod val="75000"/>
                  </a:schemeClr>
                </a:solidFill>
                <a:latin typeface="Britannic Bold" pitchFamily="34" charset="0"/>
              </a:rPr>
            </a:br>
            <a:r>
              <a:rPr lang="ru-RU" sz="1800" b="1" dirty="0" smtClean="0">
                <a:solidFill>
                  <a:schemeClr val="tx2">
                    <a:lumMod val="75000"/>
                  </a:schemeClr>
                </a:solidFill>
                <a:latin typeface="Britannic Bold" pitchFamily="34" charset="0"/>
              </a:rPr>
              <a:t/>
            </a:r>
            <a:br>
              <a:rPr lang="ru-RU" sz="1800" b="1" dirty="0" smtClean="0">
                <a:solidFill>
                  <a:schemeClr val="tx2">
                    <a:lumMod val="75000"/>
                  </a:schemeClr>
                </a:solidFill>
                <a:latin typeface="Britannic Bold" pitchFamily="34" charset="0"/>
              </a:rPr>
            </a:br>
            <a:r>
              <a:rPr lang="ru-RU" sz="1800" b="1" dirty="0" smtClean="0">
                <a:solidFill>
                  <a:schemeClr val="tx2">
                    <a:lumMod val="75000"/>
                  </a:schemeClr>
                </a:solidFill>
                <a:latin typeface="Britannic Bold" pitchFamily="34" charset="0"/>
              </a:rPr>
              <a:t>   Во время Великой Отечественной войны, находясь в период летних школьных каникул в деревне Зуя близ станции "</a:t>
            </a:r>
            <a:r>
              <a:rPr lang="ru-RU" sz="1800" b="1" dirty="0" err="1" smtClean="0">
                <a:solidFill>
                  <a:schemeClr val="tx2">
                    <a:lumMod val="75000"/>
                  </a:schemeClr>
                </a:solidFill>
                <a:latin typeface="Britannic Bold" pitchFamily="34" charset="0"/>
              </a:rPr>
              <a:t>Оболь</a:t>
            </a:r>
            <a:r>
              <a:rPr lang="ru-RU" sz="1800" b="1" dirty="0" smtClean="0">
                <a:solidFill>
                  <a:schemeClr val="tx2">
                    <a:lumMod val="75000"/>
                  </a:schemeClr>
                </a:solidFill>
                <a:latin typeface="Britannic Bold" pitchFamily="34" charset="0"/>
              </a:rPr>
              <a:t>" (ныне в черте посёлка городского типа </a:t>
            </a:r>
            <a:r>
              <a:rPr lang="ru-RU" sz="1800" b="1" dirty="0" err="1" smtClean="0">
                <a:solidFill>
                  <a:schemeClr val="tx2">
                    <a:lumMod val="75000"/>
                  </a:schemeClr>
                </a:solidFill>
                <a:latin typeface="Britannic Bold" pitchFamily="34" charset="0"/>
              </a:rPr>
              <a:t>Оболь</a:t>
            </a:r>
            <a:r>
              <a:rPr lang="ru-RU" sz="1800" b="1" dirty="0" smtClean="0">
                <a:solidFill>
                  <a:schemeClr val="tx2">
                    <a:lumMod val="75000"/>
                  </a:schemeClr>
                </a:solidFill>
                <a:latin typeface="Britannic Bold" pitchFamily="34" charset="0"/>
              </a:rPr>
              <a:t> </a:t>
            </a:r>
            <a:r>
              <a:rPr lang="ru-RU" sz="1800" b="1" dirty="0" err="1" smtClean="0">
                <a:solidFill>
                  <a:schemeClr val="tx2">
                    <a:lumMod val="75000"/>
                  </a:schemeClr>
                </a:solidFill>
                <a:latin typeface="Britannic Bold" pitchFamily="34" charset="0"/>
              </a:rPr>
              <a:t>Шумилинского</a:t>
            </a:r>
            <a:r>
              <a:rPr lang="ru-RU" sz="1800" b="1" dirty="0" smtClean="0">
                <a:solidFill>
                  <a:schemeClr val="tx2">
                    <a:lumMod val="75000"/>
                  </a:schemeClr>
                </a:solidFill>
                <a:latin typeface="Britannic Bold" pitchFamily="34" charset="0"/>
              </a:rPr>
              <a:t> района) Витебской области Белоруссии, Зина Портнова оказалась на временно оккупированной территории.</a:t>
            </a:r>
            <a:br>
              <a:rPr lang="ru-RU" sz="1800" b="1" dirty="0" smtClean="0">
                <a:solidFill>
                  <a:schemeClr val="tx2">
                    <a:lumMod val="75000"/>
                  </a:schemeClr>
                </a:solidFill>
                <a:latin typeface="Britannic Bold" pitchFamily="34" charset="0"/>
              </a:rPr>
            </a:br>
            <a:r>
              <a:rPr lang="ru-RU" sz="1800" b="1" dirty="0" smtClean="0">
                <a:solidFill>
                  <a:schemeClr val="tx2">
                    <a:lumMod val="75000"/>
                  </a:schemeClr>
                </a:solidFill>
                <a:latin typeface="Britannic Bold" pitchFamily="34" charset="0"/>
              </a:rPr>
              <a:t/>
            </a:r>
            <a:br>
              <a:rPr lang="ru-RU" sz="1800" b="1" dirty="0" smtClean="0">
                <a:solidFill>
                  <a:schemeClr val="tx2">
                    <a:lumMod val="75000"/>
                  </a:schemeClr>
                </a:solidFill>
                <a:latin typeface="Britannic Bold" pitchFamily="34" charset="0"/>
              </a:rPr>
            </a:br>
            <a:r>
              <a:rPr lang="ru-RU" sz="1800" b="1" dirty="0" smtClean="0">
                <a:solidFill>
                  <a:schemeClr val="tx2">
                    <a:lumMod val="75000"/>
                  </a:schemeClr>
                </a:solidFill>
                <a:latin typeface="Britannic Bold" pitchFamily="34" charset="0"/>
              </a:rPr>
              <a:t>    В 1942 году юная патриотка вступила в </a:t>
            </a:r>
            <a:r>
              <a:rPr lang="ru-RU" sz="1800" b="1" dirty="0" err="1" smtClean="0">
                <a:solidFill>
                  <a:schemeClr val="tx2">
                    <a:lumMod val="75000"/>
                  </a:schemeClr>
                </a:solidFill>
                <a:latin typeface="Britannic Bold" pitchFamily="34" charset="0"/>
              </a:rPr>
              <a:t>Обольскую</a:t>
            </a:r>
            <a:r>
              <a:rPr lang="ru-RU" sz="1800" b="1" dirty="0" smtClean="0">
                <a:solidFill>
                  <a:schemeClr val="tx2">
                    <a:lumMod val="75000"/>
                  </a:schemeClr>
                </a:solidFill>
                <a:latin typeface="Britannic Bold" pitchFamily="34" charset="0"/>
              </a:rPr>
              <a:t> подпольную комсомольско-молодёжную организацию "Юные мстители« , и активно участвовала в распространении листовок среди населения и диверсиях против немецко-фашистских захватчиков</a:t>
            </a:r>
          </a:p>
        </p:txBody>
      </p:sp>
      <p:pic>
        <p:nvPicPr>
          <p:cNvPr id="3076" name="Picture 4" descr="http://www.filipoc.ru/attaches/posts/heroes/2013-01-17/zina-portnova/mini/427a1927999aa7b32967a045c91956b7.jpg"/>
          <p:cNvPicPr>
            <a:picLocks noChangeAspect="1" noChangeArrowheads="1"/>
          </p:cNvPicPr>
          <p:nvPr/>
        </p:nvPicPr>
        <p:blipFill>
          <a:blip r:embed="rId2" r:link="rId3" cstate="print"/>
          <a:srcRect/>
          <a:stretch>
            <a:fillRect/>
          </a:stretch>
        </p:blipFill>
        <p:spPr bwMode="auto">
          <a:xfrm>
            <a:off x="0" y="0"/>
            <a:ext cx="2219325" cy="2743200"/>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5248275" y="4437112"/>
            <a:ext cx="3895725" cy="2420888"/>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nodePh="1">
                                  <p:stCondLst>
                                    <p:cond delay="0"/>
                                  </p:stCondLst>
                                  <p:endCondLst>
                                    <p:cond evt="begin" delay="0">
                                      <p:tn val="5"/>
                                    </p:cond>
                                  </p:endCondLst>
                                  <p:childTnLst>
                                    <p:set>
                                      <p:cBhvr>
                                        <p:cTn id="6" dur="1" fill="hold">
                                          <p:stCondLst>
                                            <p:cond delay="0"/>
                                          </p:stCondLst>
                                        </p:cTn>
                                        <p:tgtEl>
                                          <p:spTgt spid="8194"/>
                                        </p:tgtEl>
                                        <p:attrNameLst>
                                          <p:attrName>style.visibility</p:attrName>
                                        </p:attrNameLst>
                                      </p:cBhvr>
                                      <p:to>
                                        <p:strVal val="visible"/>
                                      </p:to>
                                    </p:set>
                                    <p:animEffect transition="in" filter="fade">
                                      <p:cBhvr>
                                        <p:cTn id="7" dur="1000"/>
                                        <p:tgtEl>
                                          <p:spTgt spid="8194"/>
                                        </p:tgtEl>
                                      </p:cBhvr>
                                    </p:animEffect>
                                    <p:anim calcmode="lin" valueType="num">
                                      <p:cBhvr>
                                        <p:cTn id="8" dur="1000" fill="hold"/>
                                        <p:tgtEl>
                                          <p:spTgt spid="8194"/>
                                        </p:tgtEl>
                                        <p:attrNameLst>
                                          <p:attrName>ppt_x</p:attrName>
                                        </p:attrNameLst>
                                      </p:cBhvr>
                                      <p:tavLst>
                                        <p:tav tm="0">
                                          <p:val>
                                            <p:strVal val="#ppt_x"/>
                                          </p:val>
                                        </p:tav>
                                        <p:tav tm="100000">
                                          <p:val>
                                            <p:strVal val="#ppt_x"/>
                                          </p:val>
                                        </p:tav>
                                      </p:tavLst>
                                    </p:anim>
                                    <p:anim calcmode="lin" valueType="num">
                                      <p:cBhvr>
                                        <p:cTn id="9" dur="898" decel="100000" fill="hold"/>
                                        <p:tgtEl>
                                          <p:spTgt spid="81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19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Effect transition="in" filter="fade">
                                      <p:cBhvr>
                                        <p:cTn id="15" dur="1000"/>
                                        <p:tgtEl>
                                          <p:spTgt spid="8195">
                                            <p:txEl>
                                              <p:pRg st="0" end="0"/>
                                            </p:txEl>
                                          </p:spTgt>
                                        </p:tgtEl>
                                      </p:cBhvr>
                                    </p:animEffect>
                                    <p:anim calcmode="lin" valueType="num">
                                      <p:cBhvr>
                                        <p:cTn id="16"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819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81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8195">
                                            <p:txEl>
                                              <p:pRg st="3" end="3"/>
                                            </p:txEl>
                                          </p:spTgt>
                                        </p:tgtEl>
                                        <p:attrNameLst>
                                          <p:attrName>style.visibility</p:attrName>
                                        </p:attrNameLst>
                                      </p:cBhvr>
                                      <p:to>
                                        <p:strVal val="visible"/>
                                      </p:to>
                                    </p:set>
                                    <p:animEffect transition="in" filter="fade">
                                      <p:cBhvr>
                                        <p:cTn id="23" dur="1000"/>
                                        <p:tgtEl>
                                          <p:spTgt spid="8195">
                                            <p:txEl>
                                              <p:pRg st="3" end="3"/>
                                            </p:txEl>
                                          </p:spTgt>
                                        </p:tgtEl>
                                      </p:cBhvr>
                                    </p:animEffect>
                                    <p:anim calcmode="lin" valueType="num">
                                      <p:cBhvr>
                                        <p:cTn id="24"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8195">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r>
              <a:rPr lang="ru-RU" b="1" dirty="0" err="1" smtClean="0">
                <a:solidFill>
                  <a:schemeClr val="accent2">
                    <a:lumMod val="75000"/>
                  </a:schemeClr>
                </a:solidFill>
              </a:rPr>
              <a:t>Зинаи́да</a:t>
            </a:r>
            <a:r>
              <a:rPr lang="ru-RU" b="1" dirty="0" smtClean="0">
                <a:solidFill>
                  <a:schemeClr val="accent2">
                    <a:lumMod val="75000"/>
                  </a:schemeClr>
                </a:solidFill>
              </a:rPr>
              <a:t> </a:t>
            </a:r>
            <a:r>
              <a:rPr lang="ru-RU" b="1" dirty="0" err="1" smtClean="0">
                <a:solidFill>
                  <a:schemeClr val="accent2">
                    <a:lumMod val="75000"/>
                  </a:schemeClr>
                </a:solidFill>
              </a:rPr>
              <a:t>Марты́новна</a:t>
            </a:r>
            <a:r>
              <a:rPr lang="ru-RU" dirty="0" smtClean="0">
                <a:solidFill>
                  <a:schemeClr val="accent2">
                    <a:lumMod val="75000"/>
                  </a:schemeClr>
                </a:solidFill>
              </a:rPr>
              <a:t> (</a:t>
            </a:r>
            <a:r>
              <a:rPr lang="ru-RU" b="1" dirty="0" err="1" smtClean="0">
                <a:solidFill>
                  <a:schemeClr val="accent2">
                    <a:lumMod val="75000"/>
                  </a:schemeClr>
                </a:solidFill>
              </a:rPr>
              <a:t>Зи́на</a:t>
            </a:r>
            <a:r>
              <a:rPr lang="ru-RU" dirty="0" smtClean="0">
                <a:solidFill>
                  <a:schemeClr val="accent2">
                    <a:lumMod val="75000"/>
                  </a:schemeClr>
                </a:solidFill>
              </a:rPr>
              <a:t>) </a:t>
            </a:r>
            <a:r>
              <a:rPr lang="ru-RU" b="1" dirty="0" smtClean="0">
                <a:solidFill>
                  <a:schemeClr val="accent2">
                    <a:lumMod val="75000"/>
                  </a:schemeClr>
                </a:solidFill>
              </a:rPr>
              <a:t>Портнова</a:t>
            </a:r>
            <a:r>
              <a:rPr lang="ru-RU" dirty="0" smtClean="0">
                <a:solidFill>
                  <a:schemeClr val="accent2">
                    <a:lumMod val="75000"/>
                  </a:schemeClr>
                </a:solidFill>
              </a:rPr>
              <a:t> </a:t>
            </a:r>
            <a:endParaRPr lang="ru-RU" dirty="0">
              <a:solidFill>
                <a:schemeClr val="accent2">
                  <a:lumMod val="75000"/>
                </a:schemeClr>
              </a:solidFill>
            </a:endParaRPr>
          </a:p>
        </p:txBody>
      </p:sp>
      <p:pic>
        <p:nvPicPr>
          <p:cNvPr id="6" name="Содержимое 5" descr="Portnova Zina.jpg">
            <a:hlinkClick r:id="rId2"/>
          </p:cNvPr>
          <p:cNvPicPr>
            <a:picLocks noGrp="1"/>
          </p:cNvPicPr>
          <p:nvPr>
            <p:ph sz="half" idx="1"/>
          </p:nvPr>
        </p:nvPicPr>
        <p:blipFill>
          <a:blip r:embed="rId3" cstate="print"/>
          <a:srcRect/>
          <a:stretch>
            <a:fillRect/>
          </a:stretch>
        </p:blipFill>
        <p:spPr bwMode="auto">
          <a:xfrm>
            <a:off x="785786" y="2071678"/>
            <a:ext cx="2643206" cy="3643338"/>
          </a:xfrm>
          <a:prstGeom prst="rect">
            <a:avLst/>
          </a:prstGeom>
          <a:noFill/>
          <a:ln w="9525">
            <a:noFill/>
            <a:miter lim="800000"/>
            <a:headEnd/>
            <a:tailEnd/>
          </a:ln>
        </p:spPr>
      </p:pic>
      <p:sp>
        <p:nvSpPr>
          <p:cNvPr id="5" name="Содержимое 4"/>
          <p:cNvSpPr>
            <a:spLocks noGrp="1"/>
          </p:cNvSpPr>
          <p:nvPr>
            <p:ph sz="half" idx="2"/>
          </p:nvPr>
        </p:nvSpPr>
        <p:spPr>
          <a:xfrm>
            <a:off x="3995936" y="1600200"/>
            <a:ext cx="4690864" cy="4525963"/>
          </a:xfrm>
        </p:spPr>
        <p:txBody>
          <a:bodyPr>
            <a:normAutofit fontScale="92500" lnSpcReduction="10000"/>
          </a:bodyPr>
          <a:lstStyle/>
          <a:p>
            <a:pPr>
              <a:buNone/>
            </a:pPr>
            <a:r>
              <a:rPr lang="ru-RU" dirty="0" smtClean="0">
                <a:latin typeface="Times New Roman" pitchFamily="18" charset="0"/>
                <a:cs typeface="Times New Roman" pitchFamily="18" charset="0"/>
              </a:rPr>
              <a:t>    </a:t>
            </a:r>
            <a:r>
              <a:rPr lang="ru-RU" b="1" dirty="0" smtClean="0">
                <a:solidFill>
                  <a:srgbClr val="002060"/>
                </a:solidFill>
                <a:latin typeface="Times New Roman" pitchFamily="18" charset="0"/>
                <a:cs typeface="Times New Roman" pitchFamily="18" charset="0"/>
              </a:rPr>
              <a:t>Советская подпольщица, партизанка, член подпольной организации «Юные мстители»; разведчица партизанского отряда имени К. Е. Ворошилова на оккупированной гитлеровцами территории Белорусской ССР. Член ВЛКСМ с 1943 года. Герой Советского Союза.</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nezabudem.net/uploads/place_photo/3580/PortnovaZinaidaMartin_annotacdoska-vtoraja-ulica_Sankt-Peterburg.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274638"/>
            <a:ext cx="5915000" cy="1143000"/>
          </a:xfrm>
        </p:spPr>
        <p:txBody>
          <a:bodyPr>
            <a:normAutofit fontScale="90000"/>
          </a:bodyPr>
          <a:lstStyle/>
          <a:p>
            <a:pPr algn="ctr"/>
            <a: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Подвиг юной разведчицы</a:t>
            </a:r>
            <a:br>
              <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ru-RU" dirty="0"/>
          </a:p>
        </p:txBody>
      </p:sp>
      <p:sp>
        <p:nvSpPr>
          <p:cNvPr id="3" name="Содержимое 2"/>
          <p:cNvSpPr>
            <a:spLocks noGrp="1"/>
          </p:cNvSpPr>
          <p:nvPr>
            <p:ph idx="1"/>
          </p:nvPr>
        </p:nvSpPr>
        <p:spPr>
          <a:xfrm>
            <a:off x="1475656" y="1600200"/>
            <a:ext cx="7668344" cy="5257800"/>
          </a:xfrm>
        </p:spPr>
        <p:txBody>
          <a:bodyPr>
            <a:normAutofit fontScale="62500" lnSpcReduction="20000"/>
          </a:bodyPr>
          <a:lstStyle/>
          <a:p>
            <a:pPr>
              <a:buNone/>
            </a:pPr>
            <a:r>
              <a:rPr lang="ru-RU" b="1" dirty="0" smtClean="0">
                <a:solidFill>
                  <a:schemeClr val="tx2">
                    <a:lumMod val="75000"/>
                  </a:schemeClr>
                </a:solidFill>
                <a:latin typeface="Times New Roman" pitchFamily="18" charset="0"/>
                <a:cs typeface="Times New Roman" pitchFamily="18" charset="0"/>
              </a:rPr>
              <a:t>                       Она участвовала в дерзких операциях против     </a:t>
            </a:r>
          </a:p>
          <a:p>
            <a:pPr>
              <a:buNone/>
            </a:pPr>
            <a:r>
              <a:rPr lang="ru-RU" b="1" dirty="0">
                <a:solidFill>
                  <a:schemeClr val="tx2">
                    <a:lumMod val="75000"/>
                  </a:schemeClr>
                </a:solidFill>
                <a:latin typeface="Times New Roman" pitchFamily="18" charset="0"/>
                <a:cs typeface="Times New Roman" pitchFamily="18" charset="0"/>
              </a:rPr>
              <a:t> </a:t>
            </a:r>
            <a:r>
              <a:rPr lang="ru-RU" b="1" dirty="0" smtClean="0">
                <a:solidFill>
                  <a:schemeClr val="tx2">
                    <a:lumMod val="75000"/>
                  </a:schemeClr>
                </a:solidFill>
                <a:latin typeface="Times New Roman" pitchFamily="18" charset="0"/>
                <a:cs typeface="Times New Roman" pitchFamily="18" charset="0"/>
              </a:rPr>
              <a:t>                        врага, распространяла листовки, вела разведку.</a:t>
            </a:r>
            <a:br>
              <a:rPr lang="ru-RU" b="1" dirty="0" smtClean="0">
                <a:solidFill>
                  <a:schemeClr val="tx2">
                    <a:lumMod val="75000"/>
                  </a:schemeClr>
                </a:solidFill>
                <a:latin typeface="Times New Roman" pitchFamily="18" charset="0"/>
                <a:cs typeface="Times New Roman" pitchFamily="18" charset="0"/>
              </a:rPr>
            </a:br>
            <a:r>
              <a:rPr lang="ru-RU" b="1" dirty="0" smtClean="0">
                <a:solidFill>
                  <a:schemeClr val="tx2">
                    <a:lumMod val="75000"/>
                  </a:schemeClr>
                </a:solidFill>
                <a:latin typeface="Times New Roman" pitchFamily="18" charset="0"/>
                <a:cs typeface="Times New Roman" pitchFamily="18" charset="0"/>
              </a:rPr>
              <a:t>                  По заданию партизанского отряда Зина  устроилась работать в немецкую столовую посудомойкой. Ей было поручено подсыпать яд в еду. К вечеру многим офицерам стало плохо. Естественно, первое подозрение пало на русскую девочку. Зину вызвали на допрос, но она всё отрицала. Тогда Зину заставили попробовать еду. Зина прекрасно знала, что суп отравлен, но не один мускул не дрогнул на её лице. </a:t>
            </a:r>
          </a:p>
          <a:p>
            <a:pPr>
              <a:buNone/>
            </a:pPr>
            <a:r>
              <a:rPr lang="ru-RU" b="1" dirty="0" smtClean="0">
                <a:solidFill>
                  <a:schemeClr val="tx2">
                    <a:lumMod val="75000"/>
                  </a:schemeClr>
                </a:solidFill>
                <a:latin typeface="Times New Roman" pitchFamily="18" charset="0"/>
                <a:cs typeface="Times New Roman" pitchFamily="18" charset="0"/>
              </a:rPr>
              <a:t/>
            </a:r>
            <a:br>
              <a:rPr lang="ru-RU" b="1" dirty="0" smtClean="0">
                <a:solidFill>
                  <a:schemeClr val="tx2">
                    <a:lumMod val="75000"/>
                  </a:schemeClr>
                </a:solidFill>
                <a:latin typeface="Times New Roman" pitchFamily="18" charset="0"/>
                <a:cs typeface="Times New Roman" pitchFamily="18" charset="0"/>
              </a:rPr>
            </a:br>
            <a:r>
              <a:rPr lang="ru-RU" b="1" dirty="0" smtClean="0">
                <a:solidFill>
                  <a:schemeClr val="tx2">
                    <a:lumMod val="75000"/>
                  </a:schemeClr>
                </a:solidFill>
                <a:latin typeface="Times New Roman" pitchFamily="18" charset="0"/>
                <a:cs typeface="Times New Roman" pitchFamily="18" charset="0"/>
              </a:rPr>
              <a:t>     В 1943 году, возвращаясь с очередного задания, Зина попала в плен. Фашисты злостно пытали её, но Зина ничего не сказала. Во время одного из допросов, выбрав момент, Зина схватила со стола пистолет и в упор выстрелила в гестаповца. Прибежавший на выстрел офицер тоже был убит. Зина пыталась бежать, но фашисты настигли её. Отважная юная пионерка была зверски замучена, но до последней минуты оставалась несгибаемой. И Родина посмертно наградила её высшим своим званием - Героя Советского Союза.</a:t>
            </a:r>
            <a:endParaRPr lang="ru-RU" b="1" dirty="0">
              <a:solidFill>
                <a:schemeClr val="tx2">
                  <a:lumMod val="75000"/>
                </a:schemeClr>
              </a:solidFill>
              <a:latin typeface="Times New Roman" pitchFamily="18" charset="0"/>
              <a:cs typeface="Times New Roman" pitchFamily="18" charset="0"/>
            </a:endParaRPr>
          </a:p>
        </p:txBody>
      </p:sp>
      <p:pic>
        <p:nvPicPr>
          <p:cNvPr id="3074" name="Picture 2" descr="Зина Портнова">
            <a:hlinkClick r:id="rId2"/>
          </p:cNvPr>
          <p:cNvPicPr>
            <a:picLocks noChangeAspect="1" noChangeArrowheads="1"/>
          </p:cNvPicPr>
          <p:nvPr/>
        </p:nvPicPr>
        <p:blipFill>
          <a:blip r:embed="rId3" r:link="rId4" cstate="print"/>
          <a:srcRect/>
          <a:stretch>
            <a:fillRect/>
          </a:stretch>
        </p:blipFill>
        <p:spPr bwMode="auto">
          <a:xfrm>
            <a:off x="0" y="0"/>
            <a:ext cx="2857500" cy="2268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endParaRPr lang="ru-RU" dirty="0">
              <a:solidFill>
                <a:schemeClr val="accent2"/>
              </a:solidFill>
            </a:endParaRPr>
          </a:p>
        </p:txBody>
      </p:sp>
      <p:sp>
        <p:nvSpPr>
          <p:cNvPr id="4" name="Содержимое 3"/>
          <p:cNvSpPr>
            <a:spLocks noGrp="1"/>
          </p:cNvSpPr>
          <p:nvPr>
            <p:ph idx="1"/>
          </p:nvPr>
        </p:nvSpPr>
        <p:spPr>
          <a:xfrm>
            <a:off x="457200" y="1600201"/>
            <a:ext cx="8229600" cy="3556992"/>
          </a:xfrm>
        </p:spPr>
        <p:txBody>
          <a:bodyPr/>
          <a:lstStyle/>
          <a:p>
            <a:pPr lvl="0">
              <a:buNone/>
            </a:pPr>
            <a:r>
              <a:rPr lang="ru-RU" dirty="0" smtClean="0">
                <a:latin typeface="Times New Roman" pitchFamily="18" charset="0"/>
                <a:cs typeface="Times New Roman" pitchFamily="18" charset="0"/>
              </a:rPr>
              <a:t>  </a:t>
            </a:r>
          </a:p>
          <a:p>
            <a:pPr lvl="0">
              <a:buNone/>
            </a:pPr>
            <a:r>
              <a:rPr lang="ru-RU" b="1" dirty="0" smtClean="0">
                <a:solidFill>
                  <a:srgbClr val="002060"/>
                </a:solidFill>
                <a:latin typeface="Times New Roman" pitchFamily="18" charset="0"/>
                <a:cs typeface="Times New Roman" pitchFamily="18" charset="0"/>
              </a:rPr>
              <a:t>    Указом Президиума Верховного Совета СССР от 1 июля 1958 года Зинаиде </a:t>
            </a:r>
            <a:r>
              <a:rPr lang="ru-RU" b="1" dirty="0" err="1" smtClean="0">
                <a:solidFill>
                  <a:srgbClr val="002060"/>
                </a:solidFill>
                <a:latin typeface="Times New Roman" pitchFamily="18" charset="0"/>
                <a:cs typeface="Times New Roman" pitchFamily="18" charset="0"/>
              </a:rPr>
              <a:t>Мартыновне</a:t>
            </a:r>
            <a:r>
              <a:rPr lang="ru-RU" b="1" dirty="0" smtClean="0">
                <a:solidFill>
                  <a:srgbClr val="002060"/>
                </a:solidFill>
                <a:latin typeface="Times New Roman" pitchFamily="18" charset="0"/>
                <a:cs typeface="Times New Roman" pitchFamily="18" charset="0"/>
              </a:rPr>
              <a:t> Портновой было посмертно присвоено звание Героя Советского Союза с награждением орденом Ленина. </a:t>
            </a:r>
          </a:p>
          <a:p>
            <a:endParaRPr lang="ru-RU" dirty="0"/>
          </a:p>
        </p:txBody>
      </p:sp>
      <p:pic>
        <p:nvPicPr>
          <p:cNvPr id="5" name="Picture 4" descr="Герой Советского Союза">
            <a:hlinkClick r:id="rId2" tooltip="Герой Советского Союза"/>
          </p:cNvPr>
          <p:cNvPicPr>
            <a:picLocks noChangeAspect="1" noChangeArrowheads="1"/>
          </p:cNvPicPr>
          <p:nvPr/>
        </p:nvPicPr>
        <p:blipFill>
          <a:blip r:embed="rId3" cstate="print"/>
          <a:srcRect/>
          <a:stretch>
            <a:fillRect/>
          </a:stretch>
        </p:blipFill>
        <p:spPr bwMode="auto">
          <a:xfrm>
            <a:off x="7020272" y="188640"/>
            <a:ext cx="1828800" cy="17605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1043608" y="1600200"/>
            <a:ext cx="6696744" cy="4525963"/>
          </a:xfrm>
        </p:spPr>
        <p:txBody>
          <a:bodyPr/>
          <a:lstStyle/>
          <a:p>
            <a:endParaRPr lang="ru-RU" dirty="0"/>
          </a:p>
        </p:txBody>
      </p:sp>
      <p:sp>
        <p:nvSpPr>
          <p:cNvPr id="4" name="Прямоугольник 3"/>
          <p:cNvSpPr/>
          <p:nvPr/>
        </p:nvSpPr>
        <p:spPr>
          <a:xfrm>
            <a:off x="899591" y="1700808"/>
            <a:ext cx="7488833" cy="2554545"/>
          </a:xfrm>
          <a:prstGeom prst="rect">
            <a:avLst/>
          </a:prstGeom>
          <a:noFill/>
        </p:spPr>
        <p:txBody>
          <a:bodyPr wrap="square" lIns="91440" tIns="45720" rIns="91440" bIns="45720">
            <a:spAutoFit/>
          </a:bodyPr>
          <a:lstStyle/>
          <a:p>
            <a:endParaRPr lang="ru-RU" sz="3200" b="1" dirty="0" smtClean="0">
              <a:solidFill>
                <a:srgbClr val="002060"/>
              </a:solidFill>
            </a:endParaRPr>
          </a:p>
          <a:p>
            <a:r>
              <a:rPr lang="ru-RU" sz="3200" b="1" dirty="0" smtClean="0">
                <a:solidFill>
                  <a:srgbClr val="002060"/>
                </a:solidFill>
              </a:rPr>
              <a:t>Земли </a:t>
            </a:r>
            <a:r>
              <a:rPr lang="ru-RU" sz="3200" b="1" dirty="0" smtClean="0">
                <a:solidFill>
                  <a:srgbClr val="002060"/>
                </a:solidFill>
              </a:rPr>
              <a:t>Российской преданные дети,</a:t>
            </a:r>
          </a:p>
          <a:p>
            <a:r>
              <a:rPr lang="ru-RU" sz="3200" b="1" dirty="0" smtClean="0">
                <a:solidFill>
                  <a:srgbClr val="002060"/>
                </a:solidFill>
              </a:rPr>
              <a:t>Бессмертными вы стали на планете.</a:t>
            </a:r>
          </a:p>
          <a:p>
            <a:r>
              <a:rPr lang="ru-RU" sz="3200" b="1" dirty="0" smtClean="0">
                <a:solidFill>
                  <a:srgbClr val="002060"/>
                </a:solidFill>
              </a:rPr>
              <a:t>Навстречу солнцу чистыми руками</a:t>
            </a:r>
          </a:p>
          <a:p>
            <a:r>
              <a:rPr lang="ru-RU" sz="3200" b="1" dirty="0" smtClean="0">
                <a:solidFill>
                  <a:srgbClr val="002060"/>
                </a:solidFill>
              </a:rPr>
              <a:t>Победы нашей возвели вы пламя</a:t>
            </a:r>
            <a:r>
              <a:rPr lang="ru-RU" sz="3200" dirty="0" smtClean="0"/>
              <a:t>.</a:t>
            </a:r>
            <a:endParaRPr lang="ru-RU" sz="3200" dirty="0"/>
          </a:p>
        </p:txBody>
      </p:sp>
      <p:pic>
        <p:nvPicPr>
          <p:cNvPr id="1026" name="Picture 2" descr="Зина Портнова">
            <a:hlinkClick r:id="rId2"/>
          </p:cNvPr>
          <p:cNvPicPr>
            <a:picLocks noChangeAspect="1" noChangeArrowheads="1"/>
          </p:cNvPicPr>
          <p:nvPr/>
        </p:nvPicPr>
        <p:blipFill>
          <a:blip r:embed="rId3" r:link="rId4" cstate="print"/>
          <a:srcRect/>
          <a:stretch>
            <a:fillRect/>
          </a:stretch>
        </p:blipFill>
        <p:spPr bwMode="auto">
          <a:xfrm>
            <a:off x="6286500" y="0"/>
            <a:ext cx="2857500" cy="2143125"/>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152</Words>
  <Application>Microsoft Office PowerPoint</Application>
  <PresentationFormat>Экран (4:3)</PresentationFormat>
  <Paragraphs>25</Paragraphs>
  <Slides>8</Slides>
  <Notes>1</Notes>
  <HiddenSlides>0</HiddenSlides>
  <MMClips>1</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Слайд 1</vt:lpstr>
      <vt:lpstr>Слайд 2</vt:lpstr>
      <vt:lpstr>Слайд 3</vt:lpstr>
      <vt:lpstr>Зинаи́да Марты́новна (Зи́на) Портнова </vt:lpstr>
      <vt:lpstr>Слайд 5</vt:lpstr>
      <vt:lpstr>  Подвиг юной разведчицы </vt:lpstr>
      <vt:lpstr>Слайд 7</vt:lpstr>
      <vt:lpstr>Слайд 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Aser</dc:creator>
  <cp:lastModifiedBy>Larisa</cp:lastModifiedBy>
  <cp:revision>19</cp:revision>
  <dcterms:created xsi:type="dcterms:W3CDTF">2011-11-08T20:06:37Z</dcterms:created>
  <dcterms:modified xsi:type="dcterms:W3CDTF">2015-04-08T12:29:22Z</dcterms:modified>
</cp:coreProperties>
</file>