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2" r:id="rId4"/>
    <p:sldId id="259" r:id="rId5"/>
    <p:sldId id="260" r:id="rId6"/>
    <p:sldId id="261" r:id="rId7"/>
    <p:sldId id="271" r:id="rId8"/>
    <p:sldId id="262" r:id="rId9"/>
    <p:sldId id="263" r:id="rId10"/>
    <p:sldId id="265" r:id="rId11"/>
    <p:sldId id="266" r:id="rId12"/>
    <p:sldId id="264" r:id="rId13"/>
    <p:sldId id="273" r:id="rId14"/>
    <p:sldId id="267" r:id="rId15"/>
    <p:sldId id="268" r:id="rId16"/>
    <p:sldId id="278" r:id="rId17"/>
    <p:sldId id="282" r:id="rId18"/>
    <p:sldId id="283" r:id="rId19"/>
    <p:sldId id="281" r:id="rId20"/>
    <p:sldId id="280" r:id="rId21"/>
    <p:sldId id="279" r:id="rId22"/>
    <p:sldId id="277" r:id="rId23"/>
    <p:sldId id="284" r:id="rId24"/>
    <p:sldId id="276" r:id="rId25"/>
    <p:sldId id="275" r:id="rId26"/>
    <p:sldId id="274" r:id="rId27"/>
    <p:sldId id="285" r:id="rId28"/>
    <p:sldId id="291" r:id="rId29"/>
    <p:sldId id="292" r:id="rId30"/>
    <p:sldId id="301" r:id="rId31"/>
    <p:sldId id="290" r:id="rId32"/>
    <p:sldId id="289" r:id="rId33"/>
    <p:sldId id="302" r:id="rId34"/>
    <p:sldId id="303" r:id="rId35"/>
    <p:sldId id="294" r:id="rId36"/>
    <p:sldId id="288" r:id="rId37"/>
    <p:sldId id="287" r:id="rId38"/>
    <p:sldId id="304" r:id="rId39"/>
    <p:sldId id="286" r:id="rId40"/>
    <p:sldId id="305" r:id="rId41"/>
    <p:sldId id="295" r:id="rId42"/>
    <p:sldId id="306" r:id="rId43"/>
    <p:sldId id="298" r:id="rId44"/>
    <p:sldId id="313" r:id="rId45"/>
    <p:sldId id="309" r:id="rId46"/>
    <p:sldId id="314" r:id="rId47"/>
    <p:sldId id="310" r:id="rId48"/>
    <p:sldId id="315" r:id="rId49"/>
    <p:sldId id="307" r:id="rId50"/>
    <p:sldId id="312" r:id="rId51"/>
    <p:sldId id="311" r:id="rId52"/>
    <p:sldId id="308" r:id="rId53"/>
    <p:sldId id="299" r:id="rId54"/>
    <p:sldId id="300" r:id="rId55"/>
    <p:sldId id="297" r:id="rId56"/>
    <p:sldId id="296" r:id="rId57"/>
    <p:sldId id="269" r:id="rId58"/>
    <p:sldId id="258" r:id="rId59"/>
    <p:sldId id="270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D88042-7609-4C2D-9B66-528C45AF04FE}" type="datetimeFigureOut">
              <a:rPr lang="ru-RU" smtClean="0"/>
              <a:pPr/>
              <a:t>19.11.2015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512327-6AB2-4D22-BDC5-E9FD789CAC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D88042-7609-4C2D-9B66-528C45AF04FE}" type="datetimeFigureOut">
              <a:rPr lang="ru-RU" smtClean="0"/>
              <a:pPr/>
              <a:t>19.11.2015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12327-6AB2-4D22-BDC5-E9FD789CAC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D88042-7609-4C2D-9B66-528C45AF04FE}" type="datetimeFigureOut">
              <a:rPr lang="ru-RU" smtClean="0"/>
              <a:pPr/>
              <a:t>19.11.2015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12327-6AB2-4D22-BDC5-E9FD789CAC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D88042-7609-4C2D-9B66-528C45AF04FE}" type="datetimeFigureOut">
              <a:rPr lang="ru-RU" smtClean="0"/>
              <a:pPr/>
              <a:t>19.11.2015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12327-6AB2-4D22-BDC5-E9FD789CACC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D88042-7609-4C2D-9B66-528C45AF04FE}" type="datetimeFigureOut">
              <a:rPr lang="ru-RU" smtClean="0"/>
              <a:pPr/>
              <a:t>19.11.2015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12327-6AB2-4D22-BDC5-E9FD789CACC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D88042-7609-4C2D-9B66-528C45AF04FE}" type="datetimeFigureOut">
              <a:rPr lang="ru-RU" smtClean="0"/>
              <a:pPr/>
              <a:t>19.11.2015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12327-6AB2-4D22-BDC5-E9FD789CACC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D88042-7609-4C2D-9B66-528C45AF04FE}" type="datetimeFigureOut">
              <a:rPr lang="ru-RU" smtClean="0"/>
              <a:pPr/>
              <a:t>19.11.2015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12327-6AB2-4D22-BDC5-E9FD789CAC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D88042-7609-4C2D-9B66-528C45AF04FE}" type="datetimeFigureOut">
              <a:rPr lang="ru-RU" smtClean="0"/>
              <a:pPr/>
              <a:t>19.11.2015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12327-6AB2-4D22-BDC5-E9FD789CACC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D88042-7609-4C2D-9B66-528C45AF04FE}" type="datetimeFigureOut">
              <a:rPr lang="ru-RU" smtClean="0"/>
              <a:pPr/>
              <a:t>19.11.2015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12327-6AB2-4D22-BDC5-E9FD789CAC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2D88042-7609-4C2D-9B66-528C45AF04FE}" type="datetimeFigureOut">
              <a:rPr lang="ru-RU" smtClean="0"/>
              <a:pPr/>
              <a:t>19.11.2015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12327-6AB2-4D22-BDC5-E9FD789CAC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D88042-7609-4C2D-9B66-528C45AF04FE}" type="datetimeFigureOut">
              <a:rPr lang="ru-RU" smtClean="0"/>
              <a:pPr/>
              <a:t>19.11.2015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512327-6AB2-4D22-BDC5-E9FD789CACC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2D88042-7609-4C2D-9B66-528C45AF04FE}" type="datetimeFigureOut">
              <a:rPr lang="ru-RU" smtClean="0"/>
              <a:pPr/>
              <a:t>19.11.2015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512327-6AB2-4D22-BDC5-E9FD789CAC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29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4.png"/><Relationship Id="rId5" Type="http://schemas.openxmlformats.org/officeDocument/2006/relationships/image" Target="../media/image28.wmf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42900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Ивана Петровича Арефьева  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доктора педагогических наук, профессора, академика Международной академии наук педагогического  образования, члена диссертационного совета Д212.302.01 по защите докторских и кандидатских диссертаций при ГОУ ВПО «ШГПУ».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7504" y="548680"/>
            <a:ext cx="885698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рабочей тетради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оценки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качества знаний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технологии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обслуживающего труда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(девочки)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5212357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Енкова Наталья Евгеньевна,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учитель технологии.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ШИСОО» 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Самбург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0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Заполните схему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3768" y="692696"/>
            <a:ext cx="381642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16832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 Террасные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2708920"/>
            <a:ext cx="2160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_____________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708920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Б. _________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1916832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 Французские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16832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Д. ____________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933056"/>
            <a:ext cx="1512168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________________________________________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3933056"/>
            <a:ext cx="1512168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Живописная композиция наподобие естественного ландшафта — с лужайками, вьющимися тропинками, речками, озерами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3933056"/>
            <a:ext cx="1512168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________________________________________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3933056"/>
            <a:ext cx="158417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Встречается в древнеримских перистилях, испанско-мавританских двориках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52320" y="3933056"/>
            <a:ext cx="1512168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________________________________________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1907704" y="1196752"/>
            <a:ext cx="64966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304542" y="1952042"/>
            <a:ext cx="13681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212754" y="1555998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5292874" y="1917626"/>
            <a:ext cx="1367358" cy="712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229772" y="1196752"/>
            <a:ext cx="71849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468338" y="3212182"/>
            <a:ext cx="129614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3816710" y="3176178"/>
            <a:ext cx="13681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2484562" y="3572222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6084962" y="3572222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7272300" y="3176972"/>
            <a:ext cx="1296144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16632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Заполните схему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08720"/>
            <a:ext cx="285861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Садово-парковое искусство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764704"/>
            <a:ext cx="285861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1.___________________________________________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068960"/>
            <a:ext cx="285861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3.___________________________________________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3068960"/>
            <a:ext cx="285861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2.___________________________________________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707904" y="1556792"/>
            <a:ext cx="115054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79512" y="4077072"/>
            <a:ext cx="8990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956376" y="1628800"/>
            <a:ext cx="93451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67944" y="4005064"/>
            <a:ext cx="100652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5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Определите и подпишите, какой тип парка изображен на каждом рисунке.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27984" y="4005064"/>
          <a:ext cx="4511824" cy="248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1824"/>
              </a:tblGrid>
              <a:tr h="2485648">
                <a:tc>
                  <a:txBody>
                    <a:bodyPr/>
                    <a:lstStyle/>
                    <a:p>
                      <a:pPr algn="just"/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1.______________________ 2.______________________</a:t>
                      </a:r>
                    </a:p>
                    <a:p>
                      <a:pPr algn="just"/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3.______________________ 4.______________________</a:t>
                      </a:r>
                    </a:p>
                    <a:p>
                      <a:pPr algn="just"/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5.______________________</a:t>
                      </a:r>
                    </a:p>
                    <a:p>
                      <a:pPr algn="just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556792"/>
            <a:ext cx="20882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556792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30243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55776" y="2132856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2132856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0432" y="2060848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4509120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27584" y="1340768"/>
            <a:ext cx="748883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Интерьер жилых помещений и их комфортность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548680"/>
            <a:ext cx="874846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Допишите предложения.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 —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место, где живет и 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Интерьер,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переводе с французского, — это означает _________________________________.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Комфортность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жилых помещений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совокупность бытовых удобств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Что изображено на рисунке и кратко запишите его назначение?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772" t="1564" r="10526" b="7753"/>
          <a:stretch>
            <a:fillRect/>
          </a:stretch>
        </p:blipFill>
        <p:spPr bwMode="auto">
          <a:xfrm>
            <a:off x="539551" y="1556792"/>
            <a:ext cx="3483697" cy="4392488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283968" y="2132856"/>
            <a:ext cx="4536504" cy="30963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для ответа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9512" y="908719"/>
            <a:ext cx="856895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Запишите требования, предъявляемые к интерьеру.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__________________________________________________________________________________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20688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На предложенном плане отдельных помещений квартиры предложите возможный вариант их расположения и подпишите название каждого помещения.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990" t="3542" b="1894"/>
          <a:stretch>
            <a:fillRect/>
          </a:stretch>
        </p:blipFill>
        <p:spPr bwMode="auto">
          <a:xfrm>
            <a:off x="2483768" y="2348880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23528" y="1772816"/>
            <a:ext cx="81369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Современные стили в интерьере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9512" y="733927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Допиши предложения.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Стиль в интерьере —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совокупность средств и приемов цветовой и художественной выразительности _________________________.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Интерьер —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внутреннее оформленное пространство _____________________________.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стиль в интерьере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ясность, отчетливость и цветовая гармония внутреннего оформления и единство стиля пространства _____________________________.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11560" y="1916832"/>
            <a:ext cx="81369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1750" algn="l"/>
              </a:tabLst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ведения дома Эстетика и экология жилища</a:t>
            </a:r>
            <a:endParaRPr kumimoji="0" lang="ru-RU" sz="4400" b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16632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Заполните схему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712" y="3212976"/>
            <a:ext cx="50405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Требования к интерьеру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20688"/>
            <a:ext cx="367240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Единство ___________ жилья при разнообразии составляющих его компонентов (мебель и украшения представляют собой _________, нечто особенное, ___________).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620688"/>
            <a:ext cx="367240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Сочетание пропорций и ______________ предметов (мебель не должна занимать _______________________).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365104"/>
            <a:ext cx="367240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Многофункциональность (_________________ вещи в различных ситуациях: кресло – тумбочка, ________________).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4365104"/>
            <a:ext cx="367240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Пространство жилья должно подходить для множества ______________(проживания, _________________, занятия любимым _______________).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843014" y="4077072"/>
            <a:ext cx="576858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5652914" y="2924150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2844602" y="2924150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5652120" y="4077072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рисункам определите и подпишите названий стилей предметов интерьера.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Светильник напольный. 2. Люстра. 3. Настольная лампа.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63691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18002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56176" y="263691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2636912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564904"/>
            <a:ext cx="25202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3917" t="5093"/>
          <a:stretch>
            <a:fillRect/>
          </a:stretch>
        </p:blipFill>
        <p:spPr bwMode="auto">
          <a:xfrm>
            <a:off x="6660232" y="2564904"/>
            <a:ext cx="19442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600364"/>
            <a:ext cx="87129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Дополните известное изречение.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«Каков стиль, таков и __________________ или стиль делает ______________________».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420888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5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512" y="3068960"/>
            <a:ext cx="87129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Подумайте и напишите.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каком стиле исполнен интерьер вашей квартиры?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907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1520" y="1628800"/>
            <a:ext cx="86409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Рациональное размещение оборудования кухни и уход за ним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9512" y="620688"/>
            <a:ext cx="856895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Допишите предложения.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Кухня 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помещение, которое используется для хранения и обработки продуктов, 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поддержания чистоты кухни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используются моющиеся средства, губки,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приготовления пищи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используются газовая (электрическая) плита, миксер,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СВЧ-печь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гриль, кастрюли, 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Мебель на кухне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обеденный и разделочный столы, табуреты, стулья, 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5656" y="2996952"/>
            <a:ext cx="633670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Требования, предъявляемые к кухне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16632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Заполните схему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V="1">
            <a:off x="1764482" y="2708126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23528" y="692696"/>
            <a:ext cx="259228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Оборудование должно занимать как можно ___________________.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Каждый уголок полезной площади должен быть занят и ________________.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692696"/>
            <a:ext cx="259228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Расположение оборудования и _______________ должно создавать комфортные условия пребывании __________________.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692696"/>
            <a:ext cx="259228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Сочетание цвета мебели, ________________, плиты и другого оборудования с отделкой стен и потолка – обязательное условие ______________________.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4221088"/>
            <a:ext cx="266429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Чистота _____________ в помещении кухни постоянно поддерживается __________________,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воздухоочистителем и ____________________.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4221088"/>
            <a:ext cx="266429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Помещение кухни должно быть идеально ____________________. Запущенное помещение может повлечь за собой инфекционные _____________________.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221088"/>
            <a:ext cx="2592288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Освещение должно быть достаточным для различных работ на ___________________. Отдавать предпочтения лампам теплого цвета (_________________)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6697030" y="396826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4176750" y="396826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1800486" y="396826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6661026" y="2708126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4212754" y="2708126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К названиям оборудования кухни слева в таблице запишите соответствующие им названия посуды, приспособлений, инструментов справа.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2132856"/>
          <a:ext cx="8568952" cy="443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381642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Оборудование и предметы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Нагревательные приборы</a:t>
                      </a:r>
                      <a:endParaRPr lang="ru-RU" sz="2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(для приготовления пищи</a:t>
                      </a:r>
                      <a:r>
                        <a:rPr lang="ru-RU" sz="2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r>
                        <a:rPr lang="ru-RU" sz="23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—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Кухонная посуда</a:t>
                      </a:r>
                      <a:r>
                        <a:rPr lang="ru-RU" sz="23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—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Столовая посуда </a:t>
                      </a:r>
                      <a:r>
                        <a:rPr lang="ru-RU" sz="23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—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Чайная посуда</a:t>
                      </a:r>
                      <a:r>
                        <a:rPr lang="ru-RU" sz="23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—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Столовые приборы</a:t>
                      </a:r>
                      <a:r>
                        <a:rPr lang="ru-RU" sz="23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—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</a:t>
                      </a:r>
                      <a:r>
                        <a:rPr lang="ru-RU" sz="23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Инструменты,</a:t>
                      </a:r>
                      <a:r>
                        <a:rPr lang="ru-RU" sz="2300" b="1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3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приспособления</a:t>
                      </a:r>
                      <a:endParaRPr lang="ru-RU" sz="2300" b="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i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(для облегчения приготовления пищи)</a:t>
                      </a:r>
                      <a:r>
                        <a:rPr lang="ru-RU" sz="23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—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 Бытовые приборы</a:t>
                      </a:r>
                      <a:r>
                        <a:rPr lang="ru-RU" sz="23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—</a:t>
                      </a: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Перечисленные предметы и оборудование распределите на две группы: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мойка, плита, рабочий стол, утюг, холодильник, фен, пуфик, посудомоечная машина, зеркало, обеденный стол,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печь-СВЧ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фритюрница, миксер, расческа, кресло, посуда, пылесос, компьютер, телевизор.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3212976"/>
            <a:ext cx="38884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1гуппа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(что должно быть на кухне)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196530" y="414828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6445002" y="414828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83568" y="4365104"/>
            <a:ext cx="3600400" cy="2304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_________________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24" y="3212976"/>
            <a:ext cx="388843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группа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(лишние предметы)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4365104"/>
            <a:ext cx="3600400" cy="23042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_________________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5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Зная основные правила размещения оборудования в кухни, соедините подходящее размещение стрелками.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95536" y="1916832"/>
            <a:ext cx="3024336" cy="201622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Применяется в маленьких кухнях-нишах, отделенных от общей комнаты экранами или раздвижными перегородками</a:t>
            </a: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95536" y="4077072"/>
            <a:ext cx="3024336" cy="259228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Применяется в большей степени для вытянутых удлиненных помещений. Представляет собой размещение оборудования вдоль двух противоположных стен.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635896" y="5733256"/>
            <a:ext cx="2376264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 П-образное размещение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732240" y="1628800"/>
            <a:ext cx="2016224" cy="792088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 Двухрядное размещение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6156176" y="2708920"/>
            <a:ext cx="2808312" cy="252028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38100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 Применяется в больших по площади помещениях, представляет собой размещение оборудование вдоль трех стен.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923928" y="1916832"/>
            <a:ext cx="2016224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 Однорядное размещение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732240" y="5589240"/>
            <a:ext cx="1944216" cy="72008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. Угловое размещение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707904" y="2852936"/>
            <a:ext cx="2232248" cy="252028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Применяется для узких помещений. Представляет собой размещение оборудования вдоль двух смежных стен.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6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07504" y="548680"/>
            <a:ext cx="88569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На рисунке определите и запишите ошибки в размещении оборудования кухни и оформлении интерьера.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4286" r="5714"/>
          <a:stretch>
            <a:fillRect/>
          </a:stretch>
        </p:blipFill>
        <p:spPr bwMode="auto">
          <a:xfrm>
            <a:off x="2915816" y="2852936"/>
            <a:ext cx="45365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83568" y="1628800"/>
            <a:ext cx="777686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Краткие сведения из истории архитектуры и интерьера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96752"/>
            <a:ext cx="6840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6</a:t>
            </a:r>
          </a:p>
          <a:p>
            <a:pPr algn="ctr"/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интерьера кухни с учетом запросов и потребностей семьи и санитарно-гигиенических требований</a:t>
            </a:r>
            <a:endParaRPr lang="ru-RU" sz="4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79512" y="620688"/>
            <a:ext cx="87849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Допиши предложения.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Современная кухня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место, где можно вкусно поесть, побеседовать, ____________________________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Санитарное состояние кухни —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идеальная 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Отделочный материал для оформления кухни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кафельная плитка, _______________________________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Нарушение санитарно-гигиенических норм на кухне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приводит к заболеваниям, травматизму, 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Из предложенного цветового ряда выберите и подчеркните номера цветов, наиболее подходящие для оформления кухни.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1988840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365104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988840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365104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0392" y="1988840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328" y="1988840"/>
            <a:ext cx="481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1988840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3808" y="1988840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1988840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256" y="1988840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960" y="1988840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032" y="1988840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8184" y="1988840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0112" y="1988840"/>
            <a:ext cx="33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28384" y="4365104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2320" y="4365104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4365104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2160" y="4365104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20072" y="4365104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9992" y="4365104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9912" y="4365104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87824" y="4365104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39752" y="4365104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19672" y="4365104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 l="49592" t="3333" r="813" b="10014"/>
          <a:stretch>
            <a:fillRect/>
          </a:stretch>
        </p:blipFill>
        <p:spPr bwMode="auto">
          <a:xfrm>
            <a:off x="251520" y="4797152"/>
            <a:ext cx="8424936" cy="1872208"/>
          </a:xfrm>
          <a:prstGeom prst="rect">
            <a:avLst/>
          </a:prstGeom>
          <a:noFill/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 cstate="print"/>
          <a:srcRect l="813" t="3333" r="50405" b="10014"/>
          <a:stretch>
            <a:fillRect/>
          </a:stretch>
        </p:blipFill>
        <p:spPr bwMode="auto">
          <a:xfrm>
            <a:off x="251520" y="2420888"/>
            <a:ext cx="8352928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Прямоугольник 3"/>
          <p:cNvSpPr>
            <a:spLocks noChangeArrowheads="1"/>
          </p:cNvSpPr>
          <p:nvPr/>
        </p:nvSpPr>
        <p:spPr bwMode="auto">
          <a:xfrm>
            <a:off x="323528" y="404664"/>
            <a:ext cx="84248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Из предложенных предметов и бытовой химии выберите те, которые предназначены для уборки и поддержания чистоты на кухне.</a:t>
            </a: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07504" y="1844824"/>
          <a:ext cx="1439862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Точечный рисунок" r:id="rId3" imgW="1819529" imgH="2190476" progId="PBrush">
                  <p:embed/>
                </p:oleObj>
              </mc:Choice>
              <mc:Fallback>
                <p:oleObj name="Точечный рисунок" r:id="rId3" imgW="1819529" imgH="2190476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844824"/>
                        <a:ext cx="1439862" cy="166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195736" y="2132856"/>
          <a:ext cx="2808287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Точечный рисунок" r:id="rId5" imgW="2905531" imgH="1333333" progId="PBrush">
                  <p:embed/>
                </p:oleObj>
              </mc:Choice>
              <mc:Fallback>
                <p:oleObj name="Точечный рисунок" r:id="rId5" imgW="2905531" imgH="1333333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132856"/>
                        <a:ext cx="2808287" cy="1296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5220072" y="1988840"/>
          <a:ext cx="1744663" cy="251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Точечный рисунок" r:id="rId7" imgW="2152951" imgH="3086531" progId="PBrush">
                  <p:embed/>
                </p:oleObj>
              </mc:Choice>
              <mc:Fallback>
                <p:oleObj name="Точечный рисунок" r:id="rId7" imgW="2152951" imgH="3086531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988840"/>
                        <a:ext cx="1744663" cy="2519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9" name="Object 7"/>
          <p:cNvGraphicFramePr>
            <a:graphicFrameLocks noChangeAspect="1"/>
          </p:cNvGraphicFramePr>
          <p:nvPr/>
        </p:nvGraphicFramePr>
        <p:xfrm>
          <a:off x="7020272" y="2348880"/>
          <a:ext cx="1947862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Точечный рисунок" r:id="rId9" imgW="2076740" imgH="2534004" progId="PBrush">
                  <p:embed/>
                </p:oleObj>
              </mc:Choice>
              <mc:Fallback>
                <p:oleObj name="Точечный рисунок" r:id="rId9" imgW="2076740" imgH="2534004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348880"/>
                        <a:ext cx="1947862" cy="237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5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7584" y="3429000"/>
            <a:ext cx="19446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4509120"/>
            <a:ext cx="27130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0112" y="5445224"/>
            <a:ext cx="32400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TextBox 15"/>
          <p:cNvSpPr txBox="1">
            <a:spLocks noChangeArrowheads="1"/>
          </p:cNvSpPr>
          <p:nvPr/>
        </p:nvSpPr>
        <p:spPr bwMode="auto">
          <a:xfrm>
            <a:off x="323528" y="3356992"/>
            <a:ext cx="36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39" name="TextBox 17"/>
          <p:cNvSpPr txBox="1">
            <a:spLocks noChangeArrowheads="1"/>
          </p:cNvSpPr>
          <p:nvPr/>
        </p:nvSpPr>
        <p:spPr bwMode="auto">
          <a:xfrm>
            <a:off x="5868144" y="4365104"/>
            <a:ext cx="36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40" name="TextBox 18"/>
          <p:cNvSpPr txBox="1">
            <a:spLocks noChangeArrowheads="1"/>
          </p:cNvSpPr>
          <p:nvPr/>
        </p:nvSpPr>
        <p:spPr bwMode="auto">
          <a:xfrm>
            <a:off x="7884368" y="4653136"/>
            <a:ext cx="36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41" name="TextBox 19"/>
          <p:cNvSpPr txBox="1">
            <a:spLocks noChangeArrowheads="1"/>
          </p:cNvSpPr>
          <p:nvPr/>
        </p:nvSpPr>
        <p:spPr bwMode="auto">
          <a:xfrm>
            <a:off x="3419872" y="3356992"/>
            <a:ext cx="36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42" name="TextBox 20"/>
          <p:cNvSpPr txBox="1">
            <a:spLocks noChangeArrowheads="1"/>
          </p:cNvSpPr>
          <p:nvPr/>
        </p:nvSpPr>
        <p:spPr bwMode="auto">
          <a:xfrm>
            <a:off x="1475656" y="5589240"/>
            <a:ext cx="3635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43" name="TextBox 21"/>
          <p:cNvSpPr txBox="1">
            <a:spLocks noChangeArrowheads="1"/>
          </p:cNvSpPr>
          <p:nvPr/>
        </p:nvSpPr>
        <p:spPr bwMode="auto">
          <a:xfrm>
            <a:off x="3707904" y="5517232"/>
            <a:ext cx="36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44" name="TextBox 22"/>
          <p:cNvSpPr txBox="1">
            <a:spLocks noChangeArrowheads="1"/>
          </p:cNvSpPr>
          <p:nvPr/>
        </p:nvSpPr>
        <p:spPr bwMode="auto">
          <a:xfrm>
            <a:off x="7019925" y="5949950"/>
            <a:ext cx="365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512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628800"/>
            <a:ext cx="72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7</a:t>
            </a:r>
          </a:p>
          <a:p>
            <a:pPr algn="ctr"/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Современные системы фильтрации воды</a:t>
            </a:r>
            <a:endParaRPr lang="ru-RU" sz="4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79512" y="620688"/>
            <a:ext cx="871296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Допишите предложения.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Фильтрация —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жидкости или газа сквозь _______________________________________________.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природе фильтруется естественным образом,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просачиваясь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промышленности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фильтрацию часто называют 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овременные очистительные фильтры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задерживают, содержащиеся в воде, вредные вещества и примеси — это металлы, известь, хлор, 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07504" y="548680"/>
            <a:ext cx="87849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Из перечисленных названий веществ подчеркните те, которые применяются в современных очистительных фильтрах: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свинец, вата, серебро, кокосовая стружка, песок.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420888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t="3846" b="3846"/>
          <a:stretch>
            <a:fillRect/>
          </a:stretch>
        </p:blipFill>
        <p:spPr bwMode="auto">
          <a:xfrm>
            <a:off x="2627784" y="4725144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1" name="Rectangle 1"/>
          <p:cNvSpPr>
            <a:spLocks noChangeArrowheads="1"/>
          </p:cNvSpPr>
          <p:nvPr/>
        </p:nvSpPr>
        <p:spPr bwMode="auto">
          <a:xfrm>
            <a:off x="107504" y="2852936"/>
            <a:ext cx="87129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На рисунке изображен фильтр очистки воды. Запишите в свободные клетки (снизу вверх) правильное расположение веществ для фильтрации.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Вата 2. Песок. 3. Кокосовая стружка. 4. Уголь. 5.Серебро.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4725144"/>
            <a:ext cx="2088232" cy="18722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Подумайте и запишите, как в домашних условиях, самостоятельно можно очистить воду.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628800"/>
            <a:ext cx="7272808" cy="43924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1475656" y="1268760"/>
            <a:ext cx="640871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Разделение кухни на зону приготовления пищи и зону столовой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179512" y="764704"/>
            <a:ext cx="87129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Допишите предложение.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Большую площадь кухни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разделить на зоны 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620688"/>
            <a:ext cx="864096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определения ниже приведенных понятий.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Архитектура 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искусство проектировать, строить здания и сооружения, 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Стиль в архитектуре —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общность средств создания гармонии и художественной выразительности декоративного 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Декор —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совокупность украшений фасада сооружения, ____________________________________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Интерьер —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оформленное внутреннее пространство здания или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395536" y="476672"/>
            <a:ext cx="83531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Распределите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ниже перечисленные предметы (мебель и оборудование) по зонам их назначения.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Газовая (электрическая плита). 2. Обеденный стол. 3. Табуреты. 4. Разделочный стол. 5. Навесные шкафы. 6. Холодильник. 7. Микроволновая печь. 8. Посудомоечная машина. 9. Стулья. 10. Кухонный комбайн. 11. Миксер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781300"/>
            <a:ext cx="4103688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Зона кухни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463" y="2781300"/>
            <a:ext cx="4103687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Б. Зона столовой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188" y="4076700"/>
            <a:ext cx="3455987" cy="2665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3800" y="4076700"/>
            <a:ext cx="3455988" cy="2665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1944688" y="3895725"/>
            <a:ext cx="3603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6408738" y="3895725"/>
            <a:ext cx="3603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068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На рисунке определите зоны приготовления пищи и столовую.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6886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17853" y="184482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6180" y="4797152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628800"/>
            <a:ext cx="74168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9</a:t>
            </a:r>
          </a:p>
          <a:p>
            <a:pPr algn="ctr"/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Отделка интерьера кухни тканями, росписью,</a:t>
            </a:r>
          </a:p>
          <a:p>
            <a:pPr algn="ctr"/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резьбой по дереву</a:t>
            </a:r>
            <a:endParaRPr lang="ru-RU" sz="4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179512" y="620688"/>
            <a:ext cx="878497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Проверьте себя, кратко запишите ответы на предложенные вопросы.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Наиболее распространенный вид оформления окон и дверных проемов — это _______________________________________________.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Занавеси из непросвечивающихся тканей, бывают подъемными и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Раздвижными — это __________________________________________.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Занавеси на окне из мягкой набивной или прозрачной ткани, тюля, кружева и т.д., которые разнообразно и свободно драпируются — это ____________________________________________________________.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Занавеси на двери из непросвечивающейся плотной ткани, используемые для изоляции от света и шума, маскировки дверного проема — это ________________________________________________.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 пластин, соединенных между собой так, что они способны открываться, пропуская солнечный свет, и закрываться, бывают с горизонтально и вертикально расположенными пластинами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_</a:t>
            </a:r>
            <a:r>
              <a:rPr kumimoji="0" lang="ru-RU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107504" y="476672"/>
            <a:ext cx="878522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Сгруппируйте данные предметы интерьера, наиболее гармонирующие между собой (соедините соответствующие предметы стрелками). 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547664" y="1916832"/>
            <a:ext cx="36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203848" y="2060848"/>
            <a:ext cx="36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5292080" y="2276872"/>
            <a:ext cx="36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7380312" y="2204864"/>
            <a:ext cx="363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57" name="TextBox 8"/>
          <p:cNvSpPr txBox="1">
            <a:spLocks noChangeArrowheads="1"/>
          </p:cNvSpPr>
          <p:nvPr/>
        </p:nvSpPr>
        <p:spPr bwMode="auto">
          <a:xfrm>
            <a:off x="3059832" y="3645024"/>
            <a:ext cx="363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251520" y="2996952"/>
            <a:ext cx="365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59" name="TextBox 10"/>
          <p:cNvSpPr txBox="1">
            <a:spLocks noChangeArrowheads="1"/>
          </p:cNvSpPr>
          <p:nvPr/>
        </p:nvSpPr>
        <p:spPr bwMode="auto">
          <a:xfrm>
            <a:off x="179512" y="4365104"/>
            <a:ext cx="36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060" name="TextBox 11"/>
          <p:cNvSpPr txBox="1">
            <a:spLocks noChangeArrowheads="1"/>
          </p:cNvSpPr>
          <p:nvPr/>
        </p:nvSpPr>
        <p:spPr bwMode="auto">
          <a:xfrm>
            <a:off x="5220072" y="4365104"/>
            <a:ext cx="365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061" name="TextBox 12"/>
          <p:cNvSpPr txBox="1">
            <a:spLocks noChangeArrowheads="1"/>
          </p:cNvSpPr>
          <p:nvPr/>
        </p:nvSpPr>
        <p:spPr bwMode="auto">
          <a:xfrm>
            <a:off x="2699792" y="5445224"/>
            <a:ext cx="544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062" name="TextBox 13"/>
          <p:cNvSpPr txBox="1">
            <a:spLocks noChangeArrowheads="1"/>
          </p:cNvSpPr>
          <p:nvPr/>
        </p:nvSpPr>
        <p:spPr bwMode="auto">
          <a:xfrm>
            <a:off x="6948264" y="4437112"/>
            <a:ext cx="365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063" name="TextBox 14"/>
          <p:cNvSpPr txBox="1">
            <a:spLocks noChangeArrowheads="1"/>
          </p:cNvSpPr>
          <p:nvPr/>
        </p:nvSpPr>
        <p:spPr bwMode="auto">
          <a:xfrm>
            <a:off x="5076056" y="5661248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pic>
        <p:nvPicPr>
          <p:cNvPr id="2064" name="Рисунок 94"/>
          <p:cNvPicPr>
            <a:picLocks noChangeAspect="1" noChangeArrowheads="1"/>
          </p:cNvPicPr>
          <p:nvPr/>
        </p:nvPicPr>
        <p:blipFill>
          <a:blip r:embed="rId3" cstate="print"/>
          <a:srcRect l="12292" r="26245" b="10657"/>
          <a:stretch>
            <a:fillRect/>
          </a:stretch>
        </p:blipFill>
        <p:spPr bwMode="auto">
          <a:xfrm>
            <a:off x="1979712" y="1844824"/>
            <a:ext cx="88678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707904" y="1916832"/>
          <a:ext cx="151288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2" r:id="rId4" imgW="3975980" imgH="3468986" progId="">
                  <p:embed/>
                </p:oleObj>
              </mc:Choice>
              <mc:Fallback>
                <p:oleObj r:id="rId4" imgW="3975980" imgH="346898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916832"/>
                        <a:ext cx="1512888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5724128" y="2060848"/>
          <a:ext cx="13382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3" name="Точечный рисунок" r:id="rId6" imgW="2723810" imgH="2381582" progId="PBrush">
                  <p:embed/>
                </p:oleObj>
              </mc:Choice>
              <mc:Fallback>
                <p:oleObj name="Точечный рисунок" r:id="rId6" imgW="2723810" imgH="2381582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060848"/>
                        <a:ext cx="1338263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7" name="Рисунок 97"/>
          <p:cNvPicPr>
            <a:picLocks noChangeAspect="1" noChangeArrowheads="1"/>
          </p:cNvPicPr>
          <p:nvPr/>
        </p:nvPicPr>
        <p:blipFill>
          <a:blip r:embed="rId8" cstate="print"/>
          <a:srcRect t="16435"/>
          <a:stretch>
            <a:fillRect/>
          </a:stretch>
        </p:blipFill>
        <p:spPr bwMode="auto">
          <a:xfrm>
            <a:off x="7668344" y="1772816"/>
            <a:ext cx="10795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Рисунок 98"/>
          <p:cNvPicPr>
            <a:picLocks noChangeAspect="1" noChangeArrowheads="1"/>
          </p:cNvPicPr>
          <p:nvPr/>
        </p:nvPicPr>
        <p:blipFill>
          <a:blip r:embed="rId9" cstate="print"/>
          <a:srcRect l="7834" b="8917"/>
          <a:stretch>
            <a:fillRect/>
          </a:stretch>
        </p:blipFill>
        <p:spPr bwMode="auto">
          <a:xfrm>
            <a:off x="683568" y="2996952"/>
            <a:ext cx="22018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Рисунок 99"/>
          <p:cNvPicPr>
            <a:picLocks noChangeAspect="1" noChangeArrowheads="1"/>
          </p:cNvPicPr>
          <p:nvPr/>
        </p:nvPicPr>
        <p:blipFill>
          <a:blip r:embed="rId10" cstate="print"/>
          <a:srcRect l="16615" t="14197" r="8617" b="18367"/>
          <a:stretch>
            <a:fillRect/>
          </a:stretch>
        </p:blipFill>
        <p:spPr bwMode="auto">
          <a:xfrm>
            <a:off x="3563888" y="3501008"/>
            <a:ext cx="1439863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Рисунок 100"/>
          <p:cNvPicPr>
            <a:picLocks noChangeAspect="1" noChangeArrowheads="1"/>
          </p:cNvPicPr>
          <p:nvPr/>
        </p:nvPicPr>
        <p:blipFill>
          <a:blip r:embed="rId11" cstate="print"/>
          <a:srcRect r="11060"/>
          <a:stretch>
            <a:fillRect/>
          </a:stretch>
        </p:blipFill>
        <p:spPr bwMode="auto">
          <a:xfrm>
            <a:off x="5508104" y="4149080"/>
            <a:ext cx="1400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Рисунок 101"/>
          <p:cNvPicPr>
            <a:picLocks noChangeAspect="1" noChangeArrowheads="1"/>
          </p:cNvPicPr>
          <p:nvPr/>
        </p:nvPicPr>
        <p:blipFill>
          <a:blip r:embed="rId12" cstate="print"/>
          <a:srcRect t="10216" r="3078" b="13164"/>
          <a:stretch>
            <a:fillRect/>
          </a:stretch>
        </p:blipFill>
        <p:spPr bwMode="auto">
          <a:xfrm>
            <a:off x="7380312" y="4077072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Рисунок 102"/>
          <p:cNvPicPr>
            <a:picLocks noChangeAspect="1" noChangeArrowheads="1"/>
          </p:cNvPicPr>
          <p:nvPr/>
        </p:nvPicPr>
        <p:blipFill>
          <a:blip r:embed="rId13" cstate="print"/>
          <a:srcRect l="4755" r="4907"/>
          <a:stretch>
            <a:fillRect/>
          </a:stretch>
        </p:blipFill>
        <p:spPr bwMode="auto">
          <a:xfrm>
            <a:off x="611560" y="4365104"/>
            <a:ext cx="180022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Рисунок 103"/>
          <p:cNvPicPr>
            <a:picLocks noChangeAspect="1" noChangeArrowheads="1"/>
          </p:cNvPicPr>
          <p:nvPr/>
        </p:nvPicPr>
        <p:blipFill>
          <a:blip r:embed="rId14" cstate="print"/>
          <a:srcRect t="12193"/>
          <a:stretch>
            <a:fillRect/>
          </a:stretch>
        </p:blipFill>
        <p:spPr bwMode="auto">
          <a:xfrm>
            <a:off x="3203848" y="5085184"/>
            <a:ext cx="1622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Рисунок 104"/>
          <p:cNvPicPr>
            <a:picLocks noChangeAspect="1" noChangeArrowheads="1"/>
          </p:cNvPicPr>
          <p:nvPr/>
        </p:nvPicPr>
        <p:blipFill>
          <a:blip r:embed="rId15" cstate="print"/>
          <a:srcRect l="2965" r="2167"/>
          <a:stretch>
            <a:fillRect/>
          </a:stretch>
        </p:blipFill>
        <p:spPr bwMode="auto">
          <a:xfrm>
            <a:off x="5652120" y="5589240"/>
            <a:ext cx="33877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23528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179512" y="764704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Дополните фразу: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«Идеал современного художественного интерьер — это </a:t>
            </a: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340768"/>
            <a:ext cx="70567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10</a:t>
            </a:r>
          </a:p>
          <a:p>
            <a:pPr algn="ctr"/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Декоративные украшения кухни изделия собственного производства</a:t>
            </a:r>
            <a:endParaRPr lang="ru-RU" sz="4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251520" y="548680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Допишите предложения.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Декоративное украшения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создание изделий, имеющих художественное и практическое назначение для оформления зданий или ____________________________________________.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Декоративные украшения кухни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декоративное панно, резные дверцы шкафов и ножки табуретов, декоративные деревянные ложки, ______________________________________.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 оформлении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кухонной разделочной доски или деревянной ложки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использовать ______________________________.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изготовления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кухонного панно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используются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горох, крупы, соломка, краска, __________________________________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(См. образец кухонного панно).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25144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287338" y="476672"/>
            <a:ext cx="88566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Из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предложенных предметов выберите изделия, являющиеся декоративными украшениями кухни </a:t>
            </a:r>
          </a:p>
        </p:txBody>
      </p:sp>
      <p:pic>
        <p:nvPicPr>
          <p:cNvPr id="18435" name="Рисунок 1" descr="j02997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15351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683568" y="2996952"/>
            <a:ext cx="363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4211960" y="2996952"/>
            <a:ext cx="365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483768" y="2996952"/>
            <a:ext cx="363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6012160" y="2996952"/>
            <a:ext cx="3635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899592" y="5445224"/>
            <a:ext cx="36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4643438" y="5516563"/>
            <a:ext cx="36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8442" name="TextBox 12"/>
          <p:cNvSpPr txBox="1">
            <a:spLocks noChangeArrowheads="1"/>
          </p:cNvSpPr>
          <p:nvPr/>
        </p:nvSpPr>
        <p:spPr bwMode="auto">
          <a:xfrm>
            <a:off x="2700338" y="5516563"/>
            <a:ext cx="363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8443" name="TextBox 17"/>
          <p:cNvSpPr txBox="1">
            <a:spLocks noChangeArrowheads="1"/>
          </p:cNvSpPr>
          <p:nvPr/>
        </p:nvSpPr>
        <p:spPr bwMode="auto">
          <a:xfrm>
            <a:off x="7164388" y="5516563"/>
            <a:ext cx="363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18444" name="Рисунок 3" descr="j02523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44824"/>
            <a:ext cx="199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700808"/>
            <a:ext cx="136842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Рисунок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556792"/>
            <a:ext cx="17018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Рисунок 2" descr="j01992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484784"/>
            <a:ext cx="1655763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TextBox 22"/>
          <p:cNvSpPr txBox="1">
            <a:spLocks noChangeArrowheads="1"/>
          </p:cNvSpPr>
          <p:nvPr/>
        </p:nvSpPr>
        <p:spPr bwMode="auto">
          <a:xfrm>
            <a:off x="8172400" y="2996952"/>
            <a:ext cx="363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8449" name="Рисунок 6" descr="j02341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645024"/>
            <a:ext cx="13081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Рисунок 7" descr="j023426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4075" y="3573463"/>
            <a:ext cx="1584325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Рисунок 8" descr="BD18217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0200" y="3716338"/>
            <a:ext cx="13509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Рисунок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888" y="3789363"/>
            <a:ext cx="2155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23528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068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Из предложенных видов прихваток выберите и подчеркните наиболее оптимальную прихватку для снятия горячей сковороды с плиты, обоснуй свой выбор.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62821" t="1923" r="12820" b="65385"/>
          <a:stretch>
            <a:fillRect/>
          </a:stretch>
        </p:blipFill>
        <p:spPr bwMode="auto">
          <a:xfrm>
            <a:off x="6588224" y="2204864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70364" t="47853" b="9839"/>
          <a:stretch>
            <a:fillRect/>
          </a:stretch>
        </p:blipFill>
        <p:spPr bwMode="auto">
          <a:xfrm>
            <a:off x="6516216" y="4293096"/>
            <a:ext cx="16645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/>
          <a:srcRect l="44573" t="63014" r="36196"/>
          <a:stretch>
            <a:fillRect/>
          </a:stretch>
        </p:blipFill>
        <p:spPr bwMode="auto">
          <a:xfrm>
            <a:off x="4211960" y="5085184"/>
            <a:ext cx="1080120" cy="13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 cstate="print"/>
          <a:srcRect l="8526" t="45482" r="68397" b="21826"/>
          <a:stretch>
            <a:fillRect/>
          </a:stretch>
        </p:blipFill>
        <p:spPr bwMode="auto">
          <a:xfrm>
            <a:off x="1835696" y="4509120"/>
            <a:ext cx="12961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 cstate="print"/>
          <a:srcRect l="3249" r="72392" b="72049"/>
          <a:stretch>
            <a:fillRect/>
          </a:stretch>
        </p:blipFill>
        <p:spPr bwMode="auto">
          <a:xfrm>
            <a:off x="1187624" y="2348880"/>
            <a:ext cx="1368152" cy="10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419872" y="3140968"/>
            <a:ext cx="2448272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прихватки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868144" y="4149080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2339752" y="3068960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796136" y="2852936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2483768" y="4149080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067944" y="4725144"/>
            <a:ext cx="10081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К названиям архитектурных стилей слева в таблице подберите им соответствующие характеристики справа.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916832"/>
          <a:ext cx="8496944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656184"/>
                <a:gridCol w="648072"/>
                <a:gridCol w="561662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п/</a:t>
                      </a: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Архитектурный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Усл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обоз.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Характеристика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Романский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Характеризуется декоративной пышностью, вычурностью и пластичностью форм.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Готический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Отличается изысканной сложностью форм, причудливой орнаментацией и декоративным оформлением зданий и сооружений.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Барокко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Развивает типы церквей и крепостей, приемы сводчатых и арочных конструкций, отличается простотой, строгостью и массивностью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Классицизм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Конструкция зданий росло вверх, устремляясь к небу высокими шатрами башен и шпилей, отличается ясностью, отчетливостью и гармонией формы сооружений.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Ампир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Характеризуется остроконечными сооружениями стрельчатыми арками и сводами, обилием орнамента, каменной резьбы и витражами (цветными окнами).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Рококо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Выделяется четкостью геометрических форм, логичностью планировки, сочетанием гладкой стены и сдержанным декором.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251520" y="620688"/>
            <a:ext cx="87129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Напишите и зарисуйте, какое изделие для украшения интерьера кухни вы смогли бы предложить.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_____________________________________.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852936"/>
            <a:ext cx="5976664" cy="3240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5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79512" y="969694"/>
            <a:ext cx="871296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Предложите и запишите, что можно применить для оформления кухни в вашей квартире.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_________________________________________________________________________.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340768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11</a:t>
            </a:r>
          </a:p>
          <a:p>
            <a:pPr algn="ctr"/>
            <a:r>
              <a:rPr lang="ru-RU" sz="4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Влияние электробытовых приборов и технологий приготовления пищи на здоровье человека</a:t>
            </a:r>
            <a:endParaRPr lang="ru-RU" sz="4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457" name="Rectangle 1"/>
          <p:cNvSpPr>
            <a:spLocks noChangeArrowheads="1"/>
          </p:cNvSpPr>
          <p:nvPr/>
        </p:nvSpPr>
        <p:spPr bwMode="auto">
          <a:xfrm>
            <a:off x="323528" y="775737"/>
            <a:ext cx="84969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Запишите, какие электробытовые приборы используются на кухне.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Даны рисунки предметов оборудования кухни, распределите их в соответствии с заданной таблицей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11960" y="3501008"/>
          <a:ext cx="453650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252"/>
                <a:gridCol w="226825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Механические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Электробытовые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_______________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_______________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_______________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_______________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_______________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_______________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_______________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_______________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988840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4077072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501008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2132856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2060848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479715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952" y="2132856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10081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556792"/>
            <a:ext cx="15121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12776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556792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212976"/>
            <a:ext cx="11521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581128"/>
            <a:ext cx="14401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3356992"/>
            <a:ext cx="13681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Качество питания во многом зависит от правильно выбранного способа обработки продуктов. Вспомните и допишите в схеме, что включают в себя способы первичной и тепловой обработки продуктов.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3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45409" name="Group 1"/>
          <p:cNvGrpSpPr>
            <a:grpSpLocks noChangeAspect="1"/>
          </p:cNvGrpSpPr>
          <p:nvPr/>
        </p:nvGrpSpPr>
        <p:grpSpPr bwMode="auto">
          <a:xfrm>
            <a:off x="251520" y="2060848"/>
            <a:ext cx="8641248" cy="4176464"/>
            <a:chOff x="2498" y="1265"/>
            <a:chExt cx="6951" cy="3763"/>
          </a:xfrm>
        </p:grpSpPr>
        <p:sp>
          <p:nvSpPr>
            <p:cNvPr id="145433" name="AutoShape 25"/>
            <p:cNvSpPr>
              <a:spLocks noChangeAspect="1" noChangeArrowheads="1" noTextEdit="1"/>
            </p:cNvSpPr>
            <p:nvPr/>
          </p:nvSpPr>
          <p:spPr bwMode="auto">
            <a:xfrm>
              <a:off x="2498" y="1265"/>
              <a:ext cx="6777" cy="376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432" name="Rectangle 24"/>
            <p:cNvSpPr>
              <a:spLocks noChangeArrowheads="1"/>
            </p:cNvSpPr>
            <p:nvPr/>
          </p:nvSpPr>
          <p:spPr bwMode="auto">
            <a:xfrm>
              <a:off x="4062" y="1330"/>
              <a:ext cx="3533" cy="71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Способы обработки продуктов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431" name="Rectangle 23"/>
            <p:cNvSpPr>
              <a:spLocks noChangeArrowheads="1"/>
            </p:cNvSpPr>
            <p:nvPr/>
          </p:nvSpPr>
          <p:spPr bwMode="auto">
            <a:xfrm>
              <a:off x="2556" y="2498"/>
              <a:ext cx="2896" cy="4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А.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Первичная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430" name="Rectangle 22"/>
            <p:cNvSpPr>
              <a:spLocks noChangeArrowheads="1"/>
            </p:cNvSpPr>
            <p:nvPr/>
          </p:nvSpPr>
          <p:spPr bwMode="auto">
            <a:xfrm>
              <a:off x="6495" y="2498"/>
              <a:ext cx="2896" cy="4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Б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 Тепловая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429" name="Rectangle 21"/>
            <p:cNvSpPr>
              <a:spLocks noChangeArrowheads="1"/>
            </p:cNvSpPr>
            <p:nvPr/>
          </p:nvSpPr>
          <p:spPr bwMode="auto">
            <a:xfrm>
              <a:off x="2498" y="3341"/>
              <a:ext cx="753" cy="16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1. Мыть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428" name="Rectangle 20"/>
            <p:cNvSpPr>
              <a:spLocks noChangeArrowheads="1"/>
            </p:cNvSpPr>
            <p:nvPr/>
          </p:nvSpPr>
          <p:spPr bwMode="auto">
            <a:xfrm>
              <a:off x="3425" y="3341"/>
              <a:ext cx="637" cy="16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2.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427" name="Rectangle 19"/>
            <p:cNvSpPr>
              <a:spLocks noChangeArrowheads="1"/>
            </p:cNvSpPr>
            <p:nvPr/>
          </p:nvSpPr>
          <p:spPr bwMode="auto">
            <a:xfrm>
              <a:off x="4236" y="3341"/>
              <a:ext cx="637" cy="16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3.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426" name="Rectangle 18"/>
            <p:cNvSpPr>
              <a:spLocks noChangeArrowheads="1"/>
            </p:cNvSpPr>
            <p:nvPr/>
          </p:nvSpPr>
          <p:spPr bwMode="auto">
            <a:xfrm>
              <a:off x="5047" y="3341"/>
              <a:ext cx="637" cy="16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4.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425" name="Rectangle 17"/>
            <p:cNvSpPr>
              <a:spLocks noChangeArrowheads="1"/>
            </p:cNvSpPr>
            <p:nvPr/>
          </p:nvSpPr>
          <p:spPr bwMode="auto">
            <a:xfrm>
              <a:off x="8812" y="3341"/>
              <a:ext cx="637" cy="16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4.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424" name="Rectangle 16"/>
            <p:cNvSpPr>
              <a:spLocks noChangeArrowheads="1"/>
            </p:cNvSpPr>
            <p:nvPr/>
          </p:nvSpPr>
          <p:spPr bwMode="auto">
            <a:xfrm>
              <a:off x="8059" y="3341"/>
              <a:ext cx="637" cy="16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3.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423" name="Rectangle 15"/>
            <p:cNvSpPr>
              <a:spLocks noChangeArrowheads="1"/>
            </p:cNvSpPr>
            <p:nvPr/>
          </p:nvSpPr>
          <p:spPr bwMode="auto">
            <a:xfrm>
              <a:off x="7248" y="3341"/>
              <a:ext cx="637" cy="16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2.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5422" name="Rectangle 14"/>
            <p:cNvSpPr>
              <a:spLocks noChangeArrowheads="1"/>
            </p:cNvSpPr>
            <p:nvPr/>
          </p:nvSpPr>
          <p:spPr bwMode="auto">
            <a:xfrm>
              <a:off x="6321" y="3341"/>
              <a:ext cx="753" cy="16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1. жарить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 rot="5400000">
            <a:off x="540346" y="414828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2267744" y="2924944"/>
            <a:ext cx="505644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1548458" y="414828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2628578" y="414828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3564682" y="414828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8245202" y="414828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7381106" y="414828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6445002" y="414828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6200000" flipH="1">
            <a:off x="5940946" y="2925738"/>
            <a:ext cx="432048" cy="430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5364882" y="414828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85" name="Rectangle 1"/>
          <p:cNvSpPr>
            <a:spLocks noChangeArrowheads="1"/>
          </p:cNvSpPr>
          <p:nvPr/>
        </p:nvSpPr>
        <p:spPr bwMode="auto">
          <a:xfrm>
            <a:off x="251520" y="764704"/>
            <a:ext cx="86409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Запишите, какие преимущества для человека дает использование микроволновой печи.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endParaRPr lang="ru-RU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_____________________________________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0"/>
            <a:ext cx="549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к разделу  «Эстетика и экология жилища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57697" name="Rectangle 1"/>
          <p:cNvSpPr>
            <a:spLocks noChangeArrowheads="1"/>
          </p:cNvSpPr>
          <p:nvPr/>
        </p:nvSpPr>
        <p:spPr bwMode="auto">
          <a:xfrm>
            <a:off x="179512" y="404664"/>
            <a:ext cx="87849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1.Краткие сведения из истории архитектуры и интерьера.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необходимые человеку.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оформления зданий и сооружений.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…, здания или изделия.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.. здания или помещения в здании.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1-В, 2-Д, 3-А, 4-Е, 5-Г, 6-Б.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Готика, 2. Бороко. 3. Классицизм. 4. Романский. 5. Рококо. 6. Ампир.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2. Национальные традиции, связь архитектуры с природой.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…взаимосвязаны между собой.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…с архитектурными сооружениями.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а), б), в), д).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А.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Расположение участков на разных уровнях, с лестницами и каскадами.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.Английские.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3. С маленькими рощицами, водоемами, с лучами аллей.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.Миниатюрные.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5. Символические композиции из воды, растений и камней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4.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Планировка и разбивка сада или парка. 2. Подбор растений для различных климатов и почв. 3. Размещение и группировка растений в сочетании с архитектурой, дорогами, водоемами, скульптурами и т д.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Английский (Кью-Гарден). 2. Французский (Версаль). 3. Люксембургский (Париж). 4. Петродворец (С.-Петербург).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3. Интерьер жилых помещений и их комфортность.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…отдыхает человек.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«внутренний».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… для проживания человека.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дом, где человек отдыхает, живет, предается размышлениям, занимается любимыми делами.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1. Единство стиля жилья: мебели и украшения. 2. Сочетание пропорций и размеров предметов. 3. Многофункциональность, то есть пригодность вещей и предметов в различных ситуациях.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Возможный вариант планировки помещений квартиры.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429000"/>
            <a:ext cx="2652038" cy="2088232"/>
          </a:xfrm>
          <a:prstGeom prst="rect">
            <a:avLst/>
          </a:prstGeom>
          <a:noFill/>
        </p:spPr>
      </p:pic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179512" y="5743709"/>
            <a:ext cx="88569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4. Современные стили в интерьере.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внутреннего оформления жилья.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здания или помещения.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в здании или помещения в здании.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…стиля (… единое целое, …, оригинальное). 2. …размеров … … много места). 3. … пригодность … … кресло-кровать). 4. … занятий …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отдыха …. делом.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1-А (классицизм), 2-Б (барокко), 3-В (модерн).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человек … человека.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1"/>
          <p:cNvSpPr>
            <a:spLocks noChangeArrowheads="1"/>
          </p:cNvSpPr>
          <p:nvPr/>
        </p:nvSpPr>
        <p:spPr bwMode="auto">
          <a:xfrm>
            <a:off x="179512" y="476672"/>
            <a:ext cx="882148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184400" algn="l"/>
              </a:tabLs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5. Рациональное размещение оборудования кухни и уход за ним.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184400" algn="l"/>
              </a:tabLst>
            </a:pP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А.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приготовления и приема пищи. 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…веник, швабра и т.д. 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…сковороды, чайник и др. 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… напольные и навесные шкафы. 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1. … меньше места. … … обустроен. 2. … мебели … … на кухне. 3. … холодильника … …оформления интерьера. 4. … кухне … (желтого цвета со всеми оттенками). 5. … чистыми … … заболевания. 6. …воздуха … … вентиляцией, … …цветами. 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Газовая плита, электрическая плита. 2. Кастрюли, скороварки, сковородки. 3. Тарелки, суповница, блюдца. 4.Чашки,сахарница,блюдца. 5. Ложки, вилки, ножи. 6. Микроволновая печь, гриль, миксер, тостер. 7. Холодильник, посудомоечная машина. 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группа: мойка, плита, холодильник, посудомоечная машина, посуда, печь - СВЧ, рабочий стол, фритюрница, миксер. 2 группа: утюг, фен, пуфик, зеркало, расческа, кресло, пылесос, компьютер, телевизор. 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1-А, 2-Б, 3-В, 4-Г. 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Холодильник (1) не должен стоят вместе с плитой (2). Разделочный стол (5) должен быть рядом с холодильником (1) и раковиной (3). Салфетки на столе (4) по цвету должны соответствовать оформлению интерьера кухни. 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Тема 6. Создание интерьера кухни с учетом запросов и потребностей семьи и санитарно-гигиенических требований.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1. А.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… посмотреть телевизор.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…чистота.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… моющиеся обои.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… порче оборудованию.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7,11,15,21,22,23,24.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1, 2, 4, 5, 6.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Тема 7. Современные системы фильтрации воды. 1. А.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… пористую среду.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… сквозь грунт.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… фильтрованием.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…, песок и другие примеси.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Уголь, вата, серебро, коксовая стружка.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2,4,5,3,1.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Предварительно воду набирают в большие емкости и отстаивают несколько часов, чтобы улетучился хлор, затем используя фильтровальную бумагу ( можно бумажные салфетки), вату и пропускают воду через созданный фильтр.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8. Разделение кухни на зону приготовления пищи и зону столовой.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для приготовления пищи и столовую.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Зона кухни: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газовая плита, холодильник, миксер, микроволновая печь, посудомоечная машина, разделочный стол, навесные шкафы, табуреты.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Зона столовой: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обеденный стол, стулья.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 – зона кухни.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 – зона столовой.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9. Отделка интерьера кухни тканями, росписью, резьбой по дереву.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драпировка. Б. … шторы. В. … гардины. Г. … портьеры. Д. …жалюзи.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1-5-10, 2-8-11, 2-3-4-8-11, 6-9-7.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…гармоничность и многофункциональность.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10. Декоративные украшения кухни изделиями собственного производства.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внутреннего пространства помещений.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…, разделочные доски, солонки, прихватки.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использовать масляные краски, резьба по дереву, выжиг.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… , клей, декоративные шнуры.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2, 4, 5, 10.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(Рукавица).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11. Влияние электробытовых приборов и технологий приготовления пищи на здоровье человека.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44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Холодильник, микроволновая печь, миксер, тостер, электрическая плита, электрический чайник.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Механические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весы, терка.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Электрические: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холодильник, микроволновая печь, плита, мясорубка.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Очистить, разделать, нарезать.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Варка, тушение, жарение.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Повышает культуру приготовления пищи. 2. Сохраняет пищевкусовые качества и витамины продуктов. 3. Способствует укреплению здоровья человека. 4. Экономит время.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16632"/>
            <a:ext cx="549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к разделу  «Эстетика и экология жилища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6182" y="188640"/>
            <a:ext cx="4423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Электронное пособие: «Технология. Технический и обслуживающий труд» девочки 5-9 классы. – Издательская фирма «Сентябрь», 2009 год.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068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К рисункам запишите названия архитектурных стилей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1512168" cy="1957718"/>
          </a:xfrm>
          <a:prstGeom prst="rect">
            <a:avLst/>
          </a:prstGeo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56792"/>
            <a:ext cx="1680937" cy="1944216"/>
          </a:xfrm>
          <a:prstGeom prst="rect">
            <a:avLst/>
          </a:prstGeom>
          <a:noFill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556792"/>
            <a:ext cx="2284728" cy="1872208"/>
          </a:xfrm>
          <a:prstGeom prst="rect">
            <a:avLst/>
          </a:prstGeom>
          <a:noFill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556792"/>
            <a:ext cx="1747480" cy="1944216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861048"/>
            <a:ext cx="18002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3861048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427984" y="4005064"/>
          <a:ext cx="4511824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1824"/>
              </a:tblGrid>
              <a:tr h="2485648">
                <a:tc>
                  <a:txBody>
                    <a:bodyPr/>
                    <a:lstStyle/>
                    <a:p>
                      <a:pPr algn="just"/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1.______________________ 2.______________________</a:t>
                      </a:r>
                    </a:p>
                    <a:p>
                      <a:pPr algn="just"/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3.______________________ 4.______________________</a:t>
                      </a:r>
                    </a:p>
                    <a:p>
                      <a:pPr algn="just"/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5.______________________ 6.______________________</a:t>
                      </a:r>
                    </a:p>
                    <a:p>
                      <a:pPr algn="just"/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99592" y="3429000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3429000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2080" y="3429000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8344" y="3429000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573325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5733256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1556792"/>
            <a:ext cx="82089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Национальные традиции, связь архитектуры с природой</a:t>
            </a:r>
            <a:endParaRPr kumimoji="0" lang="ru-RU" sz="4400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512" y="836712"/>
            <a:ext cx="871296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Допишите предложения.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Ландшафт 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общий вид местности, элементы которой 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Ландшафтная архитектура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гармоничное сочетание естественного ландшафта _______________________________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2116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9512" y="712483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Выберите и подчеркните задачи, которые выполняют ландшафтная архитектура: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охрана естественных ландшафтов;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создание новых ландшафтов;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планомерное развитие естественных и искусственных ландшафтов;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разрушение естественных ландшафтов;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д) сближение жилой застройки с природой, улучшение микроклимата.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234</TotalTime>
  <Words>1795</Words>
  <Application>Microsoft Office PowerPoint</Application>
  <PresentationFormat>Экран (4:3)</PresentationFormat>
  <Paragraphs>426</Paragraphs>
  <Slides>59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1" baseType="lpstr">
      <vt:lpstr>Открытая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ASUS</cp:lastModifiedBy>
  <cp:revision>30</cp:revision>
  <dcterms:created xsi:type="dcterms:W3CDTF">2011-11-14T15:09:12Z</dcterms:created>
  <dcterms:modified xsi:type="dcterms:W3CDTF">2015-11-19T14:20:25Z</dcterms:modified>
</cp:coreProperties>
</file>