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9" r:id="rId3"/>
    <p:sldId id="258" r:id="rId4"/>
    <p:sldId id="256" r:id="rId5"/>
    <p:sldId id="260" r:id="rId6"/>
    <p:sldId id="261" r:id="rId7"/>
    <p:sldId id="262" r:id="rId8"/>
    <p:sldId id="270" r:id="rId9"/>
    <p:sldId id="263" r:id="rId10"/>
    <p:sldId id="266" r:id="rId11"/>
    <p:sldId id="267" r:id="rId12"/>
    <p:sldId id="265" r:id="rId13"/>
    <p:sldId id="271" r:id="rId14"/>
    <p:sldId id="268" r:id="rId15"/>
    <p:sldId id="269" r:id="rId16"/>
    <p:sldId id="273" r:id="rId17"/>
    <p:sldId id="274" r:id="rId18"/>
    <p:sldId id="272" r:id="rId19"/>
    <p:sldId id="264" r:id="rId20"/>
    <p:sldId id="280" r:id="rId21"/>
    <p:sldId id="281" r:id="rId22"/>
    <p:sldId id="279" r:id="rId23"/>
    <p:sldId id="282" r:id="rId24"/>
    <p:sldId id="278" r:id="rId25"/>
    <p:sldId id="277" r:id="rId26"/>
    <p:sldId id="276" r:id="rId27"/>
    <p:sldId id="275" r:id="rId28"/>
    <p:sldId id="283" r:id="rId29"/>
    <p:sldId id="285" r:id="rId30"/>
    <p:sldId id="286" r:id="rId31"/>
    <p:sldId id="387" r:id="rId32"/>
    <p:sldId id="291" r:id="rId33"/>
    <p:sldId id="284" r:id="rId34"/>
    <p:sldId id="292" r:id="rId35"/>
    <p:sldId id="287" r:id="rId36"/>
    <p:sldId id="288" r:id="rId37"/>
    <p:sldId id="289" r:id="rId38"/>
    <p:sldId id="293" r:id="rId39"/>
    <p:sldId id="294" r:id="rId40"/>
    <p:sldId id="290" r:id="rId41"/>
    <p:sldId id="298" r:id="rId42"/>
    <p:sldId id="306" r:id="rId43"/>
    <p:sldId id="303" r:id="rId44"/>
    <p:sldId id="304" r:id="rId45"/>
    <p:sldId id="305" r:id="rId46"/>
    <p:sldId id="299" r:id="rId47"/>
    <p:sldId id="297" r:id="rId48"/>
    <p:sldId id="296" r:id="rId49"/>
    <p:sldId id="302" r:id="rId50"/>
    <p:sldId id="301" r:id="rId51"/>
    <p:sldId id="300" r:id="rId52"/>
    <p:sldId id="307" r:id="rId53"/>
    <p:sldId id="295" r:id="rId54"/>
    <p:sldId id="308" r:id="rId55"/>
    <p:sldId id="311" r:id="rId56"/>
    <p:sldId id="312" r:id="rId57"/>
    <p:sldId id="310" r:id="rId58"/>
    <p:sldId id="325" r:id="rId59"/>
    <p:sldId id="317" r:id="rId60"/>
    <p:sldId id="318" r:id="rId61"/>
    <p:sldId id="316" r:id="rId62"/>
    <p:sldId id="315" r:id="rId63"/>
    <p:sldId id="314" r:id="rId64"/>
    <p:sldId id="313" r:id="rId65"/>
    <p:sldId id="324" r:id="rId66"/>
    <p:sldId id="319" r:id="rId67"/>
    <p:sldId id="320" r:id="rId68"/>
    <p:sldId id="323" r:id="rId69"/>
    <p:sldId id="326" r:id="rId70"/>
    <p:sldId id="322" r:id="rId71"/>
    <p:sldId id="321" r:id="rId72"/>
    <p:sldId id="309" r:id="rId73"/>
    <p:sldId id="327" r:id="rId74"/>
    <p:sldId id="328" r:id="rId75"/>
    <p:sldId id="386" r:id="rId76"/>
    <p:sldId id="333" r:id="rId77"/>
    <p:sldId id="334" r:id="rId78"/>
    <p:sldId id="335" r:id="rId79"/>
    <p:sldId id="329" r:id="rId80"/>
    <p:sldId id="330" r:id="rId81"/>
    <p:sldId id="336" r:id="rId82"/>
    <p:sldId id="331" r:id="rId83"/>
    <p:sldId id="340" r:id="rId84"/>
    <p:sldId id="341" r:id="rId85"/>
    <p:sldId id="339" r:id="rId86"/>
    <p:sldId id="342" r:id="rId87"/>
    <p:sldId id="338" r:id="rId88"/>
    <p:sldId id="354" r:id="rId89"/>
    <p:sldId id="353" r:id="rId90"/>
    <p:sldId id="352" r:id="rId91"/>
    <p:sldId id="351" r:id="rId92"/>
    <p:sldId id="350" r:id="rId93"/>
    <p:sldId id="349" r:id="rId94"/>
    <p:sldId id="385" r:id="rId95"/>
    <p:sldId id="355" r:id="rId96"/>
    <p:sldId id="357" r:id="rId97"/>
    <p:sldId id="356" r:id="rId98"/>
    <p:sldId id="348" r:id="rId99"/>
    <p:sldId id="347" r:id="rId100"/>
    <p:sldId id="346" r:id="rId101"/>
    <p:sldId id="343" r:id="rId102"/>
    <p:sldId id="358" r:id="rId103"/>
    <p:sldId id="345" r:id="rId104"/>
    <p:sldId id="344" r:id="rId105"/>
    <p:sldId id="337" r:id="rId106"/>
    <p:sldId id="359" r:id="rId107"/>
    <p:sldId id="332" r:id="rId108"/>
    <p:sldId id="360" r:id="rId109"/>
    <p:sldId id="366" r:id="rId110"/>
    <p:sldId id="365" r:id="rId111"/>
    <p:sldId id="367" r:id="rId112"/>
    <p:sldId id="364" r:id="rId113"/>
    <p:sldId id="363" r:id="rId114"/>
    <p:sldId id="362" r:id="rId115"/>
    <p:sldId id="361" r:id="rId116"/>
    <p:sldId id="376" r:id="rId117"/>
    <p:sldId id="375" r:id="rId118"/>
    <p:sldId id="377" r:id="rId119"/>
    <p:sldId id="374" r:id="rId120"/>
    <p:sldId id="373" r:id="rId121"/>
    <p:sldId id="372" r:id="rId122"/>
    <p:sldId id="371" r:id="rId123"/>
    <p:sldId id="370" r:id="rId124"/>
    <p:sldId id="369" r:id="rId125"/>
    <p:sldId id="384" r:id="rId126"/>
    <p:sldId id="381" r:id="rId127"/>
    <p:sldId id="383" r:id="rId128"/>
    <p:sldId id="382" r:id="rId129"/>
    <p:sldId id="368" r:id="rId130"/>
    <p:sldId id="378" r:id="rId131"/>
    <p:sldId id="379" r:id="rId132"/>
    <p:sldId id="380" r:id="rId133"/>
    <p:sldId id="388" r:id="rId134"/>
    <p:sldId id="389" r:id="rId135"/>
    <p:sldId id="414" r:id="rId136"/>
    <p:sldId id="390" r:id="rId137"/>
    <p:sldId id="391" r:id="rId138"/>
    <p:sldId id="394" r:id="rId139"/>
    <p:sldId id="425" r:id="rId140"/>
    <p:sldId id="415" r:id="rId141"/>
    <p:sldId id="416" r:id="rId142"/>
    <p:sldId id="419" r:id="rId143"/>
    <p:sldId id="426" r:id="rId144"/>
    <p:sldId id="420" r:id="rId145"/>
    <p:sldId id="418" r:id="rId146"/>
    <p:sldId id="417" r:id="rId147"/>
    <p:sldId id="424" r:id="rId148"/>
    <p:sldId id="427" r:id="rId149"/>
    <p:sldId id="423" r:id="rId150"/>
    <p:sldId id="422" r:id="rId151"/>
    <p:sldId id="433" r:id="rId152"/>
    <p:sldId id="434" r:id="rId153"/>
    <p:sldId id="442" r:id="rId154"/>
    <p:sldId id="432" r:id="rId155"/>
    <p:sldId id="441" r:id="rId156"/>
    <p:sldId id="430" r:id="rId157"/>
    <p:sldId id="435" r:id="rId158"/>
    <p:sldId id="429" r:id="rId159"/>
    <p:sldId id="428" r:id="rId160"/>
    <p:sldId id="440" r:id="rId161"/>
    <p:sldId id="439" r:id="rId162"/>
    <p:sldId id="438" r:id="rId163"/>
    <p:sldId id="437" r:id="rId164"/>
    <p:sldId id="436" r:id="rId165"/>
    <p:sldId id="421" r:id="rId166"/>
    <p:sldId id="443" r:id="rId167"/>
    <p:sldId id="393" r:id="rId168"/>
    <p:sldId id="392" r:id="rId169"/>
    <p:sldId id="412" r:id="rId170"/>
    <p:sldId id="411" r:id="rId171"/>
    <p:sldId id="410" r:id="rId172"/>
    <p:sldId id="395" r:id="rId173"/>
    <p:sldId id="413" r:id="rId17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presProps" Target="presProps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77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EF3F-B641-444F-AD84-2527B71CC151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664AD0-6396-43AE-8FBE-9E00F0547E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EF3F-B641-444F-AD84-2527B71CC151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4AD0-6396-43AE-8FBE-9E00F0547E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EF3F-B641-444F-AD84-2527B71CC151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4AD0-6396-43AE-8FBE-9E00F0547E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EF3F-B641-444F-AD84-2527B71CC151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664AD0-6396-43AE-8FBE-9E00F0547E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EF3F-B641-444F-AD84-2527B71CC151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4AD0-6396-43AE-8FBE-9E00F0547E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EF3F-B641-444F-AD84-2527B71CC151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4AD0-6396-43AE-8FBE-9E00F0547E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EF3F-B641-444F-AD84-2527B71CC151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5664AD0-6396-43AE-8FBE-9E00F0547E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EF3F-B641-444F-AD84-2527B71CC151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4AD0-6396-43AE-8FBE-9E00F0547E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EF3F-B641-444F-AD84-2527B71CC151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4AD0-6396-43AE-8FBE-9E00F0547E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EF3F-B641-444F-AD84-2527B71CC151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4AD0-6396-43AE-8FBE-9E00F0547E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EF3F-B641-444F-AD84-2527B71CC151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4AD0-6396-43AE-8FBE-9E00F0547E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53EF3F-B641-444F-AD84-2527B71CC151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664AD0-6396-43AE-8FBE-9E00F0547E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oleObject" Target="../embeddings/oleObject4.bin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28498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Ивана Петровича Арефьева  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доктора педагогических наук, профессора, академика Международной академии наук педагогического  образования, члена диссертационного совета Д212.302.01 по защите докторских и кандидатских диссертаций при ГОУ ВПО «ШГПУ».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7504" y="548680"/>
            <a:ext cx="885698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рабочей тетради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оценки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качества знаний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технологии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обслуживающего труда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(девочки)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4653136"/>
            <a:ext cx="5040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Енкова Наталья Евгеньевна учитель технологии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МКОУ «ШИС(П)ОО»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с. Самбург Пуровского района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32656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По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характеристикам рукоделия слева, приведенным в таблице, определите и запишите соответствующие названия справа.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700808"/>
          <a:ext cx="8784976" cy="51028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57326"/>
                <a:gridCol w="5579378"/>
                <a:gridCol w="244827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Соединение элементов в одно целое, образующее единый узор вышивки.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Закономерное чередование соизмеримых элементов вышивки.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Повторение рисунка вышивки.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Узор, состоящий из ритмически упорядоченных элементов для украшения одежды или каких-либо предметов быта и культуры. 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Ритмическое чередование элементов или группы элементов, соразмерность всех его частей.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Изображение мотивов вышивки на поверхности украшаемого изделия и является частью узора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Плоскостное изображение мотивов растений, животных и птиц.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504" y="476672"/>
            <a:ext cx="87129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Из предложенных видов одежды выберите и подчеркните рабочую одежду: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комбинезон, купальник, фартук, ночная сорочка.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98884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420888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По приведенным рисункам выберите и подчеркните операцию, которой подвергался изготовление кармана.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А. Конструирование. Б. Моделирование. В. Рисование.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21088"/>
            <a:ext cx="30963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5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76672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Из деталей кроя фартука на поясе выберите и подчеркните лишнее: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нижняя часть фартука, нагрудник, пояс, карман.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132856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6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8092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По данным буквам найдите два слова.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__________________________________.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7504" y="3933056"/>
            <a:ext cx="1224136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115616" y="4797152"/>
            <a:ext cx="1224136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195736" y="4077072"/>
            <a:ext cx="1224136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347864" y="4941168"/>
            <a:ext cx="1224136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427984" y="4149080"/>
            <a:ext cx="1224136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580112" y="5013176"/>
            <a:ext cx="1224136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ЕЗ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88224" y="4149080"/>
            <a:ext cx="1224136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524328" y="5085184"/>
            <a:ext cx="1224136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РТ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00808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2</a:t>
            </a:r>
          </a:p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пользования чертежными инструментами и принадлежностями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7504" y="476672"/>
            <a:ext cx="864096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Определите и подчеркните правильный ответ: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Чертежные инструменты — это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Инструменты для снятия мерок.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Инструменты для выполнения чертежа швейного изделия.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Чтобы соединить заданные точки кривой, необходимо воспользоваться: линейкой, лекалом, угольником.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проведения окружности или дуги необходимо воспользоваться: линейкой, лекалом, циркулем.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0688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Из перечня предметов определите и подчеркните лишнее: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Линейка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Карандаш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Циркуль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Сантиметровая лента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552790"/>
            <a:ext cx="84249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Заполните схему необходимой информацией.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2996952"/>
            <a:ext cx="5616624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пользования чертежными инструментами и принадлежностями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96752"/>
            <a:ext cx="3312368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 чертежным материалам и принадлежностям относят бумагу, _________, резинки, __________________.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196752"/>
            <a:ext cx="3816424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 конструкторским документам относят чертежи деталей, сборочные чертежи, _____________, некоторые _______________ документы.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4365104"/>
            <a:ext cx="2808312" cy="2304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Все надписи на чертежах выполняются чертежным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 установленного ________. Линейные размеры указываются в _________, но обозначение единицы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 не наносят.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4365104"/>
            <a:ext cx="2808312" cy="2304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Чертежи выполняют на листах определенных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_____________. Толщина линий одного и того же должна быть одинакова для всех изображений на данном _____________.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365104"/>
            <a:ext cx="2808312" cy="2304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Чертежи выполняют с помощью __________ прибора, который заменяет измерительную линейкой, угольник и ___________.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2195736" y="4149080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6300986" y="4148286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212754" y="4148286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2196530" y="2780134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V="1">
            <a:off x="6228978" y="2780134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899592" y="1268760"/>
            <a:ext cx="7200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Понятие о масштабе, эскизе, чертеже. Типы линий в системе ЕСКД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9512" y="476672"/>
            <a:ext cx="871296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863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Допишите определения или вставьте в них пропущенные слова.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863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Масштаб 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отношение длины линии _________ к ее действительной 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863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Изображение детали от руки с указанием _________________ и сохранением соотношений ее частями — это 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863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Условное изображение ____________, выполненное с помощью инструментов — это 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863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863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ЕСКД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863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Изображение будущего изделия — это 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3022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Заполните схему.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95736" y="2276872"/>
            <a:ext cx="4824536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Графическая документация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24744"/>
            <a:ext cx="2736304" cy="72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Эскиз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1124744"/>
            <a:ext cx="2736304" cy="72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___________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573016"/>
            <a:ext cx="4104456" cy="72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Технологическая карта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9512" y="4797152"/>
            <a:ext cx="87129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Установите взаимосвязь между понятиями: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эскиз, чертеж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запишите их в определенной последовательности.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1._______________. 2._________________________.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365104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4320766" y="3320194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5724922" y="2060054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2844602" y="2060054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Посмотрите внимательно в таблице на изображения линий чертежа запишите в соответствующих свободных клетках пропущенные их наименование или назначение.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1628800"/>
          <a:ext cx="8784976" cy="50474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48226"/>
                <a:gridCol w="2232998"/>
                <a:gridCol w="330375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Изображение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Линии видимого контура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Сплошная тонкая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_________________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 . __ . __ . __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Осевые и центровые линии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- - - - - - - -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Линии невидимого контура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5.Сплошная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волнистая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 .. __ .. __ ..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Линии сгиба на развертках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Дуга 5"/>
          <p:cNvSpPr/>
          <p:nvPr/>
        </p:nvSpPr>
        <p:spPr>
          <a:xfrm>
            <a:off x="3707904" y="5157192"/>
            <a:ext cx="288032" cy="360040"/>
          </a:xfrm>
          <a:prstGeom prst="arc">
            <a:avLst>
              <a:gd name="adj1" fmla="val 11243164"/>
              <a:gd name="adj2" fmla="val 3277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0800000">
            <a:off x="3995936" y="5157192"/>
            <a:ext cx="288032" cy="351656"/>
          </a:xfrm>
          <a:prstGeom prst="arc">
            <a:avLst>
              <a:gd name="adj1" fmla="val 11243164"/>
              <a:gd name="adj2" fmla="val 3277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4283968" y="5157192"/>
            <a:ext cx="288032" cy="432048"/>
          </a:xfrm>
          <a:prstGeom prst="arc">
            <a:avLst>
              <a:gd name="adj1" fmla="val 11243164"/>
              <a:gd name="adj2" fmla="val 3277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4860032" y="5157192"/>
            <a:ext cx="288032" cy="432048"/>
          </a:xfrm>
          <a:prstGeom prst="arc">
            <a:avLst>
              <a:gd name="adj1" fmla="val 11243164"/>
              <a:gd name="adj2" fmla="val 3277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0800000">
            <a:off x="4572000" y="5157192"/>
            <a:ext cx="288032" cy="351656"/>
          </a:xfrm>
          <a:prstGeom prst="arc">
            <a:avLst>
              <a:gd name="adj1" fmla="val 11243164"/>
              <a:gd name="adj2" fmla="val 3277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0800000">
            <a:off x="3419872" y="5085184"/>
            <a:ext cx="288032" cy="423664"/>
          </a:xfrm>
          <a:prstGeom prst="arc">
            <a:avLst>
              <a:gd name="adj1" fmla="val 11243164"/>
              <a:gd name="adj2" fmla="val 1485116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0800000">
            <a:off x="5148064" y="5157192"/>
            <a:ext cx="288032" cy="351656"/>
          </a:xfrm>
          <a:prstGeom prst="arc">
            <a:avLst>
              <a:gd name="adj1" fmla="val 9376026"/>
              <a:gd name="adj2" fmla="val 3277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476672"/>
            <a:ext cx="87849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Из букв таблицы составьте три основных понятия изучаемой темы.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__________________________________________.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47664" y="2492896"/>
          <a:ext cx="6096000" cy="3855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0" dirty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0" dirty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0" dirty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4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0" dirty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0" dirty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4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4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4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4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4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4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4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4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4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4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5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Используя карандаш, соедините соответствующие типы линий с их изображениями, применяемых на чертежах в системе ЕСКД.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251520" y="1916832"/>
            <a:ext cx="2520280" cy="14401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1.Сплошная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толстая,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основная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915816" y="2132856"/>
            <a:ext cx="1800200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А. 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076056" y="1916832"/>
            <a:ext cx="172819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 __..__..__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6660232" y="2204864"/>
            <a:ext cx="2483768" cy="10801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2.Сплошная волнистая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79512" y="3789040"/>
            <a:ext cx="165618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- - - - - - -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2051720" y="3429000"/>
            <a:ext cx="2520280" cy="14401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3.Штрихпунктирная,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тонкая</a:t>
            </a:r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4211960" y="2780928"/>
            <a:ext cx="2520280" cy="10801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4.Сплошная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тонкая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092280" y="3789040"/>
            <a:ext cx="1800200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Г__ .__ .__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251520" y="4941168"/>
            <a:ext cx="3024336" cy="14401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5.Штрихпунктирная с двумя точками</a:t>
            </a:r>
          </a:p>
        </p:txBody>
      </p: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4139952" y="5445224"/>
            <a:ext cx="2664296" cy="86409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6.Штриховая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860032" y="4293096"/>
            <a:ext cx="1872208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Д. ________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948264" y="5013176"/>
            <a:ext cx="172819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Дуга 15"/>
          <p:cNvSpPr/>
          <p:nvPr/>
        </p:nvSpPr>
        <p:spPr>
          <a:xfrm rot="10800000">
            <a:off x="7380312" y="5085184"/>
            <a:ext cx="288032" cy="351656"/>
          </a:xfrm>
          <a:prstGeom prst="arc">
            <a:avLst>
              <a:gd name="adj1" fmla="val 10018040"/>
              <a:gd name="adj2" fmla="val 3277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10800000">
            <a:off x="7956376" y="5085184"/>
            <a:ext cx="288032" cy="351656"/>
          </a:xfrm>
          <a:prstGeom prst="arc">
            <a:avLst>
              <a:gd name="adj1" fmla="val 11243164"/>
              <a:gd name="adj2" fmla="val 3277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7668344" y="5085184"/>
            <a:ext cx="288032" cy="360040"/>
          </a:xfrm>
          <a:prstGeom prst="arc">
            <a:avLst>
              <a:gd name="adj1" fmla="val 11243164"/>
              <a:gd name="adj2" fmla="val 3277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>
            <a:off x="8244408" y="5085184"/>
            <a:ext cx="288032" cy="432048"/>
          </a:xfrm>
          <a:prstGeom prst="arc">
            <a:avLst>
              <a:gd name="adj1" fmla="val 11243164"/>
              <a:gd name="adj2" fmla="val 2064305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7092280" y="5085184"/>
            <a:ext cx="288032" cy="360040"/>
          </a:xfrm>
          <a:prstGeom prst="arc">
            <a:avLst>
              <a:gd name="adj1" fmla="val 17940563"/>
              <a:gd name="adj2" fmla="val 3277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10800000">
            <a:off x="8532440" y="5085184"/>
            <a:ext cx="288032" cy="351656"/>
          </a:xfrm>
          <a:prstGeom prst="arc">
            <a:avLst>
              <a:gd name="adj1" fmla="val 18582611"/>
              <a:gd name="adj2" fmla="val 3277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539552" y="1552771"/>
            <a:ext cx="79208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Фигура человека и ее измерение. Правила снятие мерок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548680"/>
            <a:ext cx="8640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Допишите предложения.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Фигура человека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__________________ _____________________ человеческого тела.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Мерки 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основные размеры ___________ __________________, полученные путем ее измерения.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404664"/>
            <a:ext cx="878497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Выберите и подчеркните правильный ответ: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Мерки — это 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исходные данные для построения чертежа;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выкройка какого-либо швейного изделия;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основные размеры фигуры человека, полученные путем ее измерения.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Мерки снимают с человека с помощью: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линейки;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сантиметровой ленты;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угольника.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Мерки снимают с человека, стоящего прямо: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с правой стороны фигуры;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 левой стороны фигуры;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сзади.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781436"/>
            <a:ext cx="835292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Из перечня линий, используемых при измерении фигуры человека, выберите и подчеркните лишнее: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линия шеи, линия середины изделия, линия бедер, линия талии, линия колен.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4664"/>
            <a:ext cx="3350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Заполните таблицу.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908720"/>
          <a:ext cx="8496944" cy="5547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0200"/>
                <a:gridCol w="1944216"/>
                <a:gridCol w="2520280"/>
                <a:gridCol w="223224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Последовательность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обозначение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снимать мерки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____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Полуобхват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талии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______________________________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расчета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Сб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______________________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Измеряется по лини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расчета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фартука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Ди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Длина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Измеряется от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линии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 до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желаемой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определения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__________________________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5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Определите и соедините правильное название отмеченных на рисунке линий фигуры человека.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д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0324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1" name="Rectangle 1"/>
          <p:cNvSpPr>
            <a:spLocks noChangeArrowheads="1"/>
          </p:cNvSpPr>
          <p:nvPr/>
        </p:nvSpPr>
        <p:spPr bwMode="auto">
          <a:xfrm>
            <a:off x="5364088" y="2276872"/>
            <a:ext cx="31683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Линия колен. 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Линия груди. 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Линия шеи. 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Линия бедер. 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6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25" name="Rectangle 1"/>
          <p:cNvSpPr>
            <a:spLocks noChangeArrowheads="1"/>
          </p:cNvSpPr>
          <p:nvPr/>
        </p:nvSpPr>
        <p:spPr bwMode="auto">
          <a:xfrm>
            <a:off x="107504" y="477253"/>
            <a:ext cx="878497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Даны условные обозначения мерки. Найдите соответствующее значение и правило ее снятия.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Длина изделия. 		Ст- _______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Полуобхват талии. 	Сб- _______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Полуобхват бедер. 	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_______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Измеряется по линии бедер горизонтально.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Измеряется от линии талии дл желаемой длины.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Измеряется по самому узкому месту туловища.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287016" y="764704"/>
            <a:ext cx="860546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Понятие о форме, контрасте, симметрии и асимметрии. Использование цвета, фактуры материала, различных видов отделки при моделировании швейных изделий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179512" y="476672"/>
            <a:ext cx="878497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Допишите определения.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 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наружный вид, внешнее очертание предмета, 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Контраст 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выраженная противоположность 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Симметрия 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расположение предмета в пространстве, при котором одна половина является как ____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Асимметрия 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нарушение или отсутствие 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Фактура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ткани — это особенность отделки 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Отделка 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художественное оформление 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76672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каждом из трех представленных рисунков определите раппорт вышивки.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3528392" cy="2317651"/>
          </a:xfrm>
          <a:prstGeom prst="rect">
            <a:avLst/>
          </a:prstGeo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4245964" cy="1944215"/>
          </a:xfrm>
          <a:prstGeom prst="rect">
            <a:avLst/>
          </a:prstGeom>
          <a:noFill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293096"/>
            <a:ext cx="4248472" cy="19442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1772816"/>
            <a:ext cx="1132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Рис. 1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3789040"/>
            <a:ext cx="1101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Рис. 3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3789040"/>
            <a:ext cx="1101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Рис. 2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179512" y="476672"/>
            <a:ext cx="87129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Из букв в таблице составьте и запишите три основных понятия.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_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5656" y="2420888"/>
          <a:ext cx="6096000" cy="378561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marL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0" dirty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5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0" dirty="0">
                          <a:latin typeface="Times New Roman" pitchFamily="18" charset="0"/>
                          <a:cs typeface="Times New Roman" pitchFamily="18" charset="0"/>
                        </a:rPr>
                        <a:t> А</a:t>
                      </a:r>
                      <a:endParaRPr lang="ru-RU" sz="5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0" dirty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5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0" dirty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5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0" dirty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5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5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5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5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5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5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5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5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5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5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5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5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Располагая предложенные цвета в определенной последовательности, раскрась цветовой круг: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красный, желтый, голубой, синий, фиолетовый, оранжевый, зеленый.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411760" y="2276872"/>
            <a:ext cx="3888432" cy="3888432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3275856" y="3212976"/>
            <a:ext cx="2016224" cy="14401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4355976" y="2996952"/>
            <a:ext cx="1512168" cy="129614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4067944" y="4581128"/>
            <a:ext cx="1584176" cy="100811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771800" y="3068960"/>
            <a:ext cx="1584176" cy="122413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2483768" y="4293096"/>
            <a:ext cx="1872208" cy="50405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131840" y="4797152"/>
            <a:ext cx="1728192" cy="72008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>
            <a:off x="4355976" y="4293096"/>
            <a:ext cx="1944216" cy="21602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915816" y="3789040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75856" y="4797152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83968" y="5085184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20072" y="4653136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36096" y="3717032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44008" y="2852936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63888" y="285293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179512" y="548680"/>
            <a:ext cx="871296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Выберите и подчеркните правильный ответ.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Светлые тона ткани: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увеличивают объем;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уменьшают объем.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Плотные, темные, шероховатые ткани придают костюму: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легкость;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тяжесть.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Светлые, прозрачные, гладкие, блестящие ткани делают платье: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тяжелее;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легче.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5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179512" y="764704"/>
            <a:ext cx="8784976" cy="276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Из видов отделки фартука выберите и подчеркните лишнее: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тесьма, оборка, шнурок, аппликация, складки.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6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0688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По рисункам определите и запишите отделки карманов.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04864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204864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4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204864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3131840" y="4221088"/>
            <a:ext cx="32403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Вышивкой.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Аппликацией.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Складками.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Тесьмой.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628800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1628800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628800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8344" y="1628800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6632"/>
            <a:ext cx="776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к разделу «Конструирование и моделирование рабочей одежды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7504" y="738903"/>
            <a:ext cx="8856984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1.Виды рабочей одежды. Общие правила построения оформления чертежей швейных изделий.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защиты … … окружающей … 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…работающих … … различных … … работоспособности … 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… традиции … … национальной … 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… чертежа … 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… образец …., …, 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… выкройки … 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2. Украшения костюма.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Комбинезон, фартук.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Моделирование.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Нагрудник.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Комбинезон, фартук.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2. Правила пользования чертежными инструментами и принадлежностями.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…2).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Лекалом.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Циркулем.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Сантиметровая лента.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карандаши, …кнопки. 2….схемы, … текстовые …. 3. …чертежного … транспортир. 4. …. размеров ….чертеж. 5. … шрифтом … стандарта. … миллиметрах … измерения …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3. Понятие о масштабе, техническом рисунке, чертеже, эскизе. Типы линий системе ЕСКД.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на чертеже … длине.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размеров … эскиз. В. … изделия … … чертеж.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... единая система конструкторской документации.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… технологическая карта.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Чертеж.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1.эскиз. 2. Чертеж.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Сплошная толстая основная. 2.Размерные и выносные линии. 3. Штрихпунктирная линия. 4. Штриховая линия. 5. Линия обрыва. 6. Штрихпунктирная с двумя точками.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1-Д, 2-Е, 3-Г, 4-А. 5-Б, 6-В.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4. Фигура человека и ее измерение. Правила снятие мерок.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внешние очертания … 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…фигуры человека … 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…3).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…2).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…1).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Линия середины изделия.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1.Ст. Измеряется по самому узкому месту туловища. … длины пояса. 2.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Полуохват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бедер. … бедер горизонтально. … ширины … . 3. … изделия. … талии … длины … . … длины фартука.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1-В, 2-Б, 3-Г, 4-А.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Ст-2В. Сб-3А. Ди-1Б.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5. Понятие о форме, контрасте, симметрии и асимметрии. Использование цвета, фактуры материала, различных видов отделки при моделировании швейных изделий.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…., человека.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…цветов.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зеркальное отражение другой.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симметрии.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ткани.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…швейного изделия.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Форма, отделка, фактура.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Красный. 2. Оранжевый. 3.Желтый. 4.Зеленый. 5.Голубой. 6. Синий. 7.Фиолетовый.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…2).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…2).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2).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Шнурок.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1-Г, 2-Б, 3-В, 4-А.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971600" y="2132856"/>
            <a:ext cx="74888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изготовления рабочей одежды</a:t>
            </a:r>
            <a:endParaRPr kumimoji="0" lang="ru-RU" sz="4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23728" y="2924944"/>
            <a:ext cx="4752528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изготовления рабочей одежды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4032448" cy="2160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Прямые стежки, стежок, длина стежка, строчка, шов. Правила безопасной работы с колющим и режущим инструментом.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88640"/>
            <a:ext cx="4032448" cy="2160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2.Конструкция машинного шва, ширина шва. Назначение и конструкция соединительных и краевых швов, и технология выполнения.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4437112"/>
            <a:ext cx="4032448" cy="2160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Художественная отделка изделия. Влажно-тепловая обработка и ее значение при изготовлении швейных изделий.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437112"/>
            <a:ext cx="4032448" cy="2160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Способы рациональной раскладки выкройки в зависимости от ширины ткани и направления рисунка.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771800" y="4149080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5364882" y="2636118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2772594" y="2636118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5364882" y="4148286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1"/>
          <p:cNvSpPr>
            <a:spLocks noChangeArrowheads="1"/>
          </p:cNvSpPr>
          <p:nvPr/>
        </p:nvSpPr>
        <p:spPr bwMode="auto">
          <a:xfrm>
            <a:off x="179512" y="1124744"/>
            <a:ext cx="87129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Прямые стежки.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Строчки, выполняемые прямыми стежками: сметочная, заметочная, наметочная, копировальная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9512" y="595179"/>
            <a:ext cx="87849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Закончите следующие определения.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" algn="l"/>
              </a:tabLst>
            </a:pP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Стежок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законченный процесс переплетения ниток между двумя проколами 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Прямой стежок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след от нитки на ткани, равный расстоянию ______________________________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Строчка 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ряд повторяющихся прямых 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83568" y="836712"/>
            <a:ext cx="784887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Построение узора в художественной отделке вышивкой.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простейших вышивальных швов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9512" y="476672"/>
            <a:ext cx="87849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2970213" algn="ctr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К названиям строчек подберите соответствующие им характеристики из таблицы.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2970213" algn="ctr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Сметочная. 2. Наметочная. 3. Заметочная.4.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Копировальная.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348880"/>
          <a:ext cx="8568952" cy="4206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2088"/>
                <a:gridCol w="7776864"/>
              </a:tblGrid>
              <a:tr h="370840">
                <a:tc>
                  <a:txBody>
                    <a:bodyPr/>
                    <a:lstStyle/>
                    <a:p>
                      <a:pPr marL="8890"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-25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</a:t>
                      </a:r>
                      <a:r>
                        <a:rPr lang="ru-RU" sz="2400" spc="-2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890"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-2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8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-1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Временно закрепить подогнутые края детали, складки.</a:t>
                      </a: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4560" algn="l"/>
                        </a:tabLs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Применяется для точного переноса намеченных линий и контрольных знаков с одной детали на другую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Временно соединить две или нескольких деталей, примерно по величине, по намеченным линиям или копировальным строчкам </a:t>
                      </a:r>
                      <a:r>
                        <a:rPr lang="ru-RU" sz="2400" spc="-2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прямыми стежками.</a:t>
                      </a: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-1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Временно соединить две дета</a:t>
                      </a:r>
                      <a:r>
                        <a:rPr lang="ru-RU" sz="2400" spc="-1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ли, наложенные одна на другую, прямыми стежками.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7504" y="620688"/>
            <a:ext cx="88569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Определите и запишите начала названия строчек ручных работ с общим для них окончанием.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3501008"/>
            <a:ext cx="1308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точная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276872"/>
            <a:ext cx="260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____________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356992"/>
            <a:ext cx="260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____________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365104"/>
            <a:ext cx="260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____________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3203848" y="2780928"/>
            <a:ext cx="2592288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3275856" y="3789040"/>
            <a:ext cx="25202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3275856" y="3861048"/>
            <a:ext cx="2520280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К рисункам строчек в таблице слева укажите название ручных работ справа.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628800"/>
          <a:ext cx="8496944" cy="47975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/>
                <a:gridCol w="3168352"/>
                <a:gridCol w="1800200"/>
                <a:gridCol w="252028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Рисунок строчки 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для ответа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строчки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Заметочная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Копировальная</a:t>
                      </a:r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Наметочная</a:t>
                      </a:r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Сметочная</a:t>
                      </a:r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2123728" y="3645024"/>
          <a:ext cx="1051589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Точечный рисунок" r:id="rId3" imgW="1228571" imgH="1009791" progId="PBrush">
                  <p:embed/>
                </p:oleObj>
              </mc:Choice>
              <mc:Fallback>
                <p:oleObj name="Точечный рисунок" r:id="rId3" imgW="1228571" imgH="1009791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645024"/>
                        <a:ext cx="1051589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051720" y="2708920"/>
          <a:ext cx="116035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Точечный рисунок" r:id="rId5" imgW="1343212" imgH="1000000" progId="PBrush">
                  <p:embed/>
                </p:oleObj>
              </mc:Choice>
              <mc:Fallback>
                <p:oleObj name="Точечный рисунок" r:id="rId5" imgW="1343212" imgH="1000000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708920"/>
                        <a:ext cx="1160357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2267744" y="4581128"/>
          <a:ext cx="864096" cy="88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Точечный рисунок" r:id="rId7" imgW="1047619" imgH="1076475" progId="PBrush">
                  <p:embed/>
                </p:oleObj>
              </mc:Choice>
              <mc:Fallback>
                <p:oleObj name="Точечный рисунок" r:id="rId7" imgW="1047619" imgH="1076475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581128"/>
                        <a:ext cx="864096" cy="88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2267744" y="5517232"/>
          <a:ext cx="1008112" cy="876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Точечный рисунок" r:id="rId9" imgW="1171429" imgH="1019048" progId="PBrush">
                  <p:embed/>
                </p:oleObj>
              </mc:Choice>
              <mc:Fallback>
                <p:oleObj name="Точечный рисунок" r:id="rId9" imgW="1171429" imgH="1019048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517232"/>
                        <a:ext cx="1008112" cy="8769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5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76672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Соотнесите названия ручных работ с применением их в швейных деталях и изделиях в таблице.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1. Сметывание. 2. Заметывание. 3. Копирование. 4. Наметывание.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852936"/>
          <a:ext cx="8568952" cy="36454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3779"/>
                <a:gridCol w="736517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</a:t>
                      </a:r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обоз.</a:t>
                      </a:r>
                      <a:endParaRPr lang="ru-RU" sz="2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Применение </a:t>
                      </a:r>
                      <a:endParaRPr lang="ru-RU" sz="2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6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Перенесение намеченных линий и контрольных знаков с одной детали изделия на другую.</a:t>
                      </a:r>
                      <a:endParaRPr lang="ru-RU" sz="26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6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карманов, кокетки, отделочной полочки на планку </a:t>
                      </a:r>
                      <a:endParaRPr lang="ru-RU" sz="26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6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плечевых, боковых и других срезов деталей</a:t>
                      </a:r>
                      <a:endParaRPr lang="ru-RU" sz="26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6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обработки низа юбки, платья, рукава.</a:t>
                      </a:r>
                      <a:endParaRPr lang="ru-RU" sz="2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6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512" y="476672"/>
            <a:ext cx="871296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Определите и запишите название ручных работ.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Временное соединение двух или нескольких деталей, примерно равных по величине по намеченным линиям или копировальным строчкам прямыми стежками — 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Временное соединение двух деталей, наложенные одна деталь на другую, прямыми стежками — 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Временно закрепить подогнутый край детали, складки — _____________________________________.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Прикрепление фурнитуры, отделки на изделие стежками постоянного назначения — 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"/>
          <p:cNvSpPr>
            <a:spLocks noChangeArrowheads="1"/>
          </p:cNvSpPr>
          <p:nvPr/>
        </p:nvSpPr>
        <p:spPr bwMode="auto">
          <a:xfrm>
            <a:off x="323528" y="1556792"/>
            <a:ext cx="842493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Шов, строчка, стежок, длина стежка, ширина шва.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Строчки для образования оборки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9512" y="520080"/>
            <a:ext cx="8568952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Закончите следующие определения.</a:t>
            </a: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Шов —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место соединения двух или нескольких ________________________________________________.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2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Строчка —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ряд из последовательно повторяющихся прямых ___________________________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________________________________________________.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kumimoji="0" lang="ru-RU" sz="2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Стежок —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законченный процесс переплетения ниток между _____________________________________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________________________________________________.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kumimoji="0" lang="ru-RU" sz="2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Длина стежка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расстояние между одинаковыми проколами _______________________________________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________________________________________________.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 </a:t>
            </a:r>
            <a:r>
              <a:rPr kumimoji="0" lang="ru-RU" sz="2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Ширина шва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расстояние от строчки до среза изделия и зависит от степени 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________________________________________________.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К терминам машинных работ подберите соответствующие им характеристики из таблицы.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1. Шов. 2. Строчка. 3. Стежок. 4. Длина стежка. 5.Ширина шва.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276872"/>
          <a:ext cx="8640960" cy="44165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36104"/>
                <a:gridCol w="770485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от среза ткани до строчки.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между двумя последовательными проколами иглы на ткани.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Ряд повторяющихся стежков.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соединения деталей изделия нитками.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переплетение ниток между двумя проколами иглы на ткани.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7504" y="404664"/>
            <a:ext cx="87849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68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графическим изображениям стежков в таблице слева подберите соответствующие им названия справа.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19" y="1916832"/>
          <a:ext cx="8568956" cy="4770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20081"/>
                <a:gridCol w="3564397"/>
                <a:gridCol w="1260139"/>
                <a:gridCol w="302433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Графическое изображение стежков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стежков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-2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Петлеобразные </a:t>
                      </a:r>
                      <a:r>
                        <a:rPr lang="ru-RU" sz="2800" spc="-2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стежки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spc="-2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Прямые стежки</a:t>
                      </a:r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spc="-1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Петельные стежки</a:t>
                      </a:r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>
            <a:lum bright="-18000" contrast="66000"/>
          </a:blip>
          <a:srcRect t="50844" b="34856"/>
          <a:stretch>
            <a:fillRect/>
          </a:stretch>
        </p:blipFill>
        <p:spPr bwMode="auto">
          <a:xfrm>
            <a:off x="1331640" y="5661248"/>
            <a:ext cx="13681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>
            <a:lum bright="-18000" contrast="66000"/>
          </a:blip>
          <a:srcRect l="17199" t="68322" r="8272" b="3078"/>
          <a:stretch>
            <a:fillRect/>
          </a:stretch>
        </p:blipFill>
        <p:spPr bwMode="auto">
          <a:xfrm>
            <a:off x="2987824" y="5373216"/>
            <a:ext cx="9361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 cstate="print">
            <a:lum bright="-18000" contrast="66000"/>
          </a:blip>
          <a:srcRect t="39722" b="47567"/>
          <a:stretch>
            <a:fillRect/>
          </a:stretch>
        </p:blipFill>
        <p:spPr bwMode="auto">
          <a:xfrm>
            <a:off x="2699792" y="4509120"/>
            <a:ext cx="13681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2" cstate="print">
            <a:lum bright="-18000" contrast="66000"/>
          </a:blip>
          <a:srcRect t="22245" b="60278"/>
          <a:stretch>
            <a:fillRect/>
          </a:stretch>
        </p:blipFill>
        <p:spPr bwMode="auto">
          <a:xfrm>
            <a:off x="1259632" y="4437112"/>
            <a:ext cx="125603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2" cstate="print">
            <a:lum bright="-18000" contrast="66000"/>
          </a:blip>
          <a:srcRect t="11122" b="77756"/>
          <a:stretch>
            <a:fillRect/>
          </a:stretch>
        </p:blipFill>
        <p:spPr bwMode="auto">
          <a:xfrm>
            <a:off x="2699792" y="3573016"/>
            <a:ext cx="13681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2" cstate="print">
            <a:lum bright="-18000" contrast="66000"/>
          </a:blip>
          <a:srcRect b="88878"/>
          <a:stretch>
            <a:fillRect/>
          </a:stretch>
        </p:blipFill>
        <p:spPr bwMode="auto">
          <a:xfrm>
            <a:off x="1187624" y="3573016"/>
            <a:ext cx="13681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1"/>
          <p:cNvSpPr>
            <a:spLocks noChangeArrowheads="1"/>
          </p:cNvSpPr>
          <p:nvPr/>
        </p:nvSpPr>
        <p:spPr bwMode="auto">
          <a:xfrm>
            <a:off x="179512" y="1268760"/>
            <a:ext cx="874948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безопасной работы с колющим и режущим инструментом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476672"/>
            <a:ext cx="878497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Допишите предложения.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Художественная отделка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отделка вышивкой изделий, имеющих художественное 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Узор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переведенный через копировальную бумагу 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Копировальная бумага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используется для переноса _______________________________________________.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Калька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прозрачная бумага используется для перевода изображений, ___________________________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179512" y="564649"/>
            <a:ext cx="8712968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Допишите предложения.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Колющий инструмент —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инструмент предназначен для скрепления нитками _____________________________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" algn="l"/>
              </a:tabLst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Режущий инструмент —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инструмент предназначен для раскроя ткани, </a:t>
            </a: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Игла ручная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металлический инструмент, выполненный из высококачественной стали, с одной стороны — острый, __________________________________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Ножницы —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металлический инструмент, выполненный из высококачественной стали, состоящий из двух частей, соединенные между собой болтиком, у каждой из них: с одной стороны — лезвие, 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Определите и запишите в таблицу отдельно колющие и режущие предметы.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6724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55976" y="1484784"/>
          <a:ext cx="4536504" cy="2971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68252"/>
                <a:gridCol w="226825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Предметы</a:t>
                      </a:r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Колющие:</a:t>
                      </a:r>
                    </a:p>
                    <a:p>
                      <a:pPr marL="514350" indent="-5143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</a:p>
                    <a:p>
                      <a:pPr marL="514350" indent="-5143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</a:p>
                    <a:p>
                      <a:pPr marL="514350" indent="-5143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  <a:endParaRPr lang="ru-RU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Режущие:</a:t>
                      </a:r>
                    </a:p>
                    <a:p>
                      <a:pPr marL="514350" indent="-5143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</a:p>
                    <a:p>
                      <a:pPr marL="514350" indent="-5143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</a:p>
                    <a:p>
                      <a:pPr marL="514350" indent="-5143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345" name="Rectangle 1"/>
          <p:cNvSpPr>
            <a:spLocks noChangeArrowheads="1"/>
          </p:cNvSpPr>
          <p:nvPr/>
        </p:nvSpPr>
        <p:spPr bwMode="auto">
          <a:xfrm>
            <a:off x="179512" y="5157192"/>
            <a:ext cx="87849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Из перечня приспособлений для ручных работ определите и подчеркните лишнее: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манекен, лекала, мел, колышек, булавки, резец.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581128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2"/>
            <a:ext cx="2932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Заполните схему.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3284984"/>
            <a:ext cx="6408712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безопасной работы с колющим и режущим инструментом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80728"/>
            <a:ext cx="4032448" cy="1728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Перед началом работы посчитать количество _________ игольнице, инструменты и приспособления положить в отведенное для них ___________.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980728"/>
            <a:ext cx="4032448" cy="1728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Во время работы быть внимательной, надевать ________ палец ________________ руки, вкалывать иглы и булавки.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797152"/>
            <a:ext cx="4032448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По окончании работы посчитать количество ______________. Их должно быть столько, сколько было в начале работы. Убрать _______________________.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797152"/>
            <a:ext cx="4032448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Класть ножницы справа с сомкнутыми _____________ от себя. Передавать ножницы только с сомкнутыми _____________ вперед.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268538" y="4508326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6156970" y="2996158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2268538" y="2996158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6156970" y="4508326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060848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4</a:t>
            </a:r>
          </a:p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Конструкция машинного шва, длина стежка, ширина шва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249" name="Rectangle 1"/>
          <p:cNvSpPr>
            <a:spLocks noChangeArrowheads="1"/>
          </p:cNvSpPr>
          <p:nvPr/>
        </p:nvSpPr>
        <p:spPr bwMode="auto">
          <a:xfrm>
            <a:off x="179512" y="548680"/>
            <a:ext cx="871296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Закончите следующие определения.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Шов 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место соединения двух или нескольких 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Длина стежка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расстояние между одинаковыми проколами __________________________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Ширина шва 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расстояние от строчки _______________________________________________.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Заполните схему недостающей информацией.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3284984"/>
            <a:ext cx="6048672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конструкции машинного шва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2664296" cy="1584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Определённую длину стежка устанавливается с помощью регулятора длины строчки.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2195736" y="2708920"/>
            <a:ext cx="648072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156176" y="1052736"/>
            <a:ext cx="2664296" cy="1584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При выполнении отделочных строчек и шва для сборок устанавливают разную длину стежка.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4797152"/>
            <a:ext cx="2304256" cy="1584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_________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4869160"/>
            <a:ext cx="2520280" cy="1584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Для обработки края изделия используются краевые швы.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869160"/>
            <a:ext cx="2304256" cy="1584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_________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1052736"/>
            <a:ext cx="2304256" cy="1584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_________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1763688" y="4221088"/>
            <a:ext cx="93610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301970" y="4491118"/>
            <a:ext cx="559296" cy="192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228184" y="2708920"/>
            <a:ext cx="79208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4283968" y="2996952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300192" y="4221088"/>
            <a:ext cx="86409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К терминам машинных работ подберите соответствующее содержание работы из таблицы. 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1. Стачать. 2. Обтачать. 3. Притачать. 4.Настрочить. 5. Застрочить.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2276872"/>
          <a:ext cx="8568952" cy="46268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36104"/>
                <a:gridCol w="763284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Усл</a:t>
                      </a:r>
                      <a:r>
                        <a:rPr lang="ru-RU" sz="2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endParaRPr lang="ru-RU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обоз.</a:t>
                      </a:r>
                      <a:endParaRPr lang="ru-RU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 работы</a:t>
                      </a:r>
                      <a:endParaRPr lang="ru-RU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Проложить строчку при </a:t>
                      </a:r>
                      <a:r>
                        <a:rPr lang="ru-RU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наложении 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одной детали на другую для их соединения.</a:t>
                      </a:r>
                      <a:r>
                        <a:rPr lang="ru-RU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</a:t>
                      </a:r>
                      <a:endParaRPr lang="ru-RU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Проложить строчку для </a:t>
                      </a:r>
                      <a:r>
                        <a:rPr lang="ru-RU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закрепления 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подогнутого края или изде­лия.</a:t>
                      </a:r>
                      <a:r>
                        <a:rPr lang="ru-RU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endParaRPr lang="ru-RU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Соединить детали, примерно равные по величине, строчками постоянного назначения по намеченным линиям.</a:t>
                      </a:r>
                      <a:r>
                        <a:rPr lang="ru-RU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endParaRPr lang="ru-RU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Соединить две детали с </a:t>
                      </a:r>
                      <a:r>
                        <a:rPr lang="ru-RU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последующим 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их вывертыванием их на лицевую сторону.</a:t>
                      </a:r>
                      <a:r>
                        <a:rPr lang="ru-RU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endParaRPr lang="ru-RU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Соединить мелкие детали с крупными строчками постоянного назначения.</a:t>
                      </a:r>
                      <a:r>
                        <a:rPr lang="ru-RU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Определите и запишите начала названия машинных швов с общим для них окончанием.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2996952"/>
            <a:ext cx="1346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чать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31840" y="2492896"/>
            <a:ext cx="3096344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03848" y="3356992"/>
            <a:ext cx="3024336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203848" y="3501008"/>
            <a:ext cx="3024336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9552" y="1988840"/>
            <a:ext cx="2441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1. ______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2924944"/>
            <a:ext cx="2441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 ______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3861048"/>
            <a:ext cx="2441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 ______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"/>
          <p:cNvSpPr>
            <a:spLocks noChangeArrowheads="1"/>
          </p:cNvSpPr>
          <p:nvPr/>
        </p:nvSpPr>
        <p:spPr bwMode="auto">
          <a:xfrm>
            <a:off x="539552" y="1268760"/>
            <a:ext cx="828092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Назначение и конструкция соединительных и краевых швов, их условные графические обозначения и технология выполнения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633" name="Rectangle 1"/>
          <p:cNvSpPr>
            <a:spLocks noChangeArrowheads="1"/>
          </p:cNvSpPr>
          <p:nvPr/>
        </p:nvSpPr>
        <p:spPr bwMode="auto">
          <a:xfrm>
            <a:off x="179512" y="692696"/>
            <a:ext cx="871296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Допишите предложения.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Соединительные швы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бывают стачные, бельевые, накладные, 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Краевые швы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бывают окантовочные, 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Отделочные швы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вытачные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рельефные швы и швы с кантом,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простые __________________________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Перечисленные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инструменты, материалы и приспособления распределите по группам в таблице: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ткань, иглы, калька, пяльцы, сантиметровая лента, карандаш, нитки, наперсток, ножницы, копировальная бумага.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2780928"/>
          <a:ext cx="8496945" cy="35692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2315"/>
                <a:gridCol w="2832315"/>
                <a:gridCol w="283231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Инструменты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Приспособления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__________________________________________________________________________________________________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__________________________________________________________________________________________________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__________________________________________________________________________________________________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6672"/>
            <a:ext cx="2932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Заполните схему.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1052736"/>
            <a:ext cx="5976664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машинных швов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564904"/>
            <a:ext cx="2592288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___________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2564904"/>
            <a:ext cx="2592288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Отделочные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564904"/>
            <a:ext cx="2592288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___________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653136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Из перечня терминов определите и подчеркните лишнее: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краевой, соединительный, петлеобразный, отделочный.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4212754" y="2276078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2339752" y="1988840"/>
            <a:ext cx="505644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6084962" y="1989634"/>
            <a:ext cx="504056" cy="502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5536" y="3933056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В каждой строке таблицы из трех названий машинных швов выберите и подчеркните одно, которое отличается от двух других.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232192"/>
              </p:ext>
            </p:extLst>
          </p:nvPr>
        </p:nvGraphicFramePr>
        <p:xfrm>
          <a:off x="395536" y="2348880"/>
          <a:ext cx="8424936" cy="272129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664296"/>
                <a:gridCol w="3096344"/>
                <a:gridCol w="266429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0" spc="-15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Стачные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b="0" spc="-15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0" spc="-15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Накладные</a:t>
                      </a:r>
                      <a:endParaRPr lang="ru-RU" sz="32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0" spc="-15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Обтачные</a:t>
                      </a:r>
                      <a:endParaRPr lang="ru-RU" sz="32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0" spc="-15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</a:t>
                      </a:r>
                      <a:r>
                        <a:rPr lang="ru-RU" sz="3200" b="0" spc="-15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Накладные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0" spc="-15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Окантовочные</a:t>
                      </a:r>
                      <a:endParaRPr lang="ru-RU" sz="3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0" spc="-15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Вподгибку</a:t>
                      </a:r>
                      <a:endParaRPr lang="ru-RU" sz="32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0" spc="-15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lang="ru-RU" sz="3200" b="0" spc="-15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3200" b="0" spc="-15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Вытачные</a:t>
                      </a:r>
                      <a:endParaRPr lang="ru-RU" sz="3200" b="0" spc="-15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0" spc="-15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 Настроечные</a:t>
                      </a:r>
                      <a:endParaRPr lang="ru-RU" sz="32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0" spc="-15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 Рельефные</a:t>
                      </a:r>
                      <a:endParaRPr lang="ru-RU" sz="3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5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Ниже перечисленные названия швов распределите в таблице по видам их исполнения: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петельный, накладной, тамбурный, окантовочный, рельефный, стебельчатый, обтачной.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2492896"/>
          <a:ext cx="6840760" cy="39258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20380"/>
                <a:gridCol w="3420380"/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Швы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Ручные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Машинные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1_______________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2_______________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3_______________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4_______________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1_______________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2_______________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3_______________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4_______________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6</a:t>
            </a:r>
          </a:p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рациональной раскладки выкройки в зависимости от ширины ткани и направления рисунки. Художественная отделка изделия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179512" y="548680"/>
            <a:ext cx="885698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Допишите предложения или вставьте в них необходимые слова.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Выкройка 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образец, определяющий 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 и размеры детали 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Выкройки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всех деталей располагаются в __________ или противоположном ____________________________.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Раскладки выкроек должны обеспечивать комплектность 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Декатирование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специальная обработка для предотвращения последующего 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Рабочая одежда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предназначена для работы в различных сферах __________ и защищает ___________ от неблагоприятных 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51720" y="3284984"/>
            <a:ext cx="4896544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материала к раскладке выкройки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2664296" cy="1728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Декатирование.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052736"/>
            <a:ext cx="2664296" cy="1728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Определение лицевой и изнаночной стороны ткани.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1052736"/>
            <a:ext cx="2664296" cy="1728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___________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4725144"/>
            <a:ext cx="2664296" cy="1728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___________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4725144"/>
            <a:ext cx="2664296" cy="1728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Определение длины и ширины ткани.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725144"/>
            <a:ext cx="2664296" cy="1728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___________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76672"/>
            <a:ext cx="2932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Заполните схему.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4212754" y="4436318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1979712" y="2852936"/>
            <a:ext cx="505644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1835696" y="4221088"/>
            <a:ext cx="64966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653708" y="2852936"/>
            <a:ext cx="1006524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25716" y="4221088"/>
            <a:ext cx="93451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4212754" y="3068166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81" name="Rectangle 1"/>
          <p:cNvSpPr>
            <a:spLocks noChangeArrowheads="1"/>
          </p:cNvSpPr>
          <p:nvPr/>
        </p:nvSpPr>
        <p:spPr bwMode="auto">
          <a:xfrm>
            <a:off x="251520" y="620688"/>
            <a:ext cx="856895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Закончите определения местного и распространенного дефектов ткани.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Местный дефект 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дефект расположен на _____________________________________________________________________________________________.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Распространенный дефект 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дефект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всей длине ______________________________________________.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Из букв в таблице составьте три термина.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__________________________________________.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5656" y="2132856"/>
          <a:ext cx="6096000" cy="308457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4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endParaRPr lang="ru-RU" sz="4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4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endParaRPr lang="ru-RU" sz="4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4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</a:t>
                      </a:r>
                      <a:endParaRPr lang="ru-RU" sz="4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endParaRPr lang="ru-RU" sz="4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</a:t>
                      </a:r>
                      <a:endParaRPr lang="ru-RU" sz="4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4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endParaRPr lang="ru-RU" sz="4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4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Ы</a:t>
                      </a:r>
                      <a:endParaRPr lang="ru-RU" sz="4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4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endParaRPr lang="ru-RU" sz="4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Ь</a:t>
                      </a:r>
                      <a:endParaRPr lang="ru-RU" sz="4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</a:t>
                      </a:r>
                      <a:endParaRPr lang="ru-RU" sz="4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4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4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4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endParaRPr lang="ru-RU" sz="4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4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4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4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</a:t>
                      </a:r>
                      <a:endParaRPr lang="ru-RU" sz="4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4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4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4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</a:t>
                      </a:r>
                      <a:endParaRPr lang="ru-RU" sz="4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4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4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4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4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5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названиям тканей в зависимости от структуры поверхности и колористического оформления подберите из таблицы соответствующие им характеристики. 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Равносторонние. 2. Разносторонние. 3.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Однолицевые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4.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Двулицевые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5. Неотбеленные. 6. Отбеленные. 7. С односторонним направлением рисунка. 8. С разносторонним направлением рисунка.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708920"/>
          <a:ext cx="8568952" cy="381711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51300"/>
                <a:gridCol w="771765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8455" algn="l"/>
                        </a:tabLs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Ткани, у которых лицевая и изнаночная стороны различны по строению и оформлению.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Ткани, у которых лицевая и изнаночные стороны различны по своему строению и оформлению, но обе стороны ткани могут быть использованы в качестве лицевой.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Ткани, у которых лицевая и изнаночная стороны одинаковые.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Ткани, у которых изнаночная сторона уступает лицевой стороне по строению или оформлению. Изнаночная сторона таких тканей не может быть использована на видимых частях изделия.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Ткани, у которых рисунок расположен в одном направлении.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Ткани, прошедшие специальную обработку для придания им более светлого цвета.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960" algn="l"/>
                        </a:tabLs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Ткани, у которых рисунок расположен в различных направлениях.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265" algn="l"/>
                          <a:tab pos="2221865" algn="l"/>
                        </a:tabLs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Ткани, не прошедшие специальной обработки, придающей ее белизну.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6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В таблице впишите пропущенные слова с учетом характера рисунка ткани при раскладке выкройки.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844824"/>
          <a:ext cx="8640960" cy="48371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04257"/>
                <a:gridCol w="4248471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Характер рисунка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Правила раскладки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Графическое изображение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односторонним направлением рисунка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Все лекала располагают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нижними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срезами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______________________.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В парных отделочных деталях (карманы, клапаны) рисунок должен иметь одинаковое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___________________.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Крупный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рисунок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Все детали располагают так, чтобы обе стороны изделия были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_______________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 стараются сохранить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_____________ на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видимых местах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/>
          <a:srcRect l="5327" t="10551" r="5585" b="10324"/>
          <a:stretch>
            <a:fillRect/>
          </a:stretch>
        </p:blipFill>
        <p:spPr bwMode="auto">
          <a:xfrm>
            <a:off x="7020272" y="2708920"/>
            <a:ext cx="14401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5136" t="7756" r="6436" b="11427"/>
          <a:stretch>
            <a:fillRect/>
          </a:stretch>
        </p:blipFill>
        <p:spPr bwMode="auto">
          <a:xfrm>
            <a:off x="7092280" y="4941168"/>
            <a:ext cx="13681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9512" y="404664"/>
            <a:ext cx="88569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каждой строке таблицы из трех понятий, связанных с вышивкой, выберите и подчеркните одно, которое отличается от двух других.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2204864"/>
          <a:ext cx="8496945" cy="196291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832315"/>
                <a:gridCol w="2832315"/>
                <a:gridCol w="283231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spc="-15" dirty="0">
                          <a:latin typeface="Times New Roman" pitchFamily="18" charset="0"/>
                          <a:cs typeface="Times New Roman" pitchFamily="18" charset="0"/>
                        </a:rPr>
                        <a:t>1. Игла</a:t>
                      </a:r>
                      <a:endParaRPr lang="ru-RU" sz="2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spc="-15" dirty="0">
                          <a:latin typeface="Times New Roman" pitchFamily="18" charset="0"/>
                          <a:cs typeface="Times New Roman" pitchFamily="18" charset="0"/>
                        </a:rPr>
                        <a:t>2. Пяльцы</a:t>
                      </a:r>
                      <a:endParaRPr lang="ru-RU" sz="2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spc="-15" dirty="0">
                          <a:latin typeface="Times New Roman" pitchFamily="18" charset="0"/>
                          <a:cs typeface="Times New Roman" pitchFamily="18" charset="0"/>
                        </a:rPr>
                        <a:t>3. Калька</a:t>
                      </a:r>
                      <a:endParaRPr lang="ru-RU" sz="2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-15">
                          <a:latin typeface="Times New Roman" pitchFamily="18" charset="0"/>
                          <a:cs typeface="Times New Roman" pitchFamily="18" charset="0"/>
                        </a:rPr>
                        <a:t>4. Наперсток</a:t>
                      </a:r>
                      <a:endParaRPr lang="ru-RU" sz="28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-15">
                          <a:latin typeface="Times New Roman" pitchFamily="18" charset="0"/>
                          <a:cs typeface="Times New Roman" pitchFamily="18" charset="0"/>
                        </a:rPr>
                        <a:t>5. Ткань</a:t>
                      </a:r>
                      <a:endParaRPr lang="ru-RU" sz="28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-15">
                          <a:latin typeface="Times New Roman" pitchFamily="18" charset="0"/>
                          <a:cs typeface="Times New Roman" pitchFamily="18" charset="0"/>
                        </a:rPr>
                        <a:t>6. Нитки</a:t>
                      </a:r>
                      <a:endParaRPr lang="ru-RU" sz="28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-15" dirty="0">
                          <a:latin typeface="Times New Roman" pitchFamily="18" charset="0"/>
                          <a:cs typeface="Times New Roman" pitchFamily="18" charset="0"/>
                        </a:rPr>
                        <a:t>7. Бумага копировальная </a:t>
                      </a:r>
                      <a:endParaRPr lang="ru-RU" sz="2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-15">
                          <a:latin typeface="Times New Roman" pitchFamily="18" charset="0"/>
                          <a:cs typeface="Times New Roman" pitchFamily="18" charset="0"/>
                        </a:rPr>
                        <a:t>8.Карандаш</a:t>
                      </a:r>
                      <a:endParaRPr lang="ru-RU" sz="28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-15" dirty="0">
                          <a:latin typeface="Times New Roman" pitchFamily="18" charset="0"/>
                          <a:cs typeface="Times New Roman" pitchFamily="18" charset="0"/>
                        </a:rPr>
                        <a:t>9. Ножницы</a:t>
                      </a:r>
                      <a:endParaRPr lang="ru-RU" sz="2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7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76672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В приведенных рисунках определите и подчеркните правильное расположение выкройки.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484784"/>
          <a:ext cx="8352928" cy="44500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</a:t>
                      </a:r>
                    </a:p>
                    <a:p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Б.</a:t>
                      </a:r>
                    </a:p>
                    <a:p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В.</a:t>
                      </a:r>
                    </a:p>
                    <a:p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/>
          <a:srcRect l="706" t="5408" r="3967" b="3065"/>
          <a:stretch>
            <a:fillRect/>
          </a:stretch>
        </p:blipFill>
        <p:spPr bwMode="auto">
          <a:xfrm>
            <a:off x="971600" y="1628800"/>
            <a:ext cx="32403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990" t="4582" r="3625" b="7794"/>
          <a:stretch>
            <a:fillRect/>
          </a:stretch>
        </p:blipFill>
        <p:spPr bwMode="auto">
          <a:xfrm>
            <a:off x="5004048" y="1700808"/>
            <a:ext cx="33843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3917" t="11656" r="3470" b="3955"/>
          <a:stretch>
            <a:fillRect/>
          </a:stretch>
        </p:blipFill>
        <p:spPr bwMode="auto">
          <a:xfrm>
            <a:off x="899592" y="3933056"/>
            <a:ext cx="33843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 l="5843" t="6059" r="5550" b="8214"/>
          <a:stretch>
            <a:fillRect/>
          </a:stretch>
        </p:blipFill>
        <p:spPr bwMode="auto">
          <a:xfrm>
            <a:off x="5148064" y="3933056"/>
            <a:ext cx="30963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8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6672"/>
            <a:ext cx="2932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Заполните схему.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3212976"/>
            <a:ext cx="6048672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рациональной раскладки выкройки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80728"/>
            <a:ext cx="3816424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Выкройки деталей располагать в соответствии с направлением нити ___________, учитывая характер ________________________.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980728"/>
            <a:ext cx="3816424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Раскладку выкроек начинать с крупных ___________, располагая между ними ____________________.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725144"/>
            <a:ext cx="3816424" cy="1584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 выкройках необходимо наметить контрольные _____________ по срезам.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4725144"/>
            <a:ext cx="3816424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Качество раскладки выкроек на ткани оценивается _______________________.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735796" y="4257092"/>
            <a:ext cx="50405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5508104" y="4149080"/>
            <a:ext cx="50405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5544108" y="2744924"/>
            <a:ext cx="50405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2699792" y="2708920"/>
            <a:ext cx="50405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9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В схеме заполните пропущенные этапы изготовления рабочей одежды.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484784"/>
            <a:ext cx="1656184" cy="2232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___________________________.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051720" y="2492896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1520" y="1484784"/>
            <a:ext cx="1800200" cy="2232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Конструирование и моделирование фартука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1484784"/>
            <a:ext cx="1800200" cy="2232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Построение выкройки фартука.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1484784"/>
            <a:ext cx="1656184" cy="2232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___________________________.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36296" y="4149080"/>
            <a:ext cx="1656184" cy="2232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Контроль качества.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4221088"/>
            <a:ext cx="1656184" cy="2160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___________________________.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4221088"/>
            <a:ext cx="1656184" cy="20882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___________________________.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4221088"/>
            <a:ext cx="1656184" cy="20882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Раскрой фартука.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139952" y="2492896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444208" y="2492896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532440" y="2492896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51520" y="5229200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411760" y="5229200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72000" y="5157192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732240" y="5157192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744" y="0"/>
            <a:ext cx="229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10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76672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К обозначенным линиям срезов в таблице слева подберите соответствующие им названия справа.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844824"/>
          <a:ext cx="8496942" cy="4511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2314"/>
                <a:gridCol w="1632182"/>
                <a:gridCol w="403244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Линии среза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для ответа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линий срезов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__________________________________________________________________________________________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Линия верха нагрудника.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Линия середины изделия.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Карман.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Линия низа нижней части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Линия бока нагрудника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Линия бока нижней части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Линия середины нагрудника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Нижний срез нагрудника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Линия талии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237626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81" y="0"/>
            <a:ext cx="2269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По графическим изображениям деталей стрелками определите последовательность сборки фартука.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4167" t="4348" r="4167"/>
          <a:stretch>
            <a:fillRect/>
          </a:stretch>
        </p:blipFill>
        <p:spPr bwMode="auto">
          <a:xfrm>
            <a:off x="323528" y="1988840"/>
            <a:ext cx="18722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23728" y="242088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4581128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2492896"/>
            <a:ext cx="421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170080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6416" y="2996952"/>
            <a:ext cx="53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378904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321297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5373216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 cstate="print"/>
          <a:srcRect l="5000" b="6250"/>
          <a:stretch>
            <a:fillRect/>
          </a:stretch>
        </p:blipFill>
        <p:spPr bwMode="auto">
          <a:xfrm>
            <a:off x="2699792" y="2204864"/>
            <a:ext cx="13681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4" cstate="print"/>
          <a:srcRect t="8333" r="9091" b="8333"/>
          <a:stretch>
            <a:fillRect/>
          </a:stretch>
        </p:blipFill>
        <p:spPr bwMode="auto">
          <a:xfrm>
            <a:off x="5076056" y="155679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5" cstate="print"/>
          <a:srcRect l="7692" t="3448" r="7692" b="3448"/>
          <a:stretch>
            <a:fillRect/>
          </a:stretch>
        </p:blipFill>
        <p:spPr bwMode="auto">
          <a:xfrm>
            <a:off x="539552" y="4005064"/>
            <a:ext cx="7920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6" cstate="print"/>
          <a:srcRect r="5501" b="8036"/>
          <a:stretch>
            <a:fillRect/>
          </a:stretch>
        </p:blipFill>
        <p:spPr bwMode="auto">
          <a:xfrm>
            <a:off x="2555776" y="3501008"/>
            <a:ext cx="12961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7" cstate="print"/>
          <a:srcRect l="7363"/>
          <a:stretch>
            <a:fillRect/>
          </a:stretch>
        </p:blipFill>
        <p:spPr bwMode="auto">
          <a:xfrm>
            <a:off x="5220072" y="2780928"/>
            <a:ext cx="14401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1916832"/>
            <a:ext cx="9361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9" cstate="print"/>
          <a:srcRect l="3821"/>
          <a:stretch>
            <a:fillRect/>
          </a:stretch>
        </p:blipFill>
        <p:spPr bwMode="auto">
          <a:xfrm>
            <a:off x="4139952" y="4653136"/>
            <a:ext cx="25202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744" y="0"/>
            <a:ext cx="229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схеме впишите пропущенные слова.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3140968"/>
            <a:ext cx="5472608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Художественная отделка фартука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2736"/>
            <a:ext cx="2664296" cy="1512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Мягкие ________ от верхнего среза, накладные карманы с _________________.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052736"/>
            <a:ext cx="2664296" cy="1512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Сборки от верхнего среза, карманы в _________ подрезе по линии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____________.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1052736"/>
            <a:ext cx="2664296" cy="1512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____________ от верхнего среза, карманы и нагрудник отделаны __________.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4725144"/>
            <a:ext cx="2664296" cy="1512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Оборка по карманам, бретелям и низу  ______________.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4725144"/>
            <a:ext cx="2664296" cy="1512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Мягкие ________ от верхнего среза, карманы — вставки из __________ ткани.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725144"/>
            <a:ext cx="2664296" cy="1512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На карманах и на груднике _________.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>
            <a:off x="2555776" y="2636912"/>
            <a:ext cx="721668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797724" y="4077072"/>
            <a:ext cx="934516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212754" y="4364310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4248758" y="2888146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2411760" y="4077072"/>
            <a:ext cx="86568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797724" y="2636912"/>
            <a:ext cx="862508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1"/>
          <p:cNvSpPr>
            <a:spLocks noChangeArrowheads="1"/>
          </p:cNvSpPr>
          <p:nvPr/>
        </p:nvSpPr>
        <p:spPr bwMode="auto">
          <a:xfrm>
            <a:off x="395536" y="1268760"/>
            <a:ext cx="835292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Влажно-тепловая обработка и ее значение при изготовлении швейных изделий. Профессии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513" name="Rectangle 1"/>
          <p:cNvSpPr>
            <a:spLocks noChangeArrowheads="1"/>
          </p:cNvSpPr>
          <p:nvPr/>
        </p:nvSpPr>
        <p:spPr bwMode="auto">
          <a:xfrm>
            <a:off x="179512" y="476672"/>
            <a:ext cx="867747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Дополните предложения.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Влажно-тепловая обработка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применяется для разглаживания ткани, швов, для придания окончательной __________________________________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влажно-тепловой обработки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используются утюг и _________________________________________.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Современный электрический утюг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имеет терморегулятор и _______________________________.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489" name="Rectangle 1"/>
          <p:cNvSpPr>
            <a:spLocks noChangeArrowheads="1"/>
          </p:cNvSpPr>
          <p:nvPr/>
        </p:nvSpPr>
        <p:spPr bwMode="auto">
          <a:xfrm>
            <a:off x="179512" y="476672"/>
            <a:ext cx="87129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К терминам слева в таблице необходимо подобрать верное содержание работы справа.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484784"/>
          <a:ext cx="8640960" cy="527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072"/>
                <a:gridCol w="1944216"/>
                <a:gridCol w="792088"/>
                <a:gridCol w="5256584"/>
              </a:tblGrid>
              <a:tr h="370840"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spc="-2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Термин</a:t>
                      </a:r>
                      <a:endParaRPr lang="ru-RU" sz="2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615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spc="-2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</a:t>
                      </a:r>
                      <a:r>
                        <a:rPr lang="ru-RU" sz="2300" spc="-2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300" spc="-2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обоз.</a:t>
                      </a:r>
                      <a:endParaRPr lang="ru-RU" sz="2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3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spc="-2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работы</a:t>
                      </a:r>
                      <a:endParaRPr lang="ru-RU" sz="2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R="615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Приутюжить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spc="-15" dirty="0">
                          <a:latin typeface="Times New Roman" pitchFamily="18" charset="0"/>
                          <a:cs typeface="Times New Roman" pitchFamily="18" charset="0"/>
                        </a:rPr>
                        <a:t>Разложить пропуски шва на две</a:t>
                      </a: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300" spc="-15" dirty="0">
                          <a:latin typeface="Times New Roman" pitchFamily="18" charset="0"/>
                          <a:cs typeface="Times New Roman" pitchFamily="18" charset="0"/>
                        </a:rPr>
                        <a:t>стороны и закрепить их в таком</a:t>
                      </a: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300" spc="-25" dirty="0">
                          <a:latin typeface="Times New Roman" pitchFamily="18" charset="0"/>
                          <a:cs typeface="Times New Roman" pitchFamily="18" charset="0"/>
                        </a:rPr>
                        <a:t>положении.</a:t>
                      </a:r>
                      <a:r>
                        <a:rPr lang="ru-RU" sz="23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Заутюжить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spc="-15" dirty="0" smtClean="0">
                          <a:latin typeface="Times New Roman" pitchFamily="18" charset="0"/>
                          <a:cs typeface="Times New Roman" pitchFamily="18" charset="0"/>
                        </a:rPr>
                        <a:t>Влажно-тепловая обработка материала для предотвращения по</a:t>
                      </a:r>
                      <a:r>
                        <a:rPr lang="ru-RU" sz="23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следующей усадки.</a:t>
                      </a: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spc="-25" dirty="0" smtClean="0">
                          <a:latin typeface="Times New Roman" pitchFamily="18" charset="0"/>
                          <a:cs typeface="Times New Roman" pitchFamily="18" charset="0"/>
                        </a:rPr>
                        <a:t>Разутюжить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spc="-15" dirty="0" smtClean="0">
                          <a:latin typeface="Times New Roman" pitchFamily="18" charset="0"/>
                          <a:cs typeface="Times New Roman" pitchFamily="18" charset="0"/>
                        </a:rPr>
                        <a:t>Удалить замины на изделии, выполнить окончательную влажно-тепловую обработку.</a:t>
                      </a: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spc="-15" dirty="0" smtClean="0">
                          <a:latin typeface="Times New Roman" pitchFamily="18" charset="0"/>
                          <a:cs typeface="Times New Roman" pitchFamily="18" charset="0"/>
                        </a:rPr>
                        <a:t>Декатировать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spc="-15" dirty="0" smtClean="0">
                          <a:latin typeface="Times New Roman" pitchFamily="18" charset="0"/>
                          <a:cs typeface="Times New Roman" pitchFamily="18" charset="0"/>
                        </a:rPr>
                        <a:t>Уменьшить толщину шва или</a:t>
                      </a: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3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края детали.</a:t>
                      </a: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Отутюжить</a:t>
                      </a:r>
                      <a:endParaRPr lang="ru-RU" sz="23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spc="-15" dirty="0" smtClean="0">
                          <a:latin typeface="Times New Roman" pitchFamily="18" charset="0"/>
                          <a:cs typeface="Times New Roman" pitchFamily="18" charset="0"/>
                        </a:rPr>
                        <a:t>Уложить припуски шва на одну</a:t>
                      </a: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300" spc="-15" dirty="0" smtClean="0">
                          <a:latin typeface="Times New Roman" pitchFamily="18" charset="0"/>
                          <a:cs typeface="Times New Roman" pitchFamily="18" charset="0"/>
                        </a:rPr>
                        <a:t>сторону и закрепить их в таком</a:t>
                      </a: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300" spc="-25" dirty="0" smtClean="0">
                          <a:latin typeface="Times New Roman" pitchFamily="18" charset="0"/>
                          <a:cs typeface="Times New Roman" pitchFamily="18" charset="0"/>
                        </a:rPr>
                        <a:t>положении.</a:t>
                      </a: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3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465" name="Rectangle 1"/>
          <p:cNvSpPr>
            <a:spLocks noChangeArrowheads="1"/>
          </p:cNvSpPr>
          <p:nvPr/>
        </p:nvSpPr>
        <p:spPr bwMode="auto">
          <a:xfrm>
            <a:off x="179512" y="548680"/>
            <a:ext cx="87849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К символам условия глажения подберите температурный режим.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Температура не более 110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º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Температура не более 150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º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Температура не более 200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º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Изделие не должно подвергаться глажению.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3429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3429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3429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3429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/>
          <p:cNvSpPr/>
          <p:nvPr/>
        </p:nvSpPr>
        <p:spPr>
          <a:xfrm>
            <a:off x="539552" y="4437112"/>
            <a:ext cx="1800200" cy="1216152"/>
          </a:xfrm>
          <a:prstGeom prst="trapezoid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115616" y="4005064"/>
            <a:ext cx="7920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59832" y="4005064"/>
            <a:ext cx="7920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076056" y="4005064"/>
            <a:ext cx="7920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092280" y="4005064"/>
            <a:ext cx="7920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1763688" y="4149080"/>
            <a:ext cx="432048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7740352" y="4149080"/>
            <a:ext cx="432048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5724128" y="4149080"/>
            <a:ext cx="432048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3707904" y="4149080"/>
            <a:ext cx="432048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Трапеция 24"/>
          <p:cNvSpPr/>
          <p:nvPr/>
        </p:nvSpPr>
        <p:spPr>
          <a:xfrm>
            <a:off x="2483768" y="4437112"/>
            <a:ext cx="1800200" cy="1216152"/>
          </a:xfrm>
          <a:prstGeom prst="trapezoid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рапеция 25"/>
          <p:cNvSpPr/>
          <p:nvPr/>
        </p:nvSpPr>
        <p:spPr>
          <a:xfrm>
            <a:off x="4499992" y="4437112"/>
            <a:ext cx="1800200" cy="1216152"/>
          </a:xfrm>
          <a:prstGeom prst="trapezoid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Трапеция 26"/>
          <p:cNvSpPr/>
          <p:nvPr/>
        </p:nvSpPr>
        <p:spPr>
          <a:xfrm>
            <a:off x="6516216" y="4437112"/>
            <a:ext cx="1800200" cy="1216152"/>
          </a:xfrm>
          <a:prstGeom prst="trapezoid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6696236" y="4041068"/>
            <a:ext cx="1728192" cy="1656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6480212" y="4113076"/>
            <a:ext cx="1728192" cy="1512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1619672" y="50131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331640" y="50131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43608" y="50131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436096" y="50131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347864" y="50131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148064" y="50131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04664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рисункам подберите соответствующие названия.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1. Ручные иглы. 2. Пяльцы. 3. Наперсток. 4. Нитки. 5. Сантиметровая лента. 6. Ножницы. 7. Карандаши.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4253" t="10936" r="9451" b="9193"/>
          <a:stretch>
            <a:fillRect/>
          </a:stretch>
        </p:blipFill>
        <p:spPr bwMode="auto">
          <a:xfrm>
            <a:off x="611560" y="2348880"/>
            <a:ext cx="16561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39752" y="2348880"/>
            <a:ext cx="421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3488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0272" y="2348880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23488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465313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4653136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4653136"/>
            <a:ext cx="53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rcRect l="1985" t="16611" r="1859"/>
          <a:stretch>
            <a:fillRect/>
          </a:stretch>
        </p:blipFill>
        <p:spPr bwMode="auto">
          <a:xfrm>
            <a:off x="2771800" y="2348880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t="1328" r="1701" b="1993"/>
          <a:stretch>
            <a:fillRect/>
          </a:stretch>
        </p:blipFill>
        <p:spPr bwMode="auto">
          <a:xfrm>
            <a:off x="5148064" y="2348880"/>
            <a:ext cx="18002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5" cstate="print"/>
          <a:srcRect t="6161" r="3627" b="2980"/>
          <a:stretch>
            <a:fillRect/>
          </a:stretch>
        </p:blipFill>
        <p:spPr bwMode="auto">
          <a:xfrm>
            <a:off x="7380312" y="2348880"/>
            <a:ext cx="161967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6" cstate="print"/>
          <a:srcRect r="3627" b="3436"/>
          <a:stretch>
            <a:fillRect/>
          </a:stretch>
        </p:blipFill>
        <p:spPr bwMode="auto">
          <a:xfrm>
            <a:off x="1403648" y="4653136"/>
            <a:ext cx="18002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7" cstate="print"/>
          <a:srcRect t="14659" r="1859"/>
          <a:stretch>
            <a:fillRect/>
          </a:stretch>
        </p:blipFill>
        <p:spPr bwMode="auto">
          <a:xfrm>
            <a:off x="3707904" y="4653136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4653136"/>
            <a:ext cx="20162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Вставьте в схеме пропущенные слова.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3284984"/>
            <a:ext cx="6696744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техники безопасности при выполнении влажно-тепловых работ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2664296" cy="18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До начала работы проверить целостность ____________ и чистоту подошвы ____________ проверить наличие __________________.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980728"/>
            <a:ext cx="2664296" cy="18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Во время работы выполнять __________ обработку, стоя на резиновом ___________.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980728"/>
            <a:ext cx="2664296" cy="18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Включать и _____________ сухими ___________, берясь за корпус __________, не за __________________.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4797152"/>
            <a:ext cx="2664296" cy="18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По окончанию работы выключить __________, поставить его на специальную подставку. Убрать ______________.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4797152"/>
            <a:ext cx="2664296" cy="18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Следить, чтобы </a:t>
            </a: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 не перегревался.</a:t>
            </a: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Использовать для </a:t>
            </a: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 ткани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____________________.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797152"/>
            <a:ext cx="2664296" cy="18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Ставить _________ на специальную _________, следить, чтобы ________ не касался подошвы ___________________.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2411760" y="4221088"/>
            <a:ext cx="505644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320766" y="4472322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2483768" y="2852936"/>
            <a:ext cx="43363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4356770" y="3068166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6264982" y="2889734"/>
            <a:ext cx="432048" cy="3584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6300986" y="4221882"/>
            <a:ext cx="504056" cy="502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5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Используя карандаш, найдите и соедините профессий с соответствующими им инструментами, приспособлениями, материалом.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417" name="Rectangle 1"/>
          <p:cNvSpPr>
            <a:spLocks noChangeArrowheads="1"/>
          </p:cNvSpPr>
          <p:nvPr/>
        </p:nvSpPr>
        <p:spPr bwMode="auto">
          <a:xfrm>
            <a:off x="467544" y="1916832"/>
            <a:ext cx="2592288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Утюг, доска,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Пульверизатор</a:t>
            </a:r>
          </a:p>
        </p:txBody>
      </p:sp>
      <p:sp>
        <p:nvSpPr>
          <p:cNvPr id="188418" name="Oval 2"/>
          <p:cNvSpPr>
            <a:spLocks noChangeArrowheads="1"/>
          </p:cNvSpPr>
          <p:nvPr/>
        </p:nvSpPr>
        <p:spPr bwMode="auto">
          <a:xfrm>
            <a:off x="395536" y="3429000"/>
            <a:ext cx="2304256" cy="108012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Швея</a:t>
            </a: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251520" y="5013176"/>
            <a:ext cx="2736304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Чертежные инструменты,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бумага,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карандаши.</a:t>
            </a:r>
          </a:p>
        </p:txBody>
      </p:sp>
      <p:sp>
        <p:nvSpPr>
          <p:cNvPr id="188420" name="Oval 4"/>
          <p:cNvSpPr>
            <a:spLocks noChangeArrowheads="1"/>
          </p:cNvSpPr>
          <p:nvPr/>
        </p:nvSpPr>
        <p:spPr bwMode="auto">
          <a:xfrm>
            <a:off x="3059832" y="2636912"/>
            <a:ext cx="2664296" cy="1296144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Закройщик</a:t>
            </a: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3347864" y="4509120"/>
            <a:ext cx="2232248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Ткань, лекала,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ножницы.</a:t>
            </a:r>
          </a:p>
        </p:txBody>
      </p:sp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5724128" y="1772816"/>
            <a:ext cx="2736304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Игла,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наперсток,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нитки.</a:t>
            </a:r>
          </a:p>
        </p:txBody>
      </p:sp>
      <p:sp>
        <p:nvSpPr>
          <p:cNvPr id="188423" name="Oval 7"/>
          <p:cNvSpPr>
            <a:spLocks noChangeArrowheads="1"/>
          </p:cNvSpPr>
          <p:nvPr/>
        </p:nvSpPr>
        <p:spPr bwMode="auto">
          <a:xfrm>
            <a:off x="5796136" y="3284984"/>
            <a:ext cx="3168352" cy="1296144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Гладильщица</a:t>
            </a:r>
          </a:p>
        </p:txBody>
      </p:sp>
      <p:sp>
        <p:nvSpPr>
          <p:cNvPr id="188424" name="Oval 8"/>
          <p:cNvSpPr>
            <a:spLocks noChangeArrowheads="1"/>
          </p:cNvSpPr>
          <p:nvPr/>
        </p:nvSpPr>
        <p:spPr bwMode="auto">
          <a:xfrm>
            <a:off x="5868144" y="5085184"/>
            <a:ext cx="2664296" cy="1368152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Модельер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0"/>
            <a:ext cx="668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к разделу «Технология изготовления рабочей одежды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251520" y="332656"/>
            <a:ext cx="8784976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1. Прямые стежки. Строчки, выполняемые прямыми стежками: сметочная, заметочная, наметочная, копировальная.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ткани иглой.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 между двумя проколами иглой.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стежков на ткани.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1-В, 2-Г, 3-А, 4-Б.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. 2.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. 3. Заме … .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1-Г, 2-В, 3-А, 4-Б.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1-В, 2-Г, 3-А, 4-Б.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А.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сметывание.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…наметывание.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заметывание.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пришивание.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2. Шов, строчка, стежок, длина стежка, ширина шва. Строчки для образования оборки.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1.А.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деталей строчкой.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стежков на ткани.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…проколами ткани иглой.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иглы на ткани.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… осыпаемости ткани.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1-Г, 2-В, 3-Д, 4-Б, 5-А.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1-Б, 2-В, 3-А.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Тема 3. Правила безопасной работы с колющим и режущим инструментом.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1. А.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…деталей швейного изделия.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Б.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… отрезания концов ниток.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… с другой – оформлен ушком.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… с другой - кольцо.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Колющие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1.Иглы. 2. Булавки. 3. Колышки. 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Режущие.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1.Ножницы.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Мел.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… иголок и булавок … … место. 2. …наперсток на средний … правой … … в игольницу. 3. … лезвием, направленным … …. Лезвиями и кольцами … 4. … иголок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 булавок в игольнице … … . … рабочее место.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Тема 4. Конструкция машинного шва, длина стежка, ширина шва.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1. А.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… деталей строчкой.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… иглы на ткани.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… по срезам изделия.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2.Тонкие ткани сшивают мелкими стежками, толстые и плотные – более длинными стежками. 4. Для соединения деталей изделия используется соединительный шов. 6. Ширина шва зависит от степени осыпаемости ткани.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1- В, 2-Г, 3-Д, 4-А, 5-Б.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1. Ста …. 2.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Обта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… . 3. При …</a:t>
            </a:r>
          </a:p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Тема 5. Назначение и конструкция соединительных и краевых швов, их условные графические обозначения и технология выполнения.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1. А.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настрочные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вподгибку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обтачные.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…и сложные складки.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Сложные. 2. Краевые.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Петлеобразный.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.. 3. Обтачные. 4. Накладные. 8.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Настрочные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Ручные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: петельный, тамбурный, стебельчатый. 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Машинные: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накладной, окантовочный, рельефный, обтачной.</a:t>
            </a:r>
          </a:p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Тема 6. Способы рациональной раскладки выкройки в зависимости от ширины ткани и направления рисунки. Художественная отделка изделия.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… конструкцию, …швейного изделия.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…одном … направлениях.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… деталей изделия при раскрое.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… изменения размеров ткани.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… производства … человека … факторов.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Определение направления нитей основы. 4. Выявление дефектов ткани. 6. Определение характера рисунка ткани.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3. А.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… ограниченном участке ткани.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… куска ткани.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Выкройка, ткань, рисунок.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1-В, 2-А, 3-Г, 4-Б, 5-З, 6-Е, 7-Д, 8-Ж.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6. А.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… одну сторону. 2. …направление и расположение.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1. …симметричны по рисунку … целый рисунок … 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А, В.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1. …основы и утка, … …рисунка. 2. … деталей … … мелкие.3. … точки и знаки … . 4. … визуальным контролем.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Снятие мерок. 4. Подготовка ткани и выкройки к раскрою 6. Изготовление изделия. 7. Влажно-тепловая обработка, чистка.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1-Е, 2-В, 3-Д, 4-Б, 5-А, 6 - Г, 7-Ж, 8-И, 9-З.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 →Б → Е → Ж → В → А → Д → З 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… складки … оборками из кружев. 2. … фигурном … низа фартука. 3. Сборки … … тесьмой. 4. … аппликация. 5. … складки … … отделочной … . 6. Оборки … … фартука.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Тема 7. Влажно-тепловая обработка и ее значение при изготовлении швейных изделий. Профессии.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1. А.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… отделка изделий.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…гладильная доска.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…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пароувлажнитель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1-Г, 2-Д, 3-А, 4-Б, 5-В.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1-Б, 2-В, 3-А, 4-Г.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… шнура … утюга, … резинового коврика. 2. … влажно-тепловую …, коврике. 3. … выключать утюг …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утюг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… шнур. 4. … утюг … подставку, … шнур … … утюга. 5. … утюга … . …увлажнения … пульверизатор. 6. … утюг, … подставку. … рабочее место.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1-В, 2-Г, 3-А, 4-Б.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6182" y="188640"/>
            <a:ext cx="4423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Электронное пособие: «Технология. Технический и обслуживающий труд» девочки 5-9 классы. – Издательская фирма «Сентябрь», 2009 год.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5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51520" y="476672"/>
            <a:ext cx="8784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К рисункам простейших вышивальных швов подберите названия.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Шов «шнурок». 2. Шов «иголка вперед». 3. Стебельчатый шов. 4. Тамбурный шов. 5. Петельный шов.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628800"/>
          <a:ext cx="8496945" cy="49194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46799"/>
                <a:gridCol w="2475073"/>
                <a:gridCol w="247507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Ручной шов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Условное обозначение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ручного шва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/>
          <a:srcRect l="6067" r="3770" b="12376"/>
          <a:stretch>
            <a:fillRect/>
          </a:stretch>
        </p:blipFill>
        <p:spPr bwMode="auto">
          <a:xfrm>
            <a:off x="1187624" y="4797152"/>
            <a:ext cx="172819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5843" t="22559" r="7475"/>
          <a:stretch>
            <a:fillRect/>
          </a:stretch>
        </p:blipFill>
        <p:spPr bwMode="auto">
          <a:xfrm>
            <a:off x="1115616" y="4149080"/>
            <a:ext cx="187220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4007" t="9441" r="5350" b="13785"/>
          <a:stretch>
            <a:fillRect/>
          </a:stretch>
        </p:blipFill>
        <p:spPr bwMode="auto">
          <a:xfrm>
            <a:off x="1043608" y="2276872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 l="4178" t="7234" r="5246" b="4239"/>
          <a:stretch>
            <a:fillRect/>
          </a:stretch>
        </p:blipFill>
        <p:spPr bwMode="auto">
          <a:xfrm>
            <a:off x="1115616" y="2924944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 l="7286" r="3920" b="5829"/>
          <a:stretch>
            <a:fillRect/>
          </a:stretch>
        </p:blipFill>
        <p:spPr bwMode="auto">
          <a:xfrm>
            <a:off x="1115616" y="5661248"/>
            <a:ext cx="187220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6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20688"/>
            <a:ext cx="7475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 рисункам вышивки подпишите названия.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134076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t="10196" b="11876"/>
          <a:stretch>
            <a:fillRect/>
          </a:stretch>
        </p:blipFill>
        <p:spPr bwMode="auto">
          <a:xfrm>
            <a:off x="395536" y="1772816"/>
            <a:ext cx="39604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3911" t="9224" r="5551" b="6969"/>
          <a:stretch>
            <a:fillRect/>
          </a:stretch>
        </p:blipFill>
        <p:spPr bwMode="auto">
          <a:xfrm>
            <a:off x="4716016" y="177281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88224" y="134076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1555529"/>
            <a:ext cx="7560840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изделий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текстильных и поделочных материалов</a:t>
            </a: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7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95536" y="417875"/>
            <a:ext cx="3168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Заполните схему.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2924944"/>
            <a:ext cx="5832648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процесса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вышивания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08720"/>
            <a:ext cx="2016224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Выстирать ткань,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подсушить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908720"/>
            <a:ext cx="2016224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________________________________________________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908720"/>
            <a:ext cx="2016224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Перевести рисунок на ткань с помощью цветной копировальной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бумаги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8264" y="908720"/>
            <a:ext cx="2016224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4.______________________________________________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4005064"/>
            <a:ext cx="2016224" cy="2664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________________________________________________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4005064"/>
            <a:ext cx="2016224" cy="2664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Выполнить закрепление нитки в конце работы с изнаночной стороны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вышивки.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Затем работу осторожно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выстирать.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005064"/>
            <a:ext cx="2016224" cy="2664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Выполнить закрепление нитки в начале работы.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Выполнить вышивк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48264" y="4005064"/>
            <a:ext cx="2016224" cy="2664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________________________________________________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691680" y="3789040"/>
            <a:ext cx="43204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204642" y="3788246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5508898" y="3788246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7021066" y="3788246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1728478" y="2744130"/>
            <a:ext cx="360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V="1">
            <a:off x="3240646" y="2744130"/>
            <a:ext cx="360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V="1">
            <a:off x="5544902" y="2744130"/>
            <a:ext cx="360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V="1">
            <a:off x="7057070" y="2744130"/>
            <a:ext cx="360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8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95536" y="476672"/>
            <a:ext cx="6768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Вставьте пропущенные слова в схеме.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3212976"/>
            <a:ext cx="662473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безопасности работы с вышивальными инструментами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96752"/>
            <a:ext cx="4320480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Иглы,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наперсток,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сантиметровую ленту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хранить в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рабочей шкатулке с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крышкой.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196752"/>
            <a:ext cx="4320480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При подготовке нитки к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работе __________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вколоть в заранее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сшитую __________________.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581128"/>
            <a:ext cx="4320480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Пользоваться ржавой иглой нельзя, она плохо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прокалывает ___________,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оставляет на ней следы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_______, легко _______.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4581128"/>
            <a:ext cx="4320480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Ножницы должны лежать с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сомкнутыми _________.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Нитки хранить в специальном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листы кальки с узорами –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2340546" y="4364310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6372994" y="4364310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2376550" y="3032162"/>
            <a:ext cx="360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V="1">
            <a:off x="6408998" y="3032162"/>
            <a:ext cx="360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9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9512" y="595179"/>
            <a:ext cx="871296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Допишите предложения или впишите в них необходимые слова.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Пяльцы бывают круглой или _____________ формы, пластмассовые или 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Иглы должны быть ______________ для вышивания.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Ножницы необходимо иметь двух видов: __________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подрезания ниток, и большие для 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Для подрезки и выдергивания используют _____________ ножницы.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Свободные швы — это 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Крест — это 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Швы, по назначению, бывают 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755576" y="980728"/>
            <a:ext cx="763284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Холодные, теплые, хроматические и ахроматические цвета.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Цветовые контрасты</a:t>
            </a: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7504" y="404664"/>
            <a:ext cx="87849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Распределите карточки, по цветовому признаку.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Холодные к холодным.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Теплые к теплым.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Хроматические к хроматическим.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Ахроматические к ахроматическим.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Пограничные.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9512" y="3807187"/>
            <a:ext cx="8784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755900" algn="l"/>
                <a:tab pos="3873500" algn="l"/>
                <a:tab pos="50927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Голубой                     Серый                    Зеленый             Фиолетовый            Белый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9512" y="5823411"/>
            <a:ext cx="8856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Черный                   Желтый                    Красный            Оранжевый             Голубой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67544" y="6178515"/>
            <a:ext cx="8280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23528" y="2204864"/>
            <a:ext cx="722313" cy="1661617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195736" y="2204864"/>
            <a:ext cx="720725" cy="1656184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067944" y="2204864"/>
            <a:ext cx="720725" cy="1675507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868144" y="2204864"/>
            <a:ext cx="722313" cy="1675507"/>
          </a:xfrm>
          <a:prstGeom prst="rect">
            <a:avLst/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452320" y="2204864"/>
            <a:ext cx="720725" cy="165618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23528" y="4221088"/>
            <a:ext cx="722313" cy="1656184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195736" y="4221088"/>
            <a:ext cx="720725" cy="165618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067944" y="4221088"/>
            <a:ext cx="720725" cy="1656184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5868144" y="4221088"/>
            <a:ext cx="722313" cy="1656184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7524328" y="4221088"/>
            <a:ext cx="720725" cy="1656184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667188"/>
            <a:ext cx="87849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К понятиям цветовых признаков подберите и запишите соответствующие им конкретные цвета.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Холодные — это ___________________.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Теплые — это 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Пограничные — это ________________.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Хроматические — это _______________.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Ахроматические — это ______________.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504" y="404664"/>
            <a:ext cx="87849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К названиям цвета слева в таблице подберите соответствующие им характеристики справа.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397000"/>
          <a:ext cx="8568952" cy="5278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2088"/>
                <a:gridCol w="1800200"/>
                <a:gridCol w="1080120"/>
                <a:gridCol w="489654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Характеристики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Синий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Хроматический, пограничный, холодный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Зеленый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Хроматический, пограничный, холодный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Оранжевый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Ахроматический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Фиолетовый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Хроматический, пограничный, холодный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Белый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Хроматический, холодный, основной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Красный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Ахроматический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Черный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Хроматический, теплый, основной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Голубой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Ахроматический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Серый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Хроматический, пограничный, теплый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Желтый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Хроматический, теплый, основной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667188"/>
            <a:ext cx="87849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Определите и запишите, какие цвета получаются при смешивании следующих цветов.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Красного и желтого — _____________________.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Желтого и голубого — _____________________.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Синего и желтого — _______________________.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Красного и синего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______________________.</a:t>
            </a:r>
          </a:p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Зеленого и желтого — _____________________.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5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79512" y="444778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Раскрасьте цветовой круг.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91680" y="1052736"/>
            <a:ext cx="5256584" cy="4824536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67746" y="1916834"/>
            <a:ext cx="2088230" cy="151216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3"/>
          </p:cNvCxnSpPr>
          <p:nvPr/>
        </p:nvCxnSpPr>
        <p:spPr>
          <a:xfrm rot="5400000" flipH="1" flipV="1">
            <a:off x="2537864" y="3352624"/>
            <a:ext cx="1741736" cy="1894487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6" idx="2"/>
          </p:cNvCxnSpPr>
          <p:nvPr/>
        </p:nvCxnSpPr>
        <p:spPr>
          <a:xfrm rot="10800000" flipH="1">
            <a:off x="1691680" y="3429000"/>
            <a:ext cx="2664296" cy="3600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0"/>
          </p:cNvCxnSpPr>
          <p:nvPr/>
        </p:nvCxnSpPr>
        <p:spPr>
          <a:xfrm rot="16200000" flipH="1">
            <a:off x="3149842" y="2222866"/>
            <a:ext cx="2376264" cy="3600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3311860" y="4473116"/>
            <a:ext cx="2376264" cy="28803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355976" y="2132856"/>
            <a:ext cx="2088232" cy="129614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355976" y="3429000"/>
            <a:ext cx="2376264" cy="100811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627784" y="2708920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27784" y="3717032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07904" y="4437112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365104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68144" y="3068960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2040" y="1700808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19872" y="1772816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6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К понятиям слева в таблице подберите соответствующие им характеристики справа.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700808"/>
          <a:ext cx="8640960" cy="44378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072"/>
                <a:gridCol w="2376264"/>
                <a:gridCol w="561662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Понятие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Холодные цвета</a:t>
                      </a:r>
                      <a:endParaRPr lang="ru-RU" sz="2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 Ассоциируются с сиянием солнца, отблесками огня. </a:t>
                      </a:r>
                      <a:endParaRPr lang="ru-RU" sz="26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Теплые цвета</a:t>
                      </a:r>
                      <a:endParaRPr lang="ru-RU" sz="2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Б. Расположены на противоположных концах спектрального круга.</a:t>
                      </a:r>
                      <a:endParaRPr lang="ru-RU" sz="26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Дополнительные цвета</a:t>
                      </a:r>
                      <a:endParaRPr lang="ru-RU" sz="2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 Ассоциируются с зимним холодом, цветами льда, снега и воды.</a:t>
                      </a:r>
                      <a:endParaRPr lang="ru-RU" sz="26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Колорит</a:t>
                      </a:r>
                      <a:endParaRPr lang="ru-RU" sz="2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Это совокупность применяемых цветов, гармоничность их сочетания.</a:t>
                      </a:r>
                      <a:endParaRPr lang="ru-RU" sz="2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88640"/>
            <a:ext cx="4176464" cy="20882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Вышивка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Традиционные виды рукоделия. Применение вышивки в народном и современном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костюме.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149080"/>
            <a:ext cx="4176464" cy="25202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Построение узора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художественной отделке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вышивкой. Холодные, теплые, хроматические и ахроматические цвета. Цветовые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контрасты.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2780928"/>
            <a:ext cx="6696744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Вышивка. Узелковый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батик.</a:t>
            </a: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188640"/>
            <a:ext cx="4176464" cy="20882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Знакомство с видами вышивки. Композиция, ритм, орнамент, раппорт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вышивке.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4149080"/>
            <a:ext cx="4176464" cy="25202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Узелковый батик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Виды росписи по ткани. Материалы и красители. Технология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крашения.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940152" y="3717032"/>
            <a:ext cx="576064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2267744" y="3717032"/>
            <a:ext cx="72008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V="1">
            <a:off x="2555776" y="2420888"/>
            <a:ext cx="504056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5868144" y="2348880"/>
            <a:ext cx="50405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7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79512" y="476672"/>
            <a:ext cx="86409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букв таблицы составьте три понятия вышивки.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5656" y="2348880"/>
          <a:ext cx="6096000" cy="31546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0" dirty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6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0" dirty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6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0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6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0" dirty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6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0" dirty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6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6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6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6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6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6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6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6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6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6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6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1" name="Rectangle 31"/>
          <p:cNvSpPr>
            <a:spLocks noChangeArrowheads="1"/>
          </p:cNvSpPr>
          <p:nvPr/>
        </p:nvSpPr>
        <p:spPr bwMode="auto">
          <a:xfrm>
            <a:off x="179512" y="96307"/>
            <a:ext cx="871296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к разделу «Вышивка</a:t>
            </a: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1.Традиционные виды рукоделия. Применение вышивки в народном и современном костюме. Знакомство с видами вышивки.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…приспособлений … предметов … традициями … обрядами народа.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…вышивка, …кружевоплетение.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…одежды и быта.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…украшения …, шерстяными, … металлическими …, жемчугом, … камнями, … 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Вышивка. 2. Батик. 3. Лоскутная техника. 4.Бисероплетение. 5.Вязание. 6. Кружевоплетение.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Крестом (или ручная). 2.Гладью (или машинная).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2. Композиция, ритм, орнамент, раппорт в вышивке. 1. А.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…, образующее узор вышивки.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…элементов вышивки.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…узоров вышивки.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…,соразмерность всех его частей.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рисунка вышивки.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…, животных и птиц.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… и является частью узора.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1.Композиция. 2. Ритм. 3. Раппорт. 4.Орнамент. 5. Орнаментное изображение. 6. Плоскостное изображение. 7. Декоративное изображение.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Рукоделие, раппорт, орнамент.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рис.1-3 представлены виды определения раппорта вышивки.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3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060848"/>
            <a:ext cx="1656184" cy="1087933"/>
          </a:xfrm>
          <a:prstGeom prst="rect">
            <a:avLst/>
          </a:prstGeom>
          <a:noFill/>
        </p:spPr>
      </p:pic>
      <p:sp>
        <p:nvSpPr>
          <p:cNvPr id="112674" name="Line 34"/>
          <p:cNvSpPr>
            <a:spLocks noChangeShapeType="1"/>
          </p:cNvSpPr>
          <p:nvPr/>
        </p:nvSpPr>
        <p:spPr bwMode="auto">
          <a:xfrm>
            <a:off x="1475656" y="3212976"/>
            <a:ext cx="1691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75" name="Line 35"/>
          <p:cNvSpPr>
            <a:spLocks noChangeShapeType="1"/>
          </p:cNvSpPr>
          <p:nvPr/>
        </p:nvSpPr>
        <p:spPr bwMode="auto">
          <a:xfrm flipH="1" flipV="1">
            <a:off x="683568" y="3212976"/>
            <a:ext cx="14401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76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827584" y="3140968"/>
            <a:ext cx="648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раппорт</a:t>
            </a:r>
          </a:p>
        </p:txBody>
      </p:sp>
      <p:sp>
        <p:nvSpPr>
          <p:cNvPr id="112678" name="Line 38"/>
          <p:cNvSpPr>
            <a:spLocks noChangeShapeType="1"/>
          </p:cNvSpPr>
          <p:nvPr/>
        </p:nvSpPr>
        <p:spPr bwMode="auto">
          <a:xfrm>
            <a:off x="683568" y="3140968"/>
            <a:ext cx="0" cy="2160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1619672" y="3140968"/>
            <a:ext cx="0" cy="2160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0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1" y="2060848"/>
            <a:ext cx="2376264" cy="1088365"/>
          </a:xfrm>
          <a:prstGeom prst="rect">
            <a:avLst/>
          </a:prstGeom>
          <a:noFill/>
        </p:spPr>
      </p:pic>
      <p:sp>
        <p:nvSpPr>
          <p:cNvPr id="43" name="Line 38"/>
          <p:cNvSpPr>
            <a:spLocks noChangeShapeType="1"/>
          </p:cNvSpPr>
          <p:nvPr/>
        </p:nvSpPr>
        <p:spPr bwMode="auto">
          <a:xfrm>
            <a:off x="6300192" y="3140968"/>
            <a:ext cx="0" cy="2160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>
            <a:off x="5148064" y="3140968"/>
            <a:ext cx="0" cy="2160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>
            <a:off x="3347864" y="3140968"/>
            <a:ext cx="0" cy="2160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2267744" y="3140968"/>
            <a:ext cx="0" cy="2160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Line 35"/>
          <p:cNvSpPr>
            <a:spLocks noChangeShapeType="1"/>
          </p:cNvSpPr>
          <p:nvPr/>
        </p:nvSpPr>
        <p:spPr bwMode="auto">
          <a:xfrm flipH="1" flipV="1">
            <a:off x="5148064" y="3212976"/>
            <a:ext cx="14401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35"/>
          <p:cNvSpPr>
            <a:spLocks noChangeShapeType="1"/>
          </p:cNvSpPr>
          <p:nvPr/>
        </p:nvSpPr>
        <p:spPr bwMode="auto">
          <a:xfrm flipH="1" flipV="1">
            <a:off x="2267744" y="3212976"/>
            <a:ext cx="14401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Line 34"/>
          <p:cNvSpPr>
            <a:spLocks noChangeShapeType="1"/>
          </p:cNvSpPr>
          <p:nvPr/>
        </p:nvSpPr>
        <p:spPr bwMode="auto">
          <a:xfrm>
            <a:off x="6156176" y="3212976"/>
            <a:ext cx="1691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203848" y="3212976"/>
            <a:ext cx="1691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5436096" y="3140968"/>
            <a:ext cx="648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раппорт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483768" y="3140968"/>
            <a:ext cx="648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раппорт</a:t>
            </a:r>
          </a:p>
        </p:txBody>
      </p:sp>
      <p:pic>
        <p:nvPicPr>
          <p:cNvPr id="112682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060848"/>
            <a:ext cx="2376264" cy="1076928"/>
          </a:xfrm>
          <a:prstGeom prst="rect">
            <a:avLst/>
          </a:prstGeom>
          <a:noFill/>
        </p:spPr>
      </p:pic>
      <p:sp>
        <p:nvSpPr>
          <p:cNvPr id="112683" name="Rectangle 43"/>
          <p:cNvSpPr>
            <a:spLocks noChangeArrowheads="1"/>
          </p:cNvSpPr>
          <p:nvPr/>
        </p:nvSpPr>
        <p:spPr bwMode="auto">
          <a:xfrm>
            <a:off x="179512" y="3501008"/>
            <a:ext cx="87129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3. Построение узора в художественной отделке вышивкой. Выполнение простейших вышивальных швов.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и практическое назначение. Б. …рисунок на ткань. В. …рисунка на ткань, Г. …, рисунков, орнаментов и т. п.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предотвращать стягивание вышитого узора.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Материалы: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ткань, нитки.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Инструменты: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иглы, сантиметровая лента, ножницы, карандаш.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Приспособления: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пяльцы, наперсток копировальная бумага, калька.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Калька. 4. Наперсток. 9. Ножницы.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1-Б, 2-В, 3-А, 4-Д, 5-Е, 6-Ж, 7-Г.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 Г, 2 -В, 3- А, 4-Б. 5-Д.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Метки. 2. Монограмма.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Хорошо отутюжить во влажном состоянии. 4. Заправить ткань в пяльцы и хорошо ее натянуть по долевой нити и по утку. 7.Накрахмалиить чистое изделие, подсушить в махровом полотенце, скатанном трубочкой. 8. Отутюжить работу с изнаночной стороны во влажном состоянии на чистой подстилке.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,… вышивка, … кружевоплетение. 2….иглу …подушечку. 3. …ткань, …ржавчины, …ломается. 4. …лезвиями, …мешочке,… - в папке.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4. Холодные, теплые, хроматические и ахроматические цвета. Цветовые контрасты.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1, 3, 4, 10.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-7, 8, 9.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-1,3, 4, 7, 8, 9, 10.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-2, 5, 6.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3, 4, 9, 10.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зеленый, голубой, синий, фиолетовый.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… красный, оранжевый, желтый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зеленый, оранжевый, фиолетовый, голубой.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…. все цвет спектра.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… белый, серый, черный.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1-Д, 2-А, 3-И, 4-Б,5-В, 6-К, 7-Е, 8-Г, 9-З, 10-Ж.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Оранжевый. 2. Зеленый. 3. Голубой.4. Фиолетовый. 5.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Салатовый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1.Красный. 2. Оранжевый. 3. Желтый. 4. Зеленый. 5. Голубой. 6. Синий. 7. Фиолетовый.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1-Д, , 2-А, 3-Б, 4-Г.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Пяльцы, нитки, игла.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51520" y="1196752"/>
            <a:ext cx="864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Узелковый батик</a:t>
            </a:r>
            <a:endParaRPr kumimoji="0" lang="ru-RU" sz="4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росписи по ткани. Материалы и красители. Технология крашения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79512" y="404664"/>
            <a:ext cx="878497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Допишите предложения или впишите в них необходимые слова.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Ремесло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мелкое ручное производство промышленных изделий с применением 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Художественное ремесло —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изготовление с помощью простых __________________ декоративно-прикладных изделий, служащих для художественного оформления быта, __________________, одежды.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Батик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вид художественной __________, когда участок __________, который должен оставаться ___________, завязывают так, чтобы ______________ раствор не мог _____________ и окрасить его.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Механическое резервирование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(ограничение) доступа краски к участку ткани – это узлы, ________, 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287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Заполните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схему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196752"/>
            <a:ext cx="4176464" cy="936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росписи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429000"/>
            <a:ext cx="3744416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_________________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429000"/>
            <a:ext cx="3744416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__________________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endCxn id="6" idx="0"/>
          </p:cNvCxnSpPr>
          <p:nvPr/>
        </p:nvCxnSpPr>
        <p:spPr>
          <a:xfrm>
            <a:off x="5220072" y="2204864"/>
            <a:ext cx="1584176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7" idx="0"/>
          </p:cNvCxnSpPr>
          <p:nvPr/>
        </p:nvCxnSpPr>
        <p:spPr>
          <a:xfrm rot="10800000" flipV="1">
            <a:off x="2195736" y="2204864"/>
            <a:ext cx="1440160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83768" y="4797152"/>
            <a:ext cx="3672408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_________________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3131840" y="3429000"/>
            <a:ext cx="266429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К терминам в таблице подберите соответствующий вид художественной росписи.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1. Узелковый батик.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2. Холодный батик. 3. Горячий батик. 4. Свободная роспись. 5. Ручная художественная роспись.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708920"/>
          <a:ext cx="8568952" cy="4206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36104"/>
                <a:gridCol w="763284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росписи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нанесения контура рисунка в качестве горячего резерва используются воск, парафин.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Производится без применения резерва.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Своеобразный вид оформления текстильных изделий.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Основан на применении крепких ниток, шнура, зажимов или прищепок для белья.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Основан на применении резервирующего состава, в основе которого находится резиновый клей.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85689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Из перечня материалов подчеркните те, которые не применяются при узелковом батике:</a:t>
            </a: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Соль</a:t>
            </a: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Прищепки</a:t>
            </a: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Резерв</a:t>
            </a:r>
            <a:endParaRPr lang="ru-RU" sz="36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Краски</a:t>
            </a: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Кисти</a:t>
            </a: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Воск</a:t>
            </a: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Нитки</a:t>
            </a: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Шаблоны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5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К названиям указанных материалов слева в таблице подберите их назначение справа.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628800"/>
          <a:ext cx="8568952" cy="490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096"/>
                <a:gridCol w="1800200"/>
                <a:gridCol w="936104"/>
                <a:gridCol w="496855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Применение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Воск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создания особых резервов на ткани.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Тампоны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перетягивания ткани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Соль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резерв в горячем батике.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Кисти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предохранения участков ткани от окрашивания.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Нитки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нанесения краски.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Прищепки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нанесения красок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6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79512" y="1124744"/>
            <a:ext cx="878497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Дополните перечень тканей, применяемых для росписи.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хлопчатобумажные,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7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6369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Вставьте в схеме пропущенные слова.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3429000"/>
            <a:ext cx="6192688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узелковой окраски тканей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3888432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Выбрать способ складывания ткани: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веером, ___________________, произвольным загибанием и др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052736"/>
            <a:ext cx="3960440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Узел завязывается (если позволяет размер) из самой ткани, с помощью ______________ или шнура, зажимов, ______________.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653136"/>
            <a:ext cx="3888432" cy="20162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Для получения симметричных узоров ткань складывается в два раза, затем на ней ____________.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932040" y="4653137"/>
          <a:ext cx="388843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944216"/>
              </a:tblGrid>
              <a:tr h="625759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Красота и своеобразие</a:t>
                      </a:r>
                    </a:p>
                    <a:p>
                      <a:pPr algn="ctr"/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узора зависят от: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9898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толщины,           </a:t>
                      </a:r>
                    </a:p>
                    <a:p>
                      <a:pPr algn="ctr"/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структуры,                </a:t>
                      </a:r>
                    </a:p>
                    <a:p>
                      <a:pPr algn="ctr"/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упругости                 __________</a:t>
                      </a:r>
                      <a:endParaRPr lang="ru-RU" sz="2000" b="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числа,</a:t>
                      </a:r>
                    </a:p>
                    <a:p>
                      <a:pPr algn="ctr"/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размера и </a:t>
                      </a:r>
                    </a:p>
                    <a:p>
                      <a:pPr algn="ctr"/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формы</a:t>
                      </a:r>
                    </a:p>
                    <a:p>
                      <a:pPr algn="ctr"/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___________</a:t>
                      </a:r>
                      <a:endParaRPr lang="ru-RU" sz="2000" b="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3" name="Прямая со стрелкой 22"/>
          <p:cNvCxnSpPr/>
          <p:nvPr/>
        </p:nvCxnSpPr>
        <p:spPr>
          <a:xfrm rot="5400000" flipH="1" flipV="1">
            <a:off x="2735796" y="3176972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2735796" y="4401108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5616910" y="3176178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5616910" y="4400314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630602"/>
            <a:ext cx="84969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Вышивка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Традиционные виды рукоделия. Применение вышивки в народном и современном костюме. Знакомство с видами вышивки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8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79512" y="415117"/>
            <a:ext cx="878497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Расположите в определенной последовательности этапы подготовки красителя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 узелкового батика.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Быстро погрузить в раствор подготовленный материал, кипятить 5–7 минут.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Раствор процедить в посуду для крашения и долить теплой воды.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Пакет с красителями растворить в 0,5–1 л. теплой воды.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Посуда для крашения должна быть нержавеющей и вместительной.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Затем перенести изделие в посуду с холодной водой и промыть, не развязывая узлов.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раствор добавить 1–2 ложки соли, все перемешать и довести до кипения.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 промывки изделия развязать узлы, расправить ткань.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Объем красильного раствора должен быть таким, чтобы изделие было полностью погружено в него.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Изделие слега подсушить и прогладить.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Вполне пригодны и ткани, бывшие в употреблении, выгоревшие или потерявшие яркость.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Промыть сначала теплой водой, потом горячей с моющими средствами и окончательно сполоснуть в теплой воде.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Для окраски лучше всего использовать хлопчатобумажные ткани: бязь, ситец, сатин, тонкое простынное полотно.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9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79512" y="404664"/>
            <a:ext cx="8568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Вставьте в схеме пропущенные слова.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696" y="3284984"/>
            <a:ext cx="5256584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рабочего места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052736"/>
            <a:ext cx="3816424" cy="1584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Для работы должны быть рядом стол, покрытый клеенкой, газовая плита, _______________, гладильная доска ____________.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4725144"/>
            <a:ext cx="3816424" cy="1728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Работать лучше всего в ______________________, чтобы уберечь руки от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725144"/>
            <a:ext cx="3816424" cy="1728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Необходимо иметь тонкий шнур, ______________________, пластмассовые прищепки для белья, старые газеты, щетинные кисти, ___________________.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1052736"/>
            <a:ext cx="3816424" cy="1584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Иметь несколько ___________ красителя, соответствующего выбранной __________________.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2483768" y="4365104"/>
            <a:ext cx="7200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2520566" y="2960154"/>
            <a:ext cx="64807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5580906" y="4364310"/>
            <a:ext cx="7200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5616910" y="2960154"/>
            <a:ext cx="64807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5515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к разделу «Узелковый батик»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107504" y="1072480"/>
            <a:ext cx="88569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1. Виды росписи по ткани. Материалы и красители. Технология крашения.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…простых орудий труда.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…инструментов …,… интерьера, ….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…. росписи … ткани … неокрашенным … красильный … достичь … 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прищепок, зажимов.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Холодный батик. 2. Горячий батик. 3. Свободная роспись.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1-Г, 2-Д, 3-А, 4-Б, 5-В.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Резерв, воск, шаблоны.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1-В, 2-Е, 3-А, 4-Д, 5-Б,6-Г.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Льняные, шелковые штапельные, смешанные.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… гармошкой … 2. … крепких ниток …, прищепок. 3. … завязываются узлы. 4. а) … перевязочного материала, б) завязанных узлов.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1-Г, 2-В, 3-Б, 4-З, 5-Е, 6-А, 7-Д, 8-Ж, 9-И, 10-К, 11-Л, 12-М.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…. водопроводный кран, …с утюгом. 2. … цветов …ткани. 3. …, крепкие нитки …, поролоновые губки. 4. … резиновых перчатках, … окрашивания.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44824"/>
            <a:ext cx="7381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Элементы материаловедения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07704" y="3501008"/>
            <a:ext cx="5184576" cy="5543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Элементы материаловедения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2664296" cy="2952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Классификация текстильных волокон. Натуральные растительные волокна.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16632"/>
            <a:ext cx="2664296" cy="2952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Изготовление нитей и тканей в условиях прядильного и ткацкого производства и в домашних условиях.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116632"/>
            <a:ext cx="2664296" cy="2952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Основная и уточная нити, кромка и ширина ткани. Полотняное переплетение.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4437112"/>
            <a:ext cx="4176464" cy="2232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Краткие сведения об ассортименте хлопчатобумажных и льняных тканей. Материалы, применяемые в декоративно-прикладном искусстве.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437112"/>
            <a:ext cx="4248472" cy="2232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Лицевая и изнаночная стороны ткани. Свойства тканей натуральных растительных волокон.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375756" y="4257092"/>
            <a:ext cx="360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2124522" y="3284190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5760926" y="4256298"/>
            <a:ext cx="360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4284762" y="3284190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6372994" y="3284190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971600" y="980728"/>
            <a:ext cx="7200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Классификация текстильных волокон. Натуральные растительные волокна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79512" y="476672"/>
            <a:ext cx="871296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Допишите определения.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Швейное материаловедение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изучает строение, свойства текстильных волокон и материалов, ________________________.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Волокно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гибкое, прочное тело, длина которого во многом раз больше, ______________________________________.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Текстильные волокна 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волокна, которые используются для изготовления пряжи, ниток, ___________________________.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Натуральные волокна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волокна растительного, животного и минерального происхождения, которые образуются _______________________________________________________.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Натуральные растительные волокна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получают из хлопчатника, льна, пеньки, _______________________________.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Химические волокна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волокна, которые получают химическим ____________________________________________.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Гигроскопичность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способность волокон поглощать влагу __________________________________________________.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23528" y="404664"/>
            <a:ext cx="6480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Заполните схему.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980728"/>
            <a:ext cx="417646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Текстильные волокна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16832"/>
            <a:ext cx="345638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_______________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916832"/>
            <a:ext cx="345638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Химические волокна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2924944"/>
            <a:ext cx="4824536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Животного происхождения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924944"/>
            <a:ext cx="381642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________________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005064"/>
            <a:ext cx="1152128" cy="2664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4005064"/>
            <a:ext cx="1296144" cy="2664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Пенька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4005064"/>
            <a:ext cx="1152128" cy="2664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Кенаф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4005064"/>
            <a:ext cx="1152128" cy="2664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4005064"/>
            <a:ext cx="1152128" cy="2664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96336" y="4005064"/>
            <a:ext cx="1152128" cy="2664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004048" y="1484784"/>
            <a:ext cx="79208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3275856" y="1484784"/>
            <a:ext cx="64807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540346" y="3716238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6012954" y="3717032"/>
            <a:ext cx="57527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1259632" y="2420888"/>
            <a:ext cx="576064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275856" y="2420888"/>
            <a:ext cx="244827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7272300" y="3465004"/>
            <a:ext cx="576064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1764482" y="3716238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2988618" y="3716238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563888" y="3429000"/>
            <a:ext cx="936104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51520" y="476672"/>
            <a:ext cx="8640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Из перечня слов определите и подчеркните лишнее: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хлопок, кенаф, канва, лен, шерсть, пенька.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44824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51520" y="2420888"/>
            <a:ext cx="85689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Из букв таблицы составьте три термина материаловедения.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__________________________________________.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03648" y="4005064"/>
          <a:ext cx="6096000" cy="231343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0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4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0" dirty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4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0" dirty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0" dirty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4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0" dirty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5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79512" y="404664"/>
            <a:ext cx="87129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К понятиям натуральных текстильных волокон справа в таблице подберите соответствующие им характеристики справа.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844824"/>
          <a:ext cx="8712968" cy="4876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072"/>
                <a:gridCol w="1656184"/>
                <a:gridCol w="720080"/>
                <a:gridCol w="568863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Термин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Шелк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050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Отдельное волокно представляет собой тонкий волосок длиной 15–26 мм. Волокна имеют гладкую поверхность, обладают характерным блеском от светло-серого до темно-серого цвета.	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Хлопчатник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050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Однолетнее травянистое растение, дающее волокно того же названия.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Хлопок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050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Натуральное волокно, состоящее из белкового вещества.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Лен (растение)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050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Отдельное волокно представляет собой очень тонкий прочный волосок длиной от 6 до 52 мм, природный цвет волокон белый или кремовый, бежевый и другие цвета.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Лен (волокно)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050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Однолетнее растение древовидной формы.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692116"/>
            <a:ext cx="878497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Вставьте необходимые слова в предложения.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Рукоделие —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распространенный вид создания изделия с использованием ручных инструментов и ____________ изделий, одежды и _____________ быта, связанных с национальными ___________, обычаями и _____________.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Традиционные виды рукоделия —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прядение, ткачество, ___________, вязание,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бисероплетение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____________.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Вышивка —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неотъемлемая часть украшения ___________________.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 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Вышивание —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выполнение на поверхности изделия ___________ льняными, ___________, шелковыми (чаще цветными), __________ (золотыми и серебряными) нитями, волосом, бисером, __________, блесками, иногда в сочетании с нашитыми драгоценными _________, монетами.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6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92696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В каждой строке таблицы из трех понятий натуральных растительных волокон выберите и подчеркните одно, которое отличается от двух других.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2780928"/>
          <a:ext cx="8280921" cy="16824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760307"/>
                <a:gridCol w="2760307"/>
                <a:gridCol w="276030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spc="-15" dirty="0">
                          <a:latin typeface="Times New Roman" pitchFamily="18" charset="0"/>
                          <a:cs typeface="Times New Roman" pitchFamily="18" charset="0"/>
                        </a:rPr>
                        <a:t>1. Лен</a:t>
                      </a:r>
                      <a:endParaRPr lang="ru-RU" sz="3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spc="-15" dirty="0">
                          <a:latin typeface="Times New Roman" pitchFamily="18" charset="0"/>
                          <a:cs typeface="Times New Roman" pitchFamily="18" charset="0"/>
                        </a:rPr>
                        <a:t>2. Шерсть</a:t>
                      </a:r>
                      <a:endParaRPr lang="ru-RU" sz="3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spc="-15" dirty="0">
                          <a:latin typeface="Times New Roman" pitchFamily="18" charset="0"/>
                          <a:cs typeface="Times New Roman" pitchFamily="18" charset="0"/>
                        </a:rPr>
                        <a:t>3. Хлопок</a:t>
                      </a:r>
                      <a:endParaRPr lang="ru-RU" sz="3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spc="-15">
                          <a:latin typeface="Times New Roman" pitchFamily="18" charset="0"/>
                          <a:cs typeface="Times New Roman" pitchFamily="18" charset="0"/>
                        </a:rPr>
                        <a:t>4. Шелк</a:t>
                      </a:r>
                      <a:endParaRPr lang="ru-RU" sz="32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spc="-15">
                          <a:latin typeface="Times New Roman" pitchFamily="18" charset="0"/>
                          <a:cs typeface="Times New Roman" pitchFamily="18" charset="0"/>
                        </a:rPr>
                        <a:t>5. Кенаф</a:t>
                      </a:r>
                      <a:endParaRPr lang="ru-RU" sz="32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spc="-15">
                          <a:latin typeface="Times New Roman" pitchFamily="18" charset="0"/>
                          <a:cs typeface="Times New Roman" pitchFamily="18" charset="0"/>
                        </a:rPr>
                        <a:t>6. Пенька</a:t>
                      </a:r>
                      <a:endParaRPr lang="ru-RU" sz="32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spc="-15">
                          <a:latin typeface="Times New Roman" pitchFamily="18" charset="0"/>
                          <a:cs typeface="Times New Roman" pitchFamily="18" charset="0"/>
                        </a:rPr>
                        <a:t>7. Хлопчатник</a:t>
                      </a:r>
                      <a:endParaRPr lang="ru-RU" sz="32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spc="-15">
                          <a:latin typeface="Times New Roman" pitchFamily="18" charset="0"/>
                          <a:cs typeface="Times New Roman" pitchFamily="18" charset="0"/>
                        </a:rPr>
                        <a:t>8. Лен</a:t>
                      </a:r>
                      <a:endParaRPr lang="ru-RU" sz="32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spc="-15" dirty="0">
                          <a:latin typeface="Times New Roman" pitchFamily="18" charset="0"/>
                          <a:cs typeface="Times New Roman" pitchFamily="18" charset="0"/>
                        </a:rPr>
                        <a:t>9. Волокно</a:t>
                      </a:r>
                      <a:endParaRPr lang="ru-RU" sz="3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7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76672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Определите и впишите в таблицу пропущенные слова.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628800"/>
          <a:ext cx="8640960" cy="490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/>
                <a:gridCol w="3312368"/>
                <a:gridCol w="2592288"/>
                <a:gridCol w="1728192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Характерные признаки растительных волокон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волокна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внешнему виду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ощупь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_________________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Мягкие, тепловатые.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Светло-серый с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характерным _______________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Гладкие,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__________________________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Лен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84784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2</a:t>
            </a:r>
          </a:p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нитей и тканей в условиях прядильного и ткацкого производства</a:t>
            </a:r>
          </a:p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 домашних условиях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512" y="692696"/>
            <a:ext cx="87849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Допиши предложения.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Прядильное производство 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производство 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Ткацкое производство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производство ткани путем переплетения ______________________________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Ткацкое переплетение —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переплетение нитей 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Отделка ткани 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придание красивого внешнего вида ткани и 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Готовая ткань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ткань, прошедшая 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04664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каждому термину текстильного производства в таблице подберите соответствующие им характеристики.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1. Ткачество. 2. Ткань. 3. Основа. 4. Уток. 5. Пряжа. 6. Отделка. 7. Прядение.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276872"/>
          <a:ext cx="8640960" cy="43225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2088"/>
                <a:gridCol w="784887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Тонкая нить, выработанная из коротких волокон путем их скручивания и предназначенная для производства тканей, швейных ниток и других текстильных изделий.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Совокупность операций, в результате которых из волокнистой массы получается пряжа.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Поперечные нити в ткани. 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Материал, который изготавливается на ткацком станке, путем переплетения пряжи или нитей.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Процесс переплетения нитей основы и утка.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Нити, идущие вдоль ткани.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Улучшение свойств ткани, облагораживание и придание товарного вида.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7504" y="764704"/>
            <a:ext cx="87849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К двум терминам в каждой строке таблицы подберите и запишите недостающее третье понятие.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276872"/>
          <a:ext cx="8352928" cy="294436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640293"/>
                <a:gridCol w="2640293"/>
                <a:gridCol w="3072342"/>
              </a:tblGrid>
              <a:tr h="370840">
                <a:tc>
                  <a:txBody>
                    <a:bodyPr/>
                    <a:lstStyle/>
                    <a:p>
                      <a:pPr marL="514350" indent="-5143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800" b="0" spc="-15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pPr marL="514350" indent="-5143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ru-RU" sz="2800" b="0" spc="-15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spc="-15" dirty="0">
                          <a:latin typeface="Times New Roman" pitchFamily="18" charset="0"/>
                          <a:cs typeface="Times New Roman" pitchFamily="18" charset="0"/>
                        </a:rPr>
                        <a:t>2. Волокно </a:t>
                      </a:r>
                      <a:endParaRPr lang="ru-RU" sz="2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spc="-15" dirty="0">
                          <a:latin typeface="Times New Roman" pitchFamily="18" charset="0"/>
                          <a:cs typeface="Times New Roman" pitchFamily="18" charset="0"/>
                        </a:rPr>
                        <a:t>3. Пряжа</a:t>
                      </a:r>
                      <a:endParaRPr lang="ru-RU" sz="2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-15" dirty="0">
                          <a:latin typeface="Times New Roman" pitchFamily="18" charset="0"/>
                          <a:cs typeface="Times New Roman" pitchFamily="18" charset="0"/>
                        </a:rPr>
                        <a:t>4. Основа</a:t>
                      </a:r>
                      <a:endParaRPr lang="ru-RU" sz="2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-15">
                          <a:latin typeface="Times New Roman" pitchFamily="18" charset="0"/>
                          <a:cs typeface="Times New Roman" pitchFamily="18" charset="0"/>
                        </a:rPr>
                        <a:t>5. Уток</a:t>
                      </a:r>
                      <a:endParaRPr lang="ru-RU" sz="28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-15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800" spc="-15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-1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-15">
                          <a:latin typeface="Times New Roman" pitchFamily="18" charset="0"/>
                          <a:cs typeface="Times New Roman" pitchFamily="18" charset="0"/>
                        </a:rPr>
                        <a:t>7. Суровая ткань</a:t>
                      </a:r>
                      <a:endParaRPr lang="ru-RU" sz="28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-15" dirty="0" smtClean="0"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-15" dirty="0">
                          <a:latin typeface="Times New Roman" pitchFamily="18" charset="0"/>
                          <a:cs typeface="Times New Roman" pitchFamily="18" charset="0"/>
                        </a:rPr>
                        <a:t>9. Готовая ткань</a:t>
                      </a:r>
                      <a:endParaRPr lang="ru-RU" sz="2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9512" y="476672"/>
            <a:ext cx="87129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Заполните в схеме пропущенные этапы процесса изготовления ткани.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916832"/>
            <a:ext cx="2952328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волокно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916832"/>
            <a:ext cx="2952328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429000"/>
            <a:ext cx="2952328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3.ткачество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869160"/>
            <a:ext cx="2952328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869160"/>
            <a:ext cx="2952328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отделка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3356992"/>
            <a:ext cx="2952328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4" idx="3"/>
            <a:endCxn id="5" idx="1"/>
          </p:cNvCxnSpPr>
          <p:nvPr/>
        </p:nvCxnSpPr>
        <p:spPr>
          <a:xfrm>
            <a:off x="3995936" y="2240868"/>
            <a:ext cx="10081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07504" y="5157192"/>
            <a:ext cx="10081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07504" y="3717032"/>
            <a:ext cx="9361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956376" y="3645024"/>
            <a:ext cx="10081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067944" y="5229200"/>
            <a:ext cx="10081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995936" y="3717032"/>
            <a:ext cx="10081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956376" y="2204864"/>
            <a:ext cx="10081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5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6672"/>
            <a:ext cx="6619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Запишите в схеме пропущенные слова.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052736"/>
            <a:ext cx="2664296" cy="144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Производство хлопчатобумажных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нитей и тканей.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052736"/>
            <a:ext cx="266429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Сбор, сортировка, упаковка ____________ в кипы.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708920"/>
            <a:ext cx="2664296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Прядильное производство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(изготовление нити, _________________)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708920"/>
            <a:ext cx="2664296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Подготовительное производство. Цеха: а)чесальный, б)_____________,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ровничный.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4797152"/>
            <a:ext cx="2448272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Готовая ________________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4797152"/>
            <a:ext cx="2520280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Отелочное производство: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_____________,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окраска,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____________.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797152"/>
            <a:ext cx="2520280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Ткацкое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(изготовление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 ткани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851920" y="1844824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07504" y="5661248"/>
            <a:ext cx="39553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95536" y="3501008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380312" y="3573016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380312" y="1844824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851920" y="3501008"/>
            <a:ext cx="64807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3"/>
            <a:endCxn id="8" idx="1"/>
          </p:cNvCxnSpPr>
          <p:nvPr/>
        </p:nvCxnSpPr>
        <p:spPr>
          <a:xfrm>
            <a:off x="6012160" y="5625244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3"/>
            <a:endCxn id="9" idx="1"/>
          </p:cNvCxnSpPr>
          <p:nvPr/>
        </p:nvCxnSpPr>
        <p:spPr>
          <a:xfrm>
            <a:off x="2987824" y="5625244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6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6672"/>
            <a:ext cx="6619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Запишите в схеме пропущенные слова.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052736"/>
            <a:ext cx="2664296" cy="144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Производство  льняных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нитей и тканей.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052736"/>
            <a:ext cx="266429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_________________________________________________________.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2780928"/>
            <a:ext cx="2304256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 первичной обработки: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сушка, б) мятье,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трепание.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852936"/>
            <a:ext cx="2304256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Вымочка солом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4797152"/>
            <a:ext cx="2448272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___________________________________________________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797152"/>
            <a:ext cx="2520280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______________________________________________________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2780928"/>
            <a:ext cx="2304256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Прядильное производство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(изготовление нити, пряжи)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851920" y="1844824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07504" y="5661248"/>
            <a:ext cx="39553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07504" y="3501008"/>
            <a:ext cx="5395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96136" y="3573016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164288" y="1844824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987824" y="3573016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3"/>
            <a:endCxn id="25" idx="1"/>
          </p:cNvCxnSpPr>
          <p:nvPr/>
        </p:nvCxnSpPr>
        <p:spPr>
          <a:xfrm>
            <a:off x="3059832" y="5625244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491880" y="4797152"/>
            <a:ext cx="2448272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Отелочное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отбеливание, б) окраска, в) нанесение рисунка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5940152" y="5589240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8532440" y="3645024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7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76672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К названию цеха слева в таблице подберите к нему соответствующее назначение справа.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484784"/>
          <a:ext cx="8640960" cy="50474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072"/>
                <a:gridCol w="2448272"/>
                <a:gridCol w="1008112"/>
                <a:gridCol w="453650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Цех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Сортировочно-трепальный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Удаление оставшихся примесей и разделение на отдельные волокна.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Чесальный 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Переплетение пряжи в ткань.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Ленточно-ровничный 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Удаление сора и разрыхление массы. 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Прядильный 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Выравнивают волокна по длине и по направлению движения.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Ткацкий </a:t>
                      </a:r>
                      <a:endParaRPr lang="ru-RU" sz="2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Процесс получения непрерывной нити.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1169503"/>
            <a:ext cx="871296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Запишите, какие традиционные виды рукоделия вы знаете.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 </a:t>
            </a:r>
          </a:p>
          <a:p>
            <a:pPr marL="228600" marR="0" lvl="0" indent="-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</a:t>
            </a:r>
          </a:p>
          <a:p>
            <a:pPr marL="228600" marR="0" lvl="0" indent="-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 </a:t>
            </a:r>
          </a:p>
          <a:p>
            <a:pPr marL="228600" marR="0" lvl="0" indent="-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 </a:t>
            </a:r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28600" marR="0" lvl="0" indent="-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12776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3</a:t>
            </a:r>
          </a:p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и уточная нити, кромка и ширина ткани. Полотняное переплетение.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523171"/>
            <a:ext cx="871296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Допишите определения.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нить —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нить, идущая 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Уточная нить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поперечная нить 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Кромка ткани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полоска, идущая вдоль края 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Ширина ткани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расстояние от кромки 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Полотняное переплетение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переплетение основных и уточных 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548680"/>
            <a:ext cx="8280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Зарисуйте полотняное переплетение нитей.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2776"/>
            <a:ext cx="8496944" cy="460851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504" y="692696"/>
            <a:ext cx="88569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К рисункам простых ткацких переплетений подберите фактуру ткани.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Сатиновая. 2. Атласная. 3.Полотняная. 4.Саржевая.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42088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420888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2420888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242088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0B"/>
          <p:cNvPicPr/>
          <p:nvPr/>
        </p:nvPicPr>
        <p:blipFill>
          <a:blip r:embed="rId2" cstate="print">
            <a:lum bright="-10000" contrast="34000"/>
          </a:blip>
          <a:srcRect/>
          <a:stretch>
            <a:fillRect/>
          </a:stretch>
        </p:blipFill>
        <p:spPr bwMode="auto">
          <a:xfrm>
            <a:off x="323528" y="2924944"/>
            <a:ext cx="194421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0A"/>
          <p:cNvPicPr/>
          <p:nvPr/>
        </p:nvPicPr>
        <p:blipFill>
          <a:blip r:embed="rId3" cstate="print">
            <a:lum bright="-12000" contrast="32000"/>
          </a:blip>
          <a:srcRect/>
          <a:stretch>
            <a:fillRect/>
          </a:stretch>
        </p:blipFill>
        <p:spPr bwMode="auto">
          <a:xfrm>
            <a:off x="2555776" y="2924944"/>
            <a:ext cx="194421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0B"/>
          <p:cNvPicPr/>
          <p:nvPr/>
        </p:nvPicPr>
        <p:blipFill>
          <a:blip r:embed="rId4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4716016" y="2924944"/>
            <a:ext cx="194421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10C"/>
          <p:cNvPicPr/>
          <p:nvPr/>
        </p:nvPicPr>
        <p:blipFill>
          <a:blip r:embed="rId5" cstate="print">
            <a:lum bright="-12000" contrast="26000"/>
          </a:blip>
          <a:srcRect/>
          <a:stretch>
            <a:fillRect/>
          </a:stretch>
        </p:blipFill>
        <p:spPr bwMode="auto">
          <a:xfrm>
            <a:off x="6876256" y="2924944"/>
            <a:ext cx="194421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Соедините карандашом выделенные понятия с соответствующими им характеристиками.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179532" y="1412776"/>
            <a:ext cx="8784946" cy="5184576"/>
            <a:chOff x="2075" y="5676"/>
            <a:chExt cx="7443" cy="4320"/>
          </a:xfrm>
        </p:grpSpPr>
        <p:sp>
          <p:nvSpPr>
            <p:cNvPr id="2058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197" y="5676"/>
              <a:ext cx="726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6773" y="5676"/>
              <a:ext cx="2745" cy="11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Б.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Полоска, идущая вдоль края полотна ткани.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2075" y="5736"/>
              <a:ext cx="2731" cy="11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 Нить, идущая вдоль ткани.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6041" y="8736"/>
              <a:ext cx="2745" cy="11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Г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 Поперечная нить ткани.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4393" y="7296"/>
              <a:ext cx="2745" cy="11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 Расстояние от кромки до кромки полотна ткани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4881" y="5976"/>
              <a:ext cx="1769" cy="9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1. Уточная нить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2746" y="8856"/>
              <a:ext cx="1769" cy="9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4. Основная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нить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2136" y="7356"/>
              <a:ext cx="1769" cy="9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2. Кромка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ткани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7627" y="7356"/>
              <a:ext cx="1769" cy="9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3. Ширина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ткани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827584" y="786190"/>
            <a:ext cx="74888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Лицевая и изнаночная стороны ткани.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Свойства тканей из натуральных растительных волокон.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179512" y="764704"/>
            <a:ext cx="864096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Допишите предложения.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Лицевая сторона ткани 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гладкая поверхность _____________________________.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Изнаночная сторона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более матовая поверхность с техническими узелками, _________________________________________.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2"/>
            <a:ext cx="6404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Впишите пропущенные слова в схеме.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3284984"/>
            <a:ext cx="5904656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Признаки лицевой стороны ткани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124744"/>
            <a:ext cx="3096344" cy="1728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Печатный рисунок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___________, чем на изнаночной.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124744"/>
            <a:ext cx="3096344" cy="1728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_________ переплетения более четкий.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581128"/>
            <a:ext cx="6264696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Лицевая сторона __________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как все ___________ (петельки, узелки) выведены на ______________ сторону.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4356770" y="4292302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2484562" y="3068166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5796930" y="3068166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Определите и впишите в схему пропущенные слова.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628800"/>
            <a:ext cx="1584176" cy="3456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Характерные свойства тканей из натуральных растительных волокон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700808"/>
            <a:ext cx="1368152" cy="3384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Прочны, _______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1700808"/>
            <a:ext cx="1368152" cy="34563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Легко стираются, ______ и утюжатся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1700808"/>
            <a:ext cx="1296144" cy="34563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Имеют достаточный срок ______, удобны в ______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1268760"/>
            <a:ext cx="1656184" cy="100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___________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ткани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6296" y="2924944"/>
            <a:ext cx="1656184" cy="100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 льняные _________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08304" y="4653136"/>
            <a:ext cx="1656184" cy="100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Сильно _________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491880" y="3356992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04048" y="3429000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644280" y="3509392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763688" y="3501008"/>
            <a:ext cx="360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6552220" y="1880828"/>
            <a:ext cx="648072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6588224" y="3140968"/>
            <a:ext cx="64807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7705142" y="2600114"/>
            <a:ext cx="64807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7669138" y="4292302"/>
            <a:ext cx="7200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251520" y="692696"/>
            <a:ext cx="871296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Краткие сведения об ассортименте хлопчатобумажных и льняных тканей.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Материалы, применяемые в декоративно-прикладном искусстве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287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Заполните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схему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196752"/>
            <a:ext cx="4176464" cy="936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вышивки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3429000"/>
            <a:ext cx="4176464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____________________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429000"/>
            <a:ext cx="4176464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____________________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220072" y="2204864"/>
            <a:ext cx="1224136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411760" y="2204864"/>
            <a:ext cx="1224136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692115"/>
            <a:ext cx="87849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Допишите предложения.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Ассортимент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тканей — это производство разных 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Хлопчатобумажные ткани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ткани, в основе производства которых используется 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Льняные ткани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ткани, для производства которых используется ____________________________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37321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Из предложенного перечня тканей определите и подчеркните лишнее: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ситец, бязь, сукно, саржа.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725144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476672"/>
            <a:ext cx="87849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Из букв таблицы составьте четыре названия тканей.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___________________________________________.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19672" y="2348880"/>
          <a:ext cx="6096000" cy="378561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0" dirty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5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0" dirty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5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0" dirty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5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0" dirty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5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0" dirty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5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54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54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54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54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54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54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54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54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54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54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54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54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5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79512" y="476672"/>
            <a:ext cx="88569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Соедините карандашом названия тканей с соответствующими им характеристиками.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5" name="Group 1"/>
          <p:cNvGrpSpPr>
            <a:grpSpLocks noChangeAspect="1"/>
          </p:cNvGrpSpPr>
          <p:nvPr/>
        </p:nvGrpSpPr>
        <p:grpSpPr bwMode="auto">
          <a:xfrm>
            <a:off x="251987" y="1412606"/>
            <a:ext cx="8568485" cy="5098953"/>
            <a:chOff x="1985" y="5537"/>
            <a:chExt cx="8093" cy="4816"/>
          </a:xfrm>
        </p:grpSpPr>
        <p:sp>
          <p:nvSpPr>
            <p:cNvPr id="1034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985" y="5537"/>
              <a:ext cx="8093" cy="481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7221" y="5809"/>
              <a:ext cx="2720" cy="25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Б.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Подкладочная хлопчатобумажная ткань с диагональным переплетением нитей.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2189" y="5605"/>
              <a:ext cx="2925" cy="12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 Тонкая, упругая, прочная ткань.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4297" y="8598"/>
              <a:ext cx="4149" cy="17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Г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 Хлопчатобумажная ткань полотняного переплетения из отбеленной пряжи.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2937" y="7101"/>
              <a:ext cx="3270" cy="12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 Полотняная хлопчатобумажная ткань.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5385" y="5945"/>
              <a:ext cx="1428" cy="6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1.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Ситец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2461" y="9550"/>
              <a:ext cx="1492" cy="5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4.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Саржа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2189" y="8666"/>
              <a:ext cx="1156" cy="5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2.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Бязь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8650" y="9210"/>
              <a:ext cx="1360" cy="6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3.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Шелк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5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395536" y="476672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Впиши пропущенные слова в схеме.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068960"/>
            <a:ext cx="2952328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Ткани из натуральных волокон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052736"/>
            <a:ext cx="2232248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Хлопчатобумажные ткани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052736"/>
            <a:ext cx="2664296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Ассортимент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ситец, бязь,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____________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1052736"/>
            <a:ext cx="2664296" cy="2232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Шьют: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домашние и рабочие халаты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_____________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4005064"/>
            <a:ext cx="2664296" cy="2232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Шьют: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летнюю одежду, постельное белье, скатерти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_____________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4941168"/>
            <a:ext cx="2664296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Ассортимент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батист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______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941168"/>
            <a:ext cx="2232248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Льняные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5" idx="3"/>
            <a:endCxn id="6" idx="1"/>
          </p:cNvCxnSpPr>
          <p:nvPr/>
        </p:nvCxnSpPr>
        <p:spPr>
          <a:xfrm>
            <a:off x="2555776" y="1736812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1008398" y="4616338"/>
            <a:ext cx="64807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555776" y="5661248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724128" y="5661248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724128" y="1772816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V="1">
            <a:off x="1008398" y="2744130"/>
            <a:ext cx="64807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6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К названиям профессий слева в таблице подберите соответствующие им вид деятельности справа.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916832"/>
          <a:ext cx="8640959" cy="4556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20080"/>
                <a:gridCol w="1800200"/>
                <a:gridCol w="864096"/>
                <a:gridCol w="525658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Сновальщица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Осуществляет выпуск пушистой слабоскрученной нити для изготовления пряжи.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Ткач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Осуществляет подготовку основы для процесса изготовления ткани.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Прядильщица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Владеет технологическим процессом по производству непрерывной тонкой, определенной плотности и прочности нити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Ровничница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Осуществляет выпуск продукции запланированной плотности, переплетения и качества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0"/>
            <a:ext cx="7246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к разделу  «Элементы материаловедения»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179512" y="404664"/>
            <a:ext cx="885698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1. Классификация текстильных волокон. Натуральные растительные волокна.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…, используемых в швейном производстве.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…, чем поперечный размер.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… тканей и других текстильных изделий.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…без вмешательства человека в природу.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…, кенаф и других растений.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путем в заводских условиях.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из окружающей среды.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Натуральные волокна.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Растительного происхождения. 1.Хлопок. 4. Лен.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5. Шерсть. 6. Шелк.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Канва.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Хлопок, лен, шерсть.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1-В, 2-Д, 3-Г, 4-Б, 5- А.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Шерсть. 4. Шелк. 9. Волокно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7.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Белый. Хлопок. 2. … блеском … прохладные.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2. Изготовление нитей и тканей в условиях прядильного и ткацкого производства и в домашних условиях.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непрерывной нити.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пряжи или нитей.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…основы и утка.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.. улучшение ее качества.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отделку.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1-Д, 2-Г, 3-Е, 4-В, 5-А, 6-Ж, 7-Б.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3.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Хлопок, лен. 6..Ткачество. 8. Отделка.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Нити (пряжа). 4. Суровая ткань. 6. Готовая ткань.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… хлопка … . 2. … б) ленточный, … 4. …, пряжи). 5. … суровой … . 6. …а) отбеливание, … в) нанесение рисунка. 6. … ткань.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Сбор и получение льняной соломы. 5. Ткацкое производство (изготовление суровой ткани). 6. Готовая ткань.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1-В, 2 - А, 3 - Г, 4 - Д, 5 - Б.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3. Основная и уточная нити, кромка и ширина ткани. Полотняное переплетение.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вдоль ткани.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…ткани.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…полотна ткани.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.. до кромки ткани.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… нитей через одну.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Рисунок.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3717032"/>
          <a:ext cx="5029200" cy="595884"/>
        </p:xfrm>
        <a:graphic>
          <a:graphicData uri="http://schemas.openxmlformats.org/drawingml/2006/table">
            <a:tbl>
              <a:tblPr/>
              <a:tblGrid>
                <a:gridCol w="5029200"/>
              </a:tblGrid>
              <a:tr h="508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1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7592" name="Freeform 8"/>
          <p:cNvSpPr>
            <a:spLocks/>
          </p:cNvSpPr>
          <p:nvPr/>
        </p:nvSpPr>
        <p:spPr bwMode="auto">
          <a:xfrm>
            <a:off x="755576" y="3717032"/>
            <a:ext cx="4686300" cy="519088"/>
          </a:xfrm>
          <a:custGeom>
            <a:avLst/>
            <a:gdLst/>
            <a:ahLst/>
            <a:cxnLst>
              <a:cxn ang="0">
                <a:pos x="0" y="420"/>
              </a:cxn>
              <a:cxn ang="0">
                <a:pos x="900" y="60"/>
              </a:cxn>
              <a:cxn ang="0">
                <a:pos x="1980" y="780"/>
              </a:cxn>
              <a:cxn ang="0">
                <a:pos x="3060" y="60"/>
              </a:cxn>
              <a:cxn ang="0">
                <a:pos x="4500" y="780"/>
              </a:cxn>
              <a:cxn ang="0">
                <a:pos x="5760" y="60"/>
              </a:cxn>
              <a:cxn ang="0">
                <a:pos x="6840" y="780"/>
              </a:cxn>
              <a:cxn ang="0">
                <a:pos x="7380" y="240"/>
              </a:cxn>
            </a:cxnLst>
            <a:rect l="0" t="0" r="r" b="b"/>
            <a:pathLst>
              <a:path w="7380" h="810">
                <a:moveTo>
                  <a:pt x="0" y="420"/>
                </a:moveTo>
                <a:cubicBezTo>
                  <a:pt x="285" y="210"/>
                  <a:pt x="570" y="0"/>
                  <a:pt x="900" y="60"/>
                </a:cubicBezTo>
                <a:cubicBezTo>
                  <a:pt x="1230" y="120"/>
                  <a:pt x="1620" y="780"/>
                  <a:pt x="1980" y="780"/>
                </a:cubicBezTo>
                <a:cubicBezTo>
                  <a:pt x="2340" y="780"/>
                  <a:pt x="2640" y="60"/>
                  <a:pt x="3060" y="60"/>
                </a:cubicBezTo>
                <a:cubicBezTo>
                  <a:pt x="3480" y="60"/>
                  <a:pt x="4050" y="780"/>
                  <a:pt x="4500" y="780"/>
                </a:cubicBezTo>
                <a:cubicBezTo>
                  <a:pt x="4950" y="780"/>
                  <a:pt x="5370" y="60"/>
                  <a:pt x="5760" y="60"/>
                </a:cubicBezTo>
                <a:cubicBezTo>
                  <a:pt x="6150" y="60"/>
                  <a:pt x="6570" y="750"/>
                  <a:pt x="6840" y="780"/>
                </a:cubicBezTo>
                <a:cubicBezTo>
                  <a:pt x="7110" y="810"/>
                  <a:pt x="7290" y="330"/>
                  <a:pt x="7380" y="24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1907704" y="3933056"/>
            <a:ext cx="114300" cy="1143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86" name="Oval 2"/>
          <p:cNvSpPr>
            <a:spLocks noChangeArrowheads="1"/>
          </p:cNvSpPr>
          <p:nvPr/>
        </p:nvSpPr>
        <p:spPr bwMode="auto">
          <a:xfrm>
            <a:off x="2627784" y="3933056"/>
            <a:ext cx="114300" cy="1143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3491880" y="3933056"/>
            <a:ext cx="114300" cy="1143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4355976" y="4005064"/>
            <a:ext cx="114300" cy="1143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5004048" y="3933056"/>
            <a:ext cx="114300" cy="1143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115616" y="3933056"/>
            <a:ext cx="114300" cy="1143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79512" y="4293096"/>
            <a:ext cx="88569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1-В, 2-Г, 3-А, 4-Б.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1-Г, 2-Б, 3-В, 4-А.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4. Лицевая и изнаночная стороны ткани. Свойства тканей из натуральных растительных волокон.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с четким ярким рисунком. Б. …, петельками и ворсинками.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… более яркий, … 2. Рисунок … 3. … более гладкая, … ткацкие пороки … на изнаночную …. 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…, гигиеничны. 2. … службы, … носке. 3. … хорошо отстирываются. А. Хлопчатобумажные. Б. …ткани. … сминаются.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5. Краткие сведения об ассортименте хлопчатобумажных и льняных тканей. Материалы, применяемые в декоративно-прикладном искусстве.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сортов тканей.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волокна хлопка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льняное волокно.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Сукно.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Шерсть, шелк, сукно, саржа.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1-Г, 2-В, 3- А, 4-Б.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, … миткаль, батист. 2. …постельное белье.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… канва. 2. …. , салфетки, полотенца.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1-Б, 2-Г, 3-В, 4-А.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1043608" y="2708920"/>
            <a:ext cx="72728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Элементы машиноведения</a:t>
            </a:r>
            <a:endParaRPr kumimoji="0" lang="ru-RU" sz="4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5736" y="3140968"/>
            <a:ext cx="4824536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Элементы машиноведения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3744416" cy="2160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Виды передач поступательного, колебательного и вращательного движения.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404664"/>
            <a:ext cx="3744416" cy="2160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Виды машин, применяемых в швейной промышленности.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4653136"/>
            <a:ext cx="5688632" cy="1584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Бытовая универсальная швейная машина, ее технические характеристики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4139952" y="4365104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V="1">
            <a:off x="2772594" y="2852142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V="1">
            <a:off x="5508898" y="2852142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1</a:t>
            </a:r>
          </a:p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передач поступательного, колебательного и вращательного движения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251520" y="476672"/>
            <a:ext cx="864096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Допишите предложения или вставьте в них пропущенные слова.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преобразования вращательного движения в поступательное в швейных машинах применяется ______________________________________________.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преобразования вращательного движения в ____________________________________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швейных машинах применяют эксцентриковую передачу.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передачи вращения параллельными валами, находящимся на большом расстоянии друг от друга применяют ременные и __________________________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1660784"/>
            <a:ext cx="856895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Композиция, ритм, орнамент, раппорт в вышивке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107504" y="372770"/>
            <a:ext cx="87849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Заполните схему.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1760" y="1052736"/>
            <a:ext cx="3816424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передач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924944"/>
            <a:ext cx="2664296" cy="12961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___________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2924944"/>
            <a:ext cx="2664296" cy="12961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Вращательного движения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2924944"/>
            <a:ext cx="2664296" cy="12961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___________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364088" y="1988840"/>
            <a:ext cx="144016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051720" y="1988840"/>
            <a:ext cx="1368152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3959932" y="2456892"/>
            <a:ext cx="9361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51520" y="5157192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В перечне слов определите и подчеркните лишнее: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вращательное, поступательное, круговое, колебательное.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520" y="450912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467544" y="1556792"/>
            <a:ext cx="828092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машин, применяемых в швейной промышленности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Впишите пропущенные слова в схеме.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712" y="3212976"/>
            <a:ext cx="5112568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машин, применяемых в швейной промышленности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052736"/>
            <a:ext cx="3816424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Челночного стежка общего и ____________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назначения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4653136"/>
            <a:ext cx="3888432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 числовым _________________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управлением (ЧПУ).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653136"/>
            <a:ext cx="3888432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Полуавтоматического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__________ действия.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052736"/>
            <a:ext cx="3816424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Однониточного и ________________ цепного стежка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2519772" y="4401108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5760926" y="2960154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2448558" y="2960154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5760926" y="4400314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504" y="736873"/>
            <a:ext cx="892899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три (основные) отличительные характеристики промышленных швейных машин.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______________________________________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_____________________________________________________________________________________.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476672"/>
            <a:ext cx="8352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Заполните схему.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484784"/>
            <a:ext cx="1800200" cy="44644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Классификация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швейных машин,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применяемых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швейной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промышленности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124744"/>
            <a:ext cx="2664296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типу стежков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276872"/>
            <a:ext cx="2664296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_____________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3356992"/>
            <a:ext cx="2664296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количеству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ниток в строчке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4437112"/>
            <a:ext cx="2664296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_____________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5517232"/>
            <a:ext cx="2664296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признаку специализации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5517232"/>
            <a:ext cx="3168352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______________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4437112"/>
            <a:ext cx="3168352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Электронные швейные машины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3356992"/>
            <a:ext cx="3168352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52120" y="2276872"/>
            <a:ext cx="3168352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Машины с равномерной строчкой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1124744"/>
            <a:ext cx="3168352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_____________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979712" y="1844824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979712" y="2780928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979712" y="3789040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979712" y="4869160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979712" y="5661248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148064" y="5949280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148064" y="4869160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148064" y="3789040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148064" y="2708920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148064" y="1628800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404664"/>
            <a:ext cx="87849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По типу технологического назначения слева в таблице подберите соответствующий им вид швейной машины справа.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916832"/>
          <a:ext cx="8712968" cy="46268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20080"/>
                <a:gridCol w="2664296"/>
                <a:gridCol w="792088"/>
                <a:gridCol w="453650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технологического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обоз.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швейной машины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Фигурный стежок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Машины </a:t>
                      </a:r>
                      <a:r>
                        <a:rPr lang="ru-RU" sz="2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трёхниточного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цепного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стежка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Равномерная строчка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Электронные швейные машины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Трёхниточный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цепной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стежек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Машины фигурного стежка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Принцип автоматизации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Производственные швейные машины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Технологическая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специализация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Машины с равномерной строчкой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755576" y="1340768"/>
            <a:ext cx="784887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Бытовая универсальная швейная машина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620688"/>
            <a:ext cx="84969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Вставьте пропущенные слова в предложении.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Бытовые швейные машины предназначены для ___________________ тканей, выполнения ___________________ строчек, а также для ___________________ и _________________.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107504" y="620688"/>
            <a:ext cx="8352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Заполните таблицу.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484784"/>
          <a:ext cx="8352928" cy="2804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Отличия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9" marR="6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Сходства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9" marR="6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._________________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._________________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._________________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9" marR="680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._________________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._________________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._________________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9" marR="680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195736" y="1916832"/>
            <a:ext cx="4248472" cy="27363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476672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На рисунке к номерам основных узлов бытовой швейной машины подберите им соответствующие верные названия.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72514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Нитенаправитель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Стержень для катушки.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Рукав.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Нитенаправитель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Лапка нажимная.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Маховое колесо.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Задвижная пластина.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Двигатель материала.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Челночное устройство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К.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Узел натяжения моталки.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Ручка регулятора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стежка.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Моталка.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Нитепритягиватель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Указатель длины стежка.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Рычаг обратной подачи.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Платформа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9512" y="476672"/>
            <a:ext cx="878497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Допишите предложения.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Композиция в вышивке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соединение элементов рисунка в одно целое, ____________________________________________.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Ритм в вышивке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закономерное чередование соизмеримых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________________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Орнамент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последовательное повторение отдельных узоров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Орнаментальное изображение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ритмическое чередование элементов или группы элементов, _______________________________________________________.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Раппорт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повторение _____________________________.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Декоративное изображение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плоскостное изображение мотивов растений, _______________________________________.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Плоскостное изображение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изображение мотивов вышивки на поверхности украшаемого изделия _______________________________________________________.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К рисункам привода швейной машины подберите соответствующие им названия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1. Ручной привод. 2. Ножной привод. 3. Электрический привод.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2376264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924944"/>
            <a:ext cx="2448272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348880"/>
            <a:ext cx="2376264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87624" y="580526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4707" y="573325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3180" y="5733256"/>
            <a:ext cx="421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5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51520" y="620688"/>
            <a:ext cx="871296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Распределите приводы швейных машин по степени увеличения скорости выполнения операций.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Ножной привод</a:t>
            </a:r>
            <a:r>
              <a:rPr kumimoji="0" lang="ru-RU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___________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Ручной привод ____________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Электрический привод</a:t>
            </a:r>
            <a:r>
              <a:rPr kumimoji="0" lang="ru-RU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_________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6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251520" y="332656"/>
            <a:ext cx="84249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По видам приводов (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ручной, ножной, электрический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распределите перечисленные достоинства и недостатки бытовых швейных машин.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1.Компактность. 2.Многофункциональность. 3.Высокая стоимость. 4.Простота в обращении. 5.Высокая производительность. 6.Большие габариты.7. Низкая стоимость. 8.Выполнение небольшого количества операций. 9.Сложность в обращении. 10.Низкая скорость работы.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Ручной привод 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Ножной привод 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Электрический привод 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7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К названиям профессий слева в таблице подберите соответствующие им вид деятельности справа.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916832"/>
          <a:ext cx="8568952" cy="48371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096"/>
                <a:gridCol w="2304256"/>
                <a:gridCol w="1008112"/>
                <a:gridCol w="4392488"/>
              </a:tblGrid>
              <a:tr h="313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Профессия</a:t>
                      </a:r>
                      <a:endParaRPr lang="ru-RU" sz="2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обоз.</a:t>
                      </a:r>
                      <a:endParaRPr lang="ru-RU" sz="2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lang="ru-RU" sz="2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3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Прядильщица</a:t>
                      </a:r>
                      <a:endParaRPr lang="ru-RU" sz="2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Придумывает украшения для одежды</a:t>
                      </a:r>
                      <a:endParaRPr lang="ru-RU" sz="2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3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Ткачиха</a:t>
                      </a:r>
                      <a:endParaRPr lang="ru-RU" sz="2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Реализует одежду населению</a:t>
                      </a:r>
                      <a:endParaRPr lang="ru-RU" sz="2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3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Швея</a:t>
                      </a:r>
                      <a:endParaRPr lang="ru-RU" sz="2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Разрабатывает конструкцию одежды</a:t>
                      </a:r>
                      <a:endParaRPr lang="ru-RU" sz="2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3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Модельер</a:t>
                      </a:r>
                      <a:endParaRPr lang="ru-RU" sz="2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Изготовляет ткань</a:t>
                      </a:r>
                      <a:endParaRPr lang="ru-RU" sz="2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3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Дизайнер</a:t>
                      </a:r>
                      <a:endParaRPr lang="ru-RU" sz="2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Изготовляет пряжу.</a:t>
                      </a:r>
                      <a:endParaRPr lang="ru-RU" sz="2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3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Конструктор</a:t>
                      </a:r>
                      <a:endParaRPr lang="ru-RU" sz="2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Изготовляет одежду</a:t>
                      </a:r>
                      <a:endParaRPr lang="ru-RU" sz="2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3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Продавец верхней одежды</a:t>
                      </a:r>
                      <a:endParaRPr lang="ru-RU" sz="2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Придумывает одежду</a:t>
                      </a:r>
                      <a:endParaRPr lang="ru-RU" sz="2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6632"/>
            <a:ext cx="517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к разделу  «Элементы машиноведения»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07504" y="513009"/>
            <a:ext cx="885698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87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1. Виды передач поступательного, колебательного и вращательного движения.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87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кривошипно-шатунный механизм.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колебательное ….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зубчатоременные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передачи.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Колебательное движение. 3. Поступательное движение.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Круговое.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87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2.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машин, применяемых в швейной промышленности.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87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…специального … 2. … многониточного … . 3. … автоматического … . 4. … программным… 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Типы стежка. 2. Вид строчки, количество ниток в строчке. 3. Вид обрабатываемого материала и степень автоматизации.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1.Машины фигурного стежка. Б.По виду строчки. В. 3. Машины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трехниточного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цепного стежка. Г. По принципу автоматизации. Д. 5. Производственные швейные машины.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1-В, 2-Д, 3-А. 4-Б, 5-Г.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87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3. Бытовая универсальная швейная машина.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87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стачивания … декоративных … вышивания … штопки.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Отличия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1. Конструкция. 2. Технологические возможности. 3. Дизайн (Внешний вид).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Сходства.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Устройство. 2. Наладка. 3. Правила эксплуатации.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1-З, 2-Г,3-К,4-Б, 5-М, 6-Е, 7-О, 8-П, 9-Л, 10-В, 11-Р, 12-А, 13-Ж, 14-И, 15-Д, 16-Н.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–В, 2-А, 3-Б.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2,1,3.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Ручной привод: 1,4,7,8,10. 2. Ножной привод: 3,6, 8. 3. Электрический привод: 1, 2,3, 5, 9.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1-Д, 2-Г, 3-Е, 4-Ж, 5-А, 6-В, 7-Б.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395536" y="1711305"/>
            <a:ext cx="83529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Конструирование и моделирование рабочей одежды</a:t>
            </a:r>
            <a:endParaRPr kumimoji="0" lang="ru-RU" sz="4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2924944"/>
            <a:ext cx="6048672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Конструирование и моделирование рабочей одежды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3888432" cy="1922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Виды рабочей одежды.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Общие правила построения оформления чертежей швейных изделий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404664"/>
            <a:ext cx="3888432" cy="1922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Правила пользования чертежными инструментами и принадлежностями. Понятие о масштабе, чертеже, эскизе.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4365104"/>
            <a:ext cx="3888432" cy="1922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Понятие о форме, контрасте, симметрии и асимметрии. Использование цвета, фактуры материала, различных видов отделки при моделировании швейных изделий.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365104"/>
            <a:ext cx="3888432" cy="1922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Фигура человека и ее измерение. Правила снятие мерок.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2736590" y="4112282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5724922" y="2636118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2628578" y="2636118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5760926" y="4112282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1187624" y="1412776"/>
            <a:ext cx="682109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рабочей одежды. Общие правила построения оформления чертежей швейных изделий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107504" y="671691"/>
            <a:ext cx="878497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Допишите предложения или вставьте в них необходимые слова.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Одежда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комплекс предметов, используемых для украшения и для ____________________ тела от воздействия _________________ среды.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Рабочая одежда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предназначена для защиты ______________ от воздействия _________________ производственных, погодных факторов и для сохранения ___________________ человека.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Национальный костюм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вид одежды, отражающий ___________, ту или иную особенность _____________ культуры.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построение _________________ выкройки изделия.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 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__________________, создаваемый художником, модельерами, конструкторами.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Моделирование 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процесс изменения чертежа _____________________ в соответствии с выбранной моделью.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6672"/>
            <a:ext cx="2932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Заполните схему.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764704"/>
            <a:ext cx="4032448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Защиты от загрязнения костюма при работе.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348880"/>
            <a:ext cx="2880320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Фартук в национальном костюме служит для: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636912"/>
            <a:ext cx="4032448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_______________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4653136"/>
            <a:ext cx="3960440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Отражения характерного признака национальной культуры.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203848" y="1700808"/>
            <a:ext cx="1512168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203848" y="3284984"/>
            <a:ext cx="151216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03848" y="3861048"/>
            <a:ext cx="1584176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929</TotalTime>
  <Words>7057</Words>
  <Application>Microsoft Office PowerPoint</Application>
  <PresentationFormat>Экран (4:3)</PresentationFormat>
  <Paragraphs>1746</Paragraphs>
  <Slides>173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173</vt:i4>
      </vt:variant>
    </vt:vector>
  </HeadingPairs>
  <TitlesOfParts>
    <vt:vector size="175" baseType="lpstr">
      <vt:lpstr>Трек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Тамара Саварковна</cp:lastModifiedBy>
  <cp:revision>105</cp:revision>
  <dcterms:created xsi:type="dcterms:W3CDTF">2011-10-30T15:53:03Z</dcterms:created>
  <dcterms:modified xsi:type="dcterms:W3CDTF">2013-10-15T08:04:03Z</dcterms:modified>
</cp:coreProperties>
</file>