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2"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4F4EEB1-FAF2-43CF-ABE2-52A0F61C1283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E6F2-7355-4BEA-8918-A9A472660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EEB1-FAF2-43CF-ABE2-52A0F61C1283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E6F2-7355-4BEA-8918-A9A472660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EEB1-FAF2-43CF-ABE2-52A0F61C1283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E6F2-7355-4BEA-8918-A9A472660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EEB1-FAF2-43CF-ABE2-52A0F61C1283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E6F2-7355-4BEA-8918-A9A47266004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EEB1-FAF2-43CF-ABE2-52A0F61C1283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E6F2-7355-4BEA-8918-A9A47266004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EEB1-FAF2-43CF-ABE2-52A0F61C1283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E6F2-7355-4BEA-8918-A9A4726600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EEB1-FAF2-43CF-ABE2-52A0F61C1283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E6F2-7355-4BEA-8918-A9A472660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EEB1-FAF2-43CF-ABE2-52A0F61C1283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E6F2-7355-4BEA-8918-A9A47266004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EEB1-FAF2-43CF-ABE2-52A0F61C1283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E6F2-7355-4BEA-8918-A9A472660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EEB1-FAF2-43CF-ABE2-52A0F61C1283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E6F2-7355-4BEA-8918-A9A4726600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EEB1-FAF2-43CF-ABE2-52A0F61C1283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E6F2-7355-4BEA-8918-A9A472660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4F4EEB1-FAF2-43CF-ABE2-52A0F61C1283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0D1E6F2-7355-4BEA-8918-A9A472660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000100" y="1124744"/>
            <a:ext cx="3929090" cy="439248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latin typeface="Monotype Corsiva" pitchFamily="66" charset="0"/>
                <a:ea typeface="+mj-ea"/>
                <a:cs typeface="+mj-cs"/>
              </a:rPr>
              <a:t>ГБДОУ </a:t>
            </a:r>
            <a:r>
              <a:rPr lang="ru-RU" sz="2000" b="1" dirty="0" smtClean="0">
                <a:latin typeface="Monotype Corsiva" pitchFamily="66" charset="0"/>
                <a:ea typeface="+mj-ea"/>
                <a:cs typeface="+mj-cs"/>
              </a:rPr>
              <a:t>детский </a:t>
            </a:r>
            <a:r>
              <a:rPr lang="ru-RU" sz="2000" b="1" dirty="0">
                <a:latin typeface="Monotype Corsiva" pitchFamily="66" charset="0"/>
                <a:ea typeface="+mj-ea"/>
                <a:cs typeface="+mj-cs"/>
              </a:rPr>
              <a:t>сад </a:t>
            </a:r>
            <a:r>
              <a:rPr lang="ru-RU" sz="2000" b="1" dirty="0" smtClean="0">
                <a:latin typeface="Monotype Corsiva" pitchFamily="66" charset="0"/>
                <a:ea typeface="+mj-ea"/>
                <a:cs typeface="+mj-cs"/>
              </a:rPr>
              <a:t> №137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Monotype Corsiva" pitchFamily="66" charset="0"/>
                <a:ea typeface="+mj-ea"/>
                <a:cs typeface="+mj-cs"/>
              </a:rPr>
              <a:t>Невского района  Санкт-Петербурга</a:t>
            </a:r>
            <a:endParaRPr lang="ru-RU" sz="2000" b="1" dirty="0"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026" name="Picture 2" descr="H:\Ольгино барахло\Фото наша мама\i_0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51" t="2205" r="3491" b="26365"/>
          <a:stretch/>
        </p:blipFill>
        <p:spPr bwMode="auto">
          <a:xfrm>
            <a:off x="1000100" y="2071678"/>
            <a:ext cx="2956145" cy="30969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57752" y="1142984"/>
            <a:ext cx="32861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Совместная образовательная деятельность с детьми младшего дошкольного возраста по теме:</a:t>
            </a:r>
          </a:p>
          <a:p>
            <a:pPr algn="ctr"/>
            <a:r>
              <a:rPr lang="ru-RU" dirty="0" smtClean="0"/>
              <a:t>«Наша мама»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5357826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 1 квалификационной категории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Мамышева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Ольга Анатольевна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214810" y="2786058"/>
            <a:ext cx="4071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использованием образовательных технологий:</a:t>
            </a:r>
          </a:p>
          <a:p>
            <a:r>
              <a:rPr lang="ru-RU" dirty="0" smtClean="0"/>
              <a:t>-игровые технологии;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 err="1" smtClean="0"/>
              <a:t>здоровьесберегающие</a:t>
            </a:r>
            <a:r>
              <a:rPr lang="ru-RU" dirty="0" smtClean="0"/>
              <a:t> технологии;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т</a:t>
            </a:r>
            <a:r>
              <a:rPr lang="ru-RU" dirty="0" smtClean="0"/>
              <a:t>ехнологии проблемного обучения;</a:t>
            </a:r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smtClean="0"/>
              <a:t>технологии мастерских.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897570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4757">
        <p14:gallery dir="l"/>
      </p:transition>
    </mc:Choice>
    <mc:Fallback>
      <p:transition spd="slow" advTm="475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4391" y="1196752"/>
            <a:ext cx="698477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Ребята ко мне сегодня пришла кукла Катя и попросила ей помочь.</a:t>
            </a:r>
          </a:p>
          <a:p>
            <a:r>
              <a:rPr lang="ru-RU" sz="1200" dirty="0" smtClean="0"/>
              <a:t>У её мамы день рождения и она хочет помочь маме правильно разложить конфеты по цвету.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Игра:</a:t>
            </a:r>
            <a:r>
              <a:rPr lang="ru-RU" sz="1200" dirty="0" smtClean="0"/>
              <a:t> </a:t>
            </a:r>
            <a:r>
              <a:rPr lang="ru-RU" sz="1200" dirty="0" smtClean="0">
                <a:solidFill>
                  <a:srgbClr val="FF0000"/>
                </a:solidFill>
              </a:rPr>
              <a:t>«Помоги маме накрыть на стол» 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Игра</a:t>
            </a:r>
            <a:r>
              <a:rPr lang="ru-RU" sz="1200" dirty="0" smtClean="0"/>
              <a:t> </a:t>
            </a:r>
            <a:r>
              <a:rPr lang="ru-RU" sz="1200" dirty="0" smtClean="0">
                <a:solidFill>
                  <a:srgbClr val="FF0000"/>
                </a:solidFill>
              </a:rPr>
              <a:t>«Угадалки» </a:t>
            </a:r>
          </a:p>
          <a:p>
            <a:r>
              <a:rPr lang="ru-RU" sz="1200" dirty="0" smtClean="0"/>
              <a:t> Чему учится ребенок: использовать в речи слова «еще» и «один»; различать конфеты по цвету фантика; употреблять имена существительные единственного числа в винительном падеже без предлога и существительные множественного числа женского и мужского рода с окончаниями -и, -ы; понимать значение слов «много», «мало».</a:t>
            </a:r>
          </a:p>
          <a:p>
            <a:r>
              <a:rPr lang="ru-RU" sz="1200" dirty="0" smtClean="0"/>
              <a:t>Оснащение: сюжетная и предметные картинки.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Ход игры: </a:t>
            </a:r>
            <a:r>
              <a:rPr lang="ru-RU" sz="1200" dirty="0" smtClean="0"/>
              <a:t>заранее вырежьте в нижней части листа конфеты в разноцветных фантиках (синий, желтый, зеленый, красный).</a:t>
            </a:r>
          </a:p>
          <a:p>
            <a:r>
              <a:rPr lang="ru-RU" sz="1200" dirty="0" smtClean="0"/>
              <a:t>Помогите ребенку рассмотреть сюжетную картинку. Показывайте поочередно на каждого гостя, сидящего за праздничным столом. Предложите ребенку назвать каждого гостя (бабушка, дедушка, тетя, дядя).</a:t>
            </a:r>
          </a:p>
          <a:p>
            <a:r>
              <a:rPr lang="ru-RU" sz="1200" dirty="0" smtClean="0"/>
              <a:t>Спросите малыша: «Что собираются делать гости?» (Пить чай.) Предложите ему помочь маме разложить конфеты на блюдца, стоящие около каждого гостя. Спросите у ребенка, сколько конфет у мамы? (Много.) Попросите его положить на блюдце каждому гостю конфету такого же цвета, как блюдце. Затем попросите назвать цвет фантика на каждой конфете. (Эта конфета с фантиком синего цвета. Я положу ее на синее блюдце.)</a:t>
            </a:r>
          </a:p>
          <a:p>
            <a:r>
              <a:rPr lang="ru-RU" sz="1200" dirty="0" smtClean="0"/>
              <a:t>Когда ребенок выполнит работу, спросите у него: «Сколько конфет лежит у каждого гостя на блюдце?» (Одна конфета в синем фантике.)</a:t>
            </a:r>
          </a:p>
          <a:p>
            <a:endParaRPr lang="ru-RU" sz="1100" dirty="0" smtClean="0"/>
          </a:p>
          <a:p>
            <a:r>
              <a:rPr lang="ru-RU" sz="1100" dirty="0" smtClean="0"/>
              <a:t>  </a:t>
            </a:r>
            <a:endParaRPr lang="ru-RU" sz="1100" dirty="0"/>
          </a:p>
        </p:txBody>
      </p:sp>
    </p:spTree>
    <p:extLst>
      <p:ext uri="{BB962C8B-B14F-4D97-AF65-F5344CB8AC3E}">
        <p14:creationId xmlns="" xmlns:p14="http://schemas.microsoft.com/office/powerpoint/2010/main" val="167325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4929">
        <p14:gallery dir="l"/>
      </p:transition>
    </mc:Choice>
    <mc:Fallback>
      <p:transition spd="slow" advTm="49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268760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Цель:</a:t>
            </a:r>
            <a:r>
              <a:rPr lang="ru-RU" sz="1400" dirty="0" smtClean="0"/>
              <a:t> развитие логического мышления у детей, знание основных цветов.</a:t>
            </a:r>
          </a:p>
          <a:p>
            <a:r>
              <a:rPr lang="ru-RU" sz="1400" dirty="0" smtClean="0"/>
              <a:t>Ребята молодцы, справились с заданием теперь Катя, сможет сама разложить конфеты как надо.</a:t>
            </a:r>
          </a:p>
        </p:txBody>
      </p:sp>
      <p:pic>
        <p:nvPicPr>
          <p:cNvPr id="8194" name="Picture 2" descr="H:\Ольгино барахло\Фото наша мама\i_0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91" t="5323" r="3298"/>
          <a:stretch/>
        </p:blipFill>
        <p:spPr bwMode="auto">
          <a:xfrm>
            <a:off x="2596456" y="2052384"/>
            <a:ext cx="3807071" cy="3391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584164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5148">
        <p14:gallery dir="l"/>
      </p:transition>
    </mc:Choice>
    <mc:Fallback>
      <p:transition spd="slow" advTm="51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340768"/>
            <a:ext cx="26642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B0F0"/>
                </a:solidFill>
              </a:rPr>
              <a:t>Раздаётся телефонный звонок.</a:t>
            </a:r>
          </a:p>
          <a:p>
            <a:r>
              <a:rPr lang="ru-RU" sz="1400" dirty="0" smtClean="0"/>
              <a:t>- Алло! Мама Кати? Да, мы знаем, что у вас сегодня День рождения и соберутся гости. Что вы говорите? И все разбились? Ах, как жалко. Красивые были тарелки? Воспитатель обращается к детям, говорит, что Катя хотела помочь маме накрыть стол, взяла поднос с тарелками, но не понесла их бережно, а побежала, упала и все тарелки, разбились. </a:t>
            </a:r>
          </a:p>
          <a:p>
            <a:r>
              <a:rPr lang="ru-RU" sz="1400" dirty="0" smtClean="0"/>
              <a:t>Предлагает украсить тарелки, чтобы все они понравились гостям.</a:t>
            </a:r>
            <a:endParaRPr lang="ru-RU" sz="1400" dirty="0"/>
          </a:p>
        </p:txBody>
      </p:sp>
      <p:pic>
        <p:nvPicPr>
          <p:cNvPr id="9218" name="Picture 2" descr="H:\Ольгино барахло\Фото наша мама\i_0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22" t="66540" r="59579" b="1078"/>
          <a:stretch/>
        </p:blipFill>
        <p:spPr bwMode="auto">
          <a:xfrm>
            <a:off x="4572000" y="1340767"/>
            <a:ext cx="2465185" cy="19211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H:\Ольгино барахло\Фото наша мама\i_0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745" t="66517" r="6974" b="2457"/>
          <a:stretch/>
        </p:blipFill>
        <p:spPr bwMode="auto">
          <a:xfrm>
            <a:off x="4572000" y="3543832"/>
            <a:ext cx="2465185" cy="17672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580754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6968">
        <p14:gallery dir="l"/>
      </p:transition>
    </mc:Choice>
    <mc:Fallback>
      <p:transition spd="slow" advTm="69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412776"/>
            <a:ext cx="42484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Цель: Развивать у детей доброе отношение и любовь к своей маме.</a:t>
            </a:r>
          </a:p>
          <a:p>
            <a:r>
              <a:rPr lang="ru-RU" sz="1400" dirty="0" smtClean="0"/>
              <a:t>Вызывать чувство гордости и радости за дела и поступки родного          человека, чувство благодарности и заботу. Закрепить умение работать со схемами.</a:t>
            </a:r>
          </a:p>
          <a:p>
            <a:r>
              <a:rPr lang="ru-RU" sz="1400" dirty="0" smtClean="0">
                <a:solidFill>
                  <a:srgbClr val="00B0F0"/>
                </a:solidFill>
              </a:rPr>
              <a:t>Развитие речи:</a:t>
            </a:r>
          </a:p>
          <a:p>
            <a:r>
              <a:rPr lang="ru-RU" sz="1400" dirty="0" smtClean="0"/>
              <a:t>Учить детей отвечать на вопросы воспитателя. Составлять короткий рассказ, пользуясь схемой;</a:t>
            </a:r>
          </a:p>
          <a:p>
            <a:r>
              <a:rPr lang="ru-RU" sz="1400" dirty="0" smtClean="0">
                <a:solidFill>
                  <a:srgbClr val="00B0F0"/>
                </a:solidFill>
              </a:rPr>
              <a:t>словарь:</a:t>
            </a:r>
            <a:r>
              <a:rPr lang="ru-RU" sz="1400" dirty="0" smtClean="0"/>
              <a:t> учить детей правильно подбирать прилагательные и глаголы.</a:t>
            </a:r>
          </a:p>
          <a:p>
            <a:r>
              <a:rPr lang="ru-RU" sz="1400" dirty="0" smtClean="0"/>
              <a:t>Активизировать словарь;</a:t>
            </a:r>
          </a:p>
          <a:p>
            <a:r>
              <a:rPr lang="ru-RU" sz="1400" dirty="0" smtClean="0">
                <a:solidFill>
                  <a:srgbClr val="00B0F0"/>
                </a:solidFill>
              </a:rPr>
              <a:t>Звуковая культура речи: </a:t>
            </a:r>
            <a:r>
              <a:rPr lang="ru-RU" sz="1400" dirty="0" smtClean="0"/>
              <a:t>учить чётко, громко произносить слова.</a:t>
            </a:r>
            <a:endParaRPr lang="ru-RU" sz="1400" dirty="0"/>
          </a:p>
        </p:txBody>
      </p:sp>
      <p:pic>
        <p:nvPicPr>
          <p:cNvPr id="2050" name="Picture 2" descr="H:\Ольгино барахло\Фото наша мама\i_0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33" t="2932" r="50000" b="74106"/>
          <a:stretch/>
        </p:blipFill>
        <p:spPr bwMode="auto">
          <a:xfrm>
            <a:off x="4932040" y="2132856"/>
            <a:ext cx="3024336" cy="2880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2582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5092">
        <p14:gallery dir="l"/>
      </p:transition>
    </mc:Choice>
    <mc:Fallback>
      <p:transition spd="slow" advTm="509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908720"/>
            <a:ext cx="65527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ІІ часть</a:t>
            </a:r>
          </a:p>
          <a:p>
            <a:pPr algn="ctr"/>
            <a:r>
              <a:rPr lang="ru-RU" sz="1400" dirty="0" smtClean="0">
                <a:solidFill>
                  <a:srgbClr val="00B0F0"/>
                </a:solidFill>
              </a:rPr>
              <a:t>Художественно-продуктивная деятельность</a:t>
            </a:r>
            <a:r>
              <a:rPr lang="ru-RU" sz="1400" dirty="0" smtClean="0"/>
              <a:t> </a:t>
            </a:r>
          </a:p>
          <a:p>
            <a:pPr algn="ctr"/>
            <a:r>
              <a:rPr lang="ru-RU" sz="1400" dirty="0" smtClean="0"/>
              <a:t>Тема: </a:t>
            </a:r>
            <a:r>
              <a:rPr lang="ru-RU" sz="1400" dirty="0" smtClean="0">
                <a:solidFill>
                  <a:srgbClr val="FF0000"/>
                </a:solidFill>
              </a:rPr>
              <a:t>«Красивые тарелки»</a:t>
            </a:r>
          </a:p>
          <a:p>
            <a:r>
              <a:rPr lang="ru-RU" sz="1400" dirty="0" smtClean="0"/>
              <a:t>Цель: побуждать детей оказывать помощь тем, кто в ней нуждается, продолжать учить украшать, тарелку ритмично располагая узор на поверхности круглой формы.</a:t>
            </a:r>
          </a:p>
          <a:p>
            <a:r>
              <a:rPr lang="ru-RU" sz="1400" dirty="0" smtClean="0">
                <a:solidFill>
                  <a:srgbClr val="00B0F0"/>
                </a:solidFill>
              </a:rPr>
              <a:t>Материал:</a:t>
            </a:r>
            <a:r>
              <a:rPr lang="ru-RU" sz="1400" dirty="0" smtClean="0"/>
              <a:t> цветные восковые мелки, разведённая в палитре гуашь (красная, зелёная, жёлтая, синяя).</a:t>
            </a:r>
          </a:p>
          <a:p>
            <a:r>
              <a:rPr lang="ru-RU" sz="1400" dirty="0" smtClean="0">
                <a:solidFill>
                  <a:srgbClr val="00B0F0"/>
                </a:solidFill>
              </a:rPr>
              <a:t>Методы:</a:t>
            </a:r>
            <a:r>
              <a:rPr lang="ru-RU" sz="1400" dirty="0" smtClean="0"/>
              <a:t> рисование штампами (из картофеля) для украшения тарелок.</a:t>
            </a:r>
          </a:p>
          <a:p>
            <a:r>
              <a:rPr lang="ru-RU" sz="1400" dirty="0" smtClean="0"/>
              <a:t>Предшествующая работа: составление рассказов о маме по </a:t>
            </a:r>
            <a:r>
              <a:rPr lang="ru-RU" sz="1400" dirty="0" err="1" smtClean="0"/>
              <a:t>мнемотаблицам</a:t>
            </a:r>
            <a:r>
              <a:rPr lang="ru-RU" sz="1400" dirty="0" smtClean="0"/>
              <a:t>. Чтение рассказов, стихов, прослушивание песен о маме.</a:t>
            </a:r>
          </a:p>
          <a:p>
            <a:r>
              <a:rPr lang="ru-RU" sz="1400" dirty="0" smtClean="0">
                <a:solidFill>
                  <a:srgbClr val="00B0F0"/>
                </a:solidFill>
              </a:rPr>
              <a:t>Материал:</a:t>
            </a:r>
            <a:r>
              <a:rPr lang="ru-RU" sz="1400" dirty="0" smtClean="0"/>
              <a:t> схема, таблицы.</a:t>
            </a:r>
            <a:endParaRPr lang="ru-RU" sz="1400" dirty="0"/>
          </a:p>
        </p:txBody>
      </p:sp>
      <p:pic>
        <p:nvPicPr>
          <p:cNvPr id="3074" name="Picture 2" descr="H:\Ольгино барахло\Фото наша мама\i_0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713" t="50954" r="55784" b="25000"/>
          <a:stretch/>
        </p:blipFill>
        <p:spPr bwMode="auto">
          <a:xfrm>
            <a:off x="3103684" y="3516923"/>
            <a:ext cx="2892669" cy="20723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696017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5060">
        <p14:gallery dir="l"/>
      </p:transition>
    </mc:Choice>
    <mc:Fallback>
      <p:transition spd="slow" advTm="50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2357430"/>
            <a:ext cx="685003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solidFill>
                  <a:srgbClr val="FF0000"/>
                </a:solidFill>
              </a:rPr>
              <a:t>Ход занятия:</a:t>
            </a:r>
            <a:r>
              <a:rPr lang="ru-RU" sz="1400" dirty="0" smtClean="0"/>
              <a:t> </a:t>
            </a:r>
          </a:p>
          <a:p>
            <a:pPr algn="ctr"/>
            <a:r>
              <a:rPr lang="ru-RU" sz="1400" dirty="0" smtClean="0">
                <a:solidFill>
                  <a:srgbClr val="00B0F0"/>
                </a:solidFill>
              </a:rPr>
              <a:t>Чтение загадок  </a:t>
            </a:r>
            <a:r>
              <a:rPr lang="ru-RU" sz="1400" dirty="0" smtClean="0"/>
              <a:t>«Отгадайте поскорей!»</a:t>
            </a:r>
          </a:p>
          <a:p>
            <a:pPr algn="ctr"/>
            <a:r>
              <a:rPr lang="ru-RU" sz="1400" dirty="0" smtClean="0"/>
              <a:t>Кто всегда со всеми ладит, Шьёт, пирог печёт и гладит,</a:t>
            </a:r>
          </a:p>
          <a:p>
            <a:pPr algn="ctr"/>
            <a:r>
              <a:rPr lang="ru-RU" sz="1400" dirty="0" smtClean="0"/>
              <a:t>Время даром не теряет, Ни о чём не забывает,</a:t>
            </a:r>
          </a:p>
          <a:p>
            <a:pPr algn="ctr"/>
            <a:r>
              <a:rPr lang="ru-RU" sz="1400" dirty="0" smtClean="0"/>
              <a:t>Поцелует, приласкает,</a:t>
            </a:r>
          </a:p>
          <a:p>
            <a:pPr algn="ctr"/>
            <a:r>
              <a:rPr lang="ru-RU" sz="1400" dirty="0" smtClean="0"/>
              <a:t>За плохое поругает,</a:t>
            </a:r>
          </a:p>
          <a:p>
            <a:pPr algn="ctr"/>
            <a:r>
              <a:rPr lang="ru-RU" sz="1400" dirty="0" smtClean="0"/>
              <a:t>А потом сто раз простит,</a:t>
            </a:r>
          </a:p>
          <a:p>
            <a:pPr algn="ctr"/>
            <a:r>
              <a:rPr lang="ru-RU" sz="1400" dirty="0" smtClean="0"/>
              <a:t>Когда болен ты - не спит,</a:t>
            </a:r>
          </a:p>
          <a:p>
            <a:pPr algn="ctr"/>
            <a:r>
              <a:rPr lang="ru-RU" sz="1400" dirty="0" smtClean="0"/>
              <a:t>Кто за нас всегда боится,</a:t>
            </a:r>
          </a:p>
          <a:p>
            <a:pPr algn="ctr"/>
            <a:r>
              <a:rPr lang="ru-RU" sz="1400" dirty="0" smtClean="0"/>
              <a:t>Кто семьёй своей гордится?</a:t>
            </a:r>
          </a:p>
          <a:p>
            <a:pPr algn="ctr"/>
            <a:r>
              <a:rPr lang="ru-RU" sz="1400" dirty="0" smtClean="0"/>
              <a:t>Отгадайте поскорей!</a:t>
            </a:r>
          </a:p>
          <a:p>
            <a:pPr algn="ctr"/>
            <a:r>
              <a:rPr lang="ru-RU" sz="1400" dirty="0" smtClean="0"/>
              <a:t>Кто на свете всех важней? </a:t>
            </a:r>
          </a:p>
          <a:p>
            <a:pPr algn="ctr"/>
            <a:r>
              <a:rPr lang="ru-RU" sz="1400" dirty="0" smtClean="0"/>
              <a:t>(Это мама)</a:t>
            </a:r>
            <a:endParaRPr lang="ru-RU" sz="1400" dirty="0"/>
          </a:p>
        </p:txBody>
      </p:sp>
      <p:pic>
        <p:nvPicPr>
          <p:cNvPr id="4098" name="Picture 2" descr="H:\Ольгино барахло\Фото наша мама\i_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 t="66710"/>
          <a:stretch/>
        </p:blipFill>
        <p:spPr bwMode="auto">
          <a:xfrm>
            <a:off x="1000100" y="1071546"/>
            <a:ext cx="2149316" cy="18853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598058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4990">
        <p14:gallery dir="l"/>
      </p:transition>
    </mc:Choice>
    <mc:Fallback>
      <p:transition spd="slow" advTm="499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7288" y="1124744"/>
            <a:ext cx="648072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- Конечно, это мама! А все ли детки знают имена своих мам? (Дети отвечают)</a:t>
            </a:r>
          </a:p>
          <a:p>
            <a:r>
              <a:rPr lang="ru-RU" sz="1200" dirty="0" smtClean="0"/>
              <a:t>- Ребята, у ваших мам не только разные имена, но и разная внешность.</a:t>
            </a:r>
          </a:p>
          <a:p>
            <a:r>
              <a:rPr lang="ru-RU" sz="1200" dirty="0" smtClean="0"/>
              <a:t>Как вы узнаёте свою маму? (ответы детей). </a:t>
            </a:r>
            <a:r>
              <a:rPr lang="ru-RU" sz="1200" dirty="0" smtClean="0">
                <a:solidFill>
                  <a:srgbClr val="FF0000"/>
                </a:solidFill>
              </a:rPr>
              <a:t>Игра</a:t>
            </a:r>
            <a:r>
              <a:rPr lang="ru-RU" sz="1200" dirty="0" smtClean="0"/>
              <a:t> «Какой, какая!» Чему учится ребенок: согласовывать имена прилагательные с существительными в роде; активизирует словарный запас.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Оснащение:</a:t>
            </a:r>
            <a:r>
              <a:rPr lang="ru-RU" sz="1200" dirty="0" smtClean="0"/>
              <a:t> мнемокарта; цветная фотография мамы (портрет).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Ход игры: </a:t>
            </a:r>
            <a:r>
              <a:rPr lang="ru-RU" sz="1200" dirty="0" smtClean="0"/>
              <a:t>мнемокарта для детей этого возраста должна располагаться по горизонтальной линии. Заранее изготовьте мнемокарту: вырежьте картинки и склейте их последовательно. Положите перед ребенком мнемокарту и предложите ему составить описательный рассказ о любимой мамочке. Скажите, что в этом ему помогут картинки (лежащая на столе мнемокарта).</a:t>
            </a:r>
          </a:p>
          <a:p>
            <a:r>
              <a:rPr lang="ru-RU" sz="1200" dirty="0" smtClean="0"/>
              <a:t>Для того чтобы ребенок понял, как пользоваться мнемокартой, составьте описательный рассказ по мнемокарте о своей маме (о бабушке ребенка).</a:t>
            </a:r>
          </a:p>
          <a:p>
            <a:r>
              <a:rPr lang="ru-RU" sz="1200" dirty="0" smtClean="0"/>
              <a:t>Например: «Это моя мама. У нее большие красивые глаза, черные брови, длинные черные ресницы, длинный нос, алые губы. Я люблю свою маму».</a:t>
            </a:r>
          </a:p>
          <a:p>
            <a:r>
              <a:rPr lang="ru-RU" sz="1200" dirty="0" smtClean="0"/>
              <a:t>Предложите ребенку рассмотреть внимательно его маму (или цветную фотографию мамы). Попросите его составить рассказ о том, как выглядит мама, по мнемокарте. Следите за тем, чтобы ребенок правильно согласовывал существительные с прилагательными в роде.</a:t>
            </a:r>
          </a:p>
          <a:p>
            <a:r>
              <a:rPr lang="ru-RU" sz="1200" dirty="0" smtClean="0"/>
              <a:t>Конечно же  ваши мамы разные. У них разные имена, разная внешность, но есть кое-что, в чём они очень похожи.</a:t>
            </a:r>
          </a:p>
          <a:p>
            <a:r>
              <a:rPr lang="ru-RU" sz="1200" dirty="0" smtClean="0"/>
              <a:t>- Какие они ваши мамы? (красивые, добрые, ласковые, нежные, умные.)</a:t>
            </a:r>
          </a:p>
          <a:p>
            <a:r>
              <a:rPr lang="ru-RU" sz="1200" dirty="0" smtClean="0"/>
              <a:t>А ещё я знаю, что ваши мамы очень трудолюбивые. В этом они все похожи друг на друга. (Воспитатель показывает картинки, дети отвечают.)</a:t>
            </a:r>
            <a:r>
              <a:rPr lang="ru-RU" sz="1400" dirty="0" smtClean="0"/>
              <a:t> 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2812518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5191">
        <p14:gallery dir="l"/>
      </p:transition>
    </mc:Choice>
    <mc:Fallback>
      <p:transition spd="slow" advTm="519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Ольгино барахло\Фото наша мама\i_0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38" t="2143" r="1601" b="2107"/>
          <a:stretch/>
        </p:blipFill>
        <p:spPr bwMode="auto">
          <a:xfrm>
            <a:off x="1187624" y="1700808"/>
            <a:ext cx="6768752" cy="3960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68760"/>
            <a:ext cx="6400800" cy="216024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Мнемотаблица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5431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5177">
        <p14:gallery dir="l"/>
      </p:transition>
    </mc:Choice>
    <mc:Fallback>
      <p:transition spd="slow" advTm="51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8335" y="1196752"/>
            <a:ext cx="67687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B0F0"/>
                </a:solidFill>
              </a:rPr>
              <a:t>Игра</a:t>
            </a:r>
            <a:r>
              <a:rPr lang="ru-RU" sz="1200" dirty="0" smtClean="0"/>
              <a:t> </a:t>
            </a:r>
            <a:r>
              <a:rPr lang="ru-RU" sz="1200" dirty="0" smtClean="0">
                <a:solidFill>
                  <a:srgbClr val="FF0000"/>
                </a:solidFill>
              </a:rPr>
              <a:t>«Что умеет наша мама!</a:t>
            </a:r>
            <a:r>
              <a:rPr lang="ru-RU" sz="1200" dirty="0" smtClean="0"/>
              <a:t>» </a:t>
            </a:r>
          </a:p>
          <a:p>
            <a:r>
              <a:rPr lang="ru-RU" sz="1200" dirty="0" smtClean="0"/>
              <a:t>Чему учится ребенок: правильно употреблять в речи имена существительные в творительном падеже; называть действия, схожие по ситуации.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Оснащение:</a:t>
            </a:r>
            <a:r>
              <a:rPr lang="ru-RU" sz="1200" dirty="0" smtClean="0"/>
              <a:t> сюжетные картинки.</a:t>
            </a:r>
          </a:p>
          <a:p>
            <a:r>
              <a:rPr lang="ru-RU" sz="1200" dirty="0" smtClean="0"/>
              <a:t>Ход игры: заранее вырежьте сюжетные картинки. Расскажите ребенку, что на картинках изображена мама. Она очень трудолюбивая.</a:t>
            </a:r>
          </a:p>
          <a:p>
            <a:r>
              <a:rPr lang="ru-RU" sz="1200" dirty="0" smtClean="0"/>
              <a:t>Предложите ребенку поиграть. Разложите перед ним картинки с первой страницы. (Мама шьет, вышивает, вяжет.)</a:t>
            </a:r>
          </a:p>
          <a:p>
            <a:r>
              <a:rPr lang="ru-RU" sz="1200" dirty="0" smtClean="0"/>
              <a:t>Попросите его брать те картинки, которые вы просите.</a:t>
            </a:r>
          </a:p>
          <a:p>
            <a:r>
              <a:rPr lang="ru-RU" sz="1200" dirty="0" smtClean="0"/>
              <a:t>«Возьми картинку, на которой мама шьет.</a:t>
            </a:r>
          </a:p>
          <a:p>
            <a:r>
              <a:rPr lang="ru-RU" sz="1200" dirty="0" smtClean="0"/>
              <a:t>Возьми картинку, на которой мамы вышивает.</a:t>
            </a:r>
          </a:p>
          <a:p>
            <a:r>
              <a:rPr lang="ru-RU" sz="1200" dirty="0" smtClean="0"/>
              <a:t>Возьми картинку, на которой мама вяжет».</a:t>
            </a:r>
          </a:p>
          <a:p>
            <a:r>
              <a:rPr lang="ru-RU" sz="1200" dirty="0" smtClean="0"/>
              <a:t>Предложите ребенку ответить на вопросы:</a:t>
            </a:r>
          </a:p>
          <a:p>
            <a:r>
              <a:rPr lang="ru-RU" sz="1200" dirty="0" smtClean="0"/>
              <a:t>Как мама шьет? (На швейной машинке.)</a:t>
            </a:r>
          </a:p>
          <a:p>
            <a:r>
              <a:rPr lang="ru-RU" sz="1200" dirty="0" smtClean="0"/>
              <a:t>Чем мама вышивает? (Иголкой.)</a:t>
            </a:r>
          </a:p>
          <a:p>
            <a:r>
              <a:rPr lang="ru-RU" sz="1200" dirty="0" smtClean="0"/>
              <a:t>Чем мама вяжет? (Спицами.)</a:t>
            </a:r>
          </a:p>
          <a:p>
            <a:r>
              <a:rPr lang="ru-RU" sz="1200" dirty="0" smtClean="0"/>
              <a:t>Переверните картинки другой стороной. (Мама стирает и полощет белье.)</a:t>
            </a:r>
          </a:p>
          <a:p>
            <a:r>
              <a:rPr lang="ru-RU" sz="1200" dirty="0" smtClean="0"/>
              <a:t>Предложите ребенку их рассмотреть. Работу проведите по аналогии:</a:t>
            </a:r>
          </a:p>
          <a:p>
            <a:r>
              <a:rPr lang="ru-RU" sz="1200" dirty="0" smtClean="0"/>
              <a:t>«Мама стирает в тазу.</a:t>
            </a:r>
          </a:p>
          <a:p>
            <a:r>
              <a:rPr lang="ru-RU" sz="1200" dirty="0" smtClean="0"/>
              <a:t>Мама полощет белье в реке.</a:t>
            </a:r>
          </a:p>
          <a:p>
            <a:r>
              <a:rPr lang="ru-RU" sz="1200" dirty="0" smtClean="0"/>
              <a:t>Мама стирает белье в стиральной машинке».</a:t>
            </a:r>
          </a:p>
          <a:p>
            <a:r>
              <a:rPr lang="ru-RU" sz="1200" dirty="0" smtClean="0"/>
              <a:t>- Молодцы ребята, давайте ещё раз повторим, что умеют делать ваши мамы (дети отвечают.) 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9903944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4689">
        <p14:gallery dir="l"/>
      </p:transition>
    </mc:Choice>
    <mc:Fallback>
      <p:transition spd="slow" advTm="46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Ольгино барахло\Фото наша мама\i_0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10" t="1908" r="4310" b="2113"/>
          <a:stretch/>
        </p:blipFill>
        <p:spPr bwMode="auto">
          <a:xfrm>
            <a:off x="1187625" y="1124744"/>
            <a:ext cx="6624736" cy="4511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279360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5057">
        <p14:gallery dir="l"/>
      </p:transition>
    </mc:Choice>
    <mc:Fallback>
      <p:transition spd="slow" advTm="505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628800"/>
            <a:ext cx="37444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B0F0"/>
                </a:solidFill>
              </a:rPr>
              <a:t>Динамическая пауза: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«Наша мама»</a:t>
            </a:r>
          </a:p>
          <a:p>
            <a:r>
              <a:rPr lang="ru-RU" sz="1400" dirty="0" smtClean="0"/>
              <a:t>Дети встают у своих мест, педагог читает стихотворение сопровождая его движениями. Дети повторяют движения.                                 </a:t>
            </a:r>
          </a:p>
          <a:p>
            <a:r>
              <a:rPr lang="ru-RU" sz="1400" dirty="0" smtClean="0"/>
              <a:t>Кто обед готовит, шьёт?</a:t>
            </a:r>
          </a:p>
          <a:p>
            <a:r>
              <a:rPr lang="ru-RU" sz="1400" dirty="0" smtClean="0"/>
              <a:t>Кто нам песенку поёт?</a:t>
            </a:r>
          </a:p>
          <a:p>
            <a:r>
              <a:rPr lang="ru-RU" sz="1400" dirty="0" smtClean="0"/>
              <a:t>Кто целует нас, ласкает?</a:t>
            </a:r>
          </a:p>
          <a:p>
            <a:r>
              <a:rPr lang="ru-RU" sz="1400" dirty="0" smtClean="0"/>
              <a:t>А за шалости ругает?</a:t>
            </a:r>
          </a:p>
          <a:p>
            <a:r>
              <a:rPr lang="ru-RU" sz="1400" dirty="0" smtClean="0"/>
              <a:t>Кто печёт пирог с варением?</a:t>
            </a:r>
          </a:p>
          <a:p>
            <a:r>
              <a:rPr lang="ru-RU" sz="1400" dirty="0" smtClean="0"/>
              <a:t>Рано утром в воскресенье?</a:t>
            </a:r>
          </a:p>
          <a:p>
            <a:r>
              <a:rPr lang="ru-RU" sz="1400" dirty="0" smtClean="0"/>
              <a:t>Кто подарки нам вручает?</a:t>
            </a:r>
          </a:p>
          <a:p>
            <a:r>
              <a:rPr lang="ru-RU" sz="1400" dirty="0" smtClean="0"/>
              <a:t>Это мама, каждый знает.</a:t>
            </a:r>
          </a:p>
          <a:p>
            <a:r>
              <a:rPr lang="ru-RU" sz="1400" dirty="0" smtClean="0"/>
              <a:t>Молодцы!</a:t>
            </a:r>
          </a:p>
        </p:txBody>
      </p:sp>
      <p:pic>
        <p:nvPicPr>
          <p:cNvPr id="7170" name="Picture 2" descr="H:\Ольгино барахло\Фото наша мама\i_0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52" t="1947" r="1954" b="1553"/>
          <a:stretch/>
        </p:blipFill>
        <p:spPr bwMode="auto">
          <a:xfrm>
            <a:off x="4862146" y="1283677"/>
            <a:ext cx="3015762" cy="4308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33503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4716">
        <p14:gallery dir="l"/>
      </p:transition>
    </mc:Choice>
    <mc:Fallback>
      <p:transition spd="slow" advTm="47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155</TotalTime>
  <Words>1240</Words>
  <Application>Microsoft Office PowerPoint</Application>
  <PresentationFormat>Экран (4:3)</PresentationFormat>
  <Paragraphs>98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Кутюр</vt:lpstr>
      <vt:lpstr>Слайд 1</vt:lpstr>
      <vt:lpstr>Слайд 2</vt:lpstr>
      <vt:lpstr>Слайд 3</vt:lpstr>
      <vt:lpstr>Слайд 4</vt:lpstr>
      <vt:lpstr>Слайд 5</vt:lpstr>
      <vt:lpstr>Мнемотаблица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MVK18</dc:creator>
  <cp:lastModifiedBy>ГБДОУ детский сад</cp:lastModifiedBy>
  <cp:revision>20</cp:revision>
  <dcterms:created xsi:type="dcterms:W3CDTF">2013-02-06T18:08:11Z</dcterms:created>
  <dcterms:modified xsi:type="dcterms:W3CDTF">2013-08-07T09:52:29Z</dcterms:modified>
</cp:coreProperties>
</file>