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635" r:id="rId2"/>
    <p:sldId id="619" r:id="rId3"/>
    <p:sldId id="620" r:id="rId4"/>
    <p:sldId id="601" r:id="rId5"/>
    <p:sldId id="621" r:id="rId6"/>
    <p:sldId id="627" r:id="rId7"/>
    <p:sldId id="629" r:id="rId8"/>
    <p:sldId id="628" r:id="rId9"/>
    <p:sldId id="630" r:id="rId10"/>
    <p:sldId id="631" r:id="rId11"/>
    <p:sldId id="633" r:id="rId12"/>
    <p:sldId id="632" r:id="rId13"/>
    <p:sldId id="604" r:id="rId14"/>
    <p:sldId id="61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E947"/>
    <a:srgbClr val="F3650D"/>
    <a:srgbClr val="FD3F03"/>
    <a:srgbClr val="00FFFF"/>
    <a:srgbClr val="FD99B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100" autoAdjust="0"/>
  </p:normalViewPr>
  <p:slideViewPr>
    <p:cSldViewPr>
      <p:cViewPr>
        <p:scale>
          <a:sx n="45" d="100"/>
          <a:sy n="45" d="100"/>
        </p:scale>
        <p:origin x="-1099" y="-1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21.01.2013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75742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hyperlink" Target="http://avtatuzova.ru/" TargetMode="Externa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10.pn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microsoft.com/office/2007/relationships/hdphoto" Target="../media/hdphoto4.wdp"/><Relationship Id="rId5" Type="http://schemas.openxmlformats.org/officeDocument/2006/relationships/image" Target="../media/image13.png"/><Relationship Id="rId4" Type="http://schemas.microsoft.com/office/2007/relationships/hdphoto" Target="../media/hdphoto3.wdp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10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71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072066" y="1659379"/>
            <a:ext cx="378621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презентации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Татузова Анна Васильевна</a:t>
            </a:r>
          </a:p>
          <a:p>
            <a:pPr algn="ctr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http://avtatuzova.ru</a:t>
            </a:r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начальных классов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Москва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91" y="1299012"/>
            <a:ext cx="4583922" cy="2941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Прямоугольник 39"/>
          <p:cNvSpPr/>
          <p:nvPr/>
        </p:nvSpPr>
        <p:spPr>
          <a:xfrm>
            <a:off x="71406" y="785794"/>
            <a:ext cx="87868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«Уравнение. Проверка решения уравнения»</a:t>
            </a:r>
          </a:p>
        </p:txBody>
      </p:sp>
    </p:spTree>
    <p:extLst>
      <p:ext uri="{BB962C8B-B14F-4D97-AF65-F5344CB8AC3E}">
        <p14:creationId xmlns="" xmlns:p14="http://schemas.microsoft.com/office/powerpoint/2010/main" val="3424714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467544" y="3714752"/>
            <a:ext cx="22042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 + 6 = 10(б.)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7544" y="4344423"/>
            <a:ext cx="3312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Ответ: 10 бубликов.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267326" y="2306913"/>
            <a:ext cx="2311440" cy="597929"/>
            <a:chOff x="251520" y="2007949"/>
            <a:chExt cx="2311440" cy="597929"/>
          </a:xfrm>
        </p:grpSpPr>
        <p:pic>
          <p:nvPicPr>
            <p:cNvPr id="30" name="Picture 2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BEBA8EAE-BF5A-486C-A8C5-ECC9F3942E4B}">
                  <a14:imgProps xmlns="" xmlns:a14="http://schemas.microsoft.com/office/drawing/2010/main">
                    <a14:imgLayer r:embed="rId4">
                      <a14:imgEffect>
                        <a14:sharpenSoften amount="5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2007949"/>
              <a:ext cx="601569" cy="5979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BEBA8EAE-BF5A-486C-A8C5-ECC9F3942E4B}">
                  <a14:imgProps xmlns="" xmlns:a14="http://schemas.microsoft.com/office/drawing/2010/main">
                    <a14:imgLayer r:embed="rId6">
                      <a14:imgEffect>
                        <a14:sharpenSoften amount="5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1477" y="2007949"/>
              <a:ext cx="601569" cy="5979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7" name="Picture 2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BEBA8EAE-BF5A-486C-A8C5-ECC9F3942E4B}">
                  <a14:imgProps xmlns="" xmlns:a14="http://schemas.microsoft.com/office/drawing/2010/main">
                    <a14:imgLayer r:embed="rId6">
                      <a14:imgEffect>
                        <a14:sharpenSoften amount="5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1434" y="2007949"/>
              <a:ext cx="601569" cy="5979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8" name="Picture 2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BEBA8EAE-BF5A-486C-A8C5-ECC9F3942E4B}">
                  <a14:imgProps xmlns="" xmlns:a14="http://schemas.microsoft.com/office/drawing/2010/main">
                    <a14:imgLayer r:embed="rId6">
                      <a14:imgEffect>
                        <a14:sharpenSoften amount="5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1391" y="2007949"/>
              <a:ext cx="601569" cy="5979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" name="Группа 4"/>
          <p:cNvGrpSpPr/>
          <p:nvPr/>
        </p:nvGrpSpPr>
        <p:grpSpPr>
          <a:xfrm>
            <a:off x="2531348" y="2295981"/>
            <a:ext cx="3451357" cy="628963"/>
            <a:chOff x="2531348" y="2007949"/>
            <a:chExt cx="3451357" cy="628963"/>
          </a:xfrm>
        </p:grpSpPr>
        <p:pic>
          <p:nvPicPr>
            <p:cNvPr id="29" name="Picture 2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BEBA8EAE-BF5A-486C-A8C5-ECC9F3942E4B}">
                  <a14:imgProps xmlns="" xmlns:a14="http://schemas.microsoft.com/office/drawing/2010/main">
                    <a14:imgLayer r:embed="rId6">
                      <a14:imgEffect>
                        <a14:sharpenSoften amount="5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31348" y="2007949"/>
              <a:ext cx="601569" cy="5979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2" name="Picture 2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BEBA8EAE-BF5A-486C-A8C5-ECC9F3942E4B}">
                  <a14:imgProps xmlns="" xmlns:a14="http://schemas.microsoft.com/office/drawing/2010/main">
                    <a14:imgLayer r:embed="rId6">
                      <a14:imgEffect>
                        <a14:sharpenSoften amount="5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1305" y="2007949"/>
              <a:ext cx="601569" cy="5979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5" name="Picture 2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BEBA8EAE-BF5A-486C-A8C5-ECC9F3942E4B}">
                  <a14:imgProps xmlns="" xmlns:a14="http://schemas.microsoft.com/office/drawing/2010/main">
                    <a14:imgLayer r:embed="rId4">
                      <a14:imgEffect>
                        <a14:sharpenSoften amount="5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71262" y="2007949"/>
              <a:ext cx="601569" cy="5979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6" name="Picture 2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BEBA8EAE-BF5A-486C-A8C5-ECC9F3942E4B}">
                  <a14:imgProps xmlns="" xmlns:a14="http://schemas.microsoft.com/office/drawing/2010/main">
                    <a14:imgLayer r:embed="rId6">
                      <a14:imgEffect>
                        <a14:sharpenSoften amount="5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41219" y="2007949"/>
              <a:ext cx="601569" cy="5979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8" name="Picture 2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BEBA8EAE-BF5A-486C-A8C5-ECC9F3942E4B}">
                  <a14:imgProps xmlns="" xmlns:a14="http://schemas.microsoft.com/office/drawing/2010/main">
                    <a14:imgLayer r:embed="rId6">
                      <a14:imgEffect>
                        <a14:sharpenSoften amount="5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1176" y="2007949"/>
              <a:ext cx="601569" cy="5979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9" name="Picture 2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BEBA8EAE-BF5A-486C-A8C5-ECC9F3942E4B}">
                  <a14:imgProps xmlns="" xmlns:a14="http://schemas.microsoft.com/office/drawing/2010/main">
                    <a14:imgLayer r:embed="rId6">
                      <a14:imgEffect>
                        <a14:sharpenSoften amount="5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81136" y="2038983"/>
              <a:ext cx="601569" cy="5979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12565" y="652046"/>
            <a:ext cx="5621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ребятам решить задачи: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9246" y="1060247"/>
            <a:ext cx="87519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а) У Лены 4 бублика, а у Кати – 6.  Сколько всего бубликов </a:t>
            </a:r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девочек?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1359" y="1823283"/>
            <a:ext cx="5374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995935" y="1835532"/>
            <a:ext cx="546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365138" y="3499420"/>
            <a:ext cx="2219802" cy="1588"/>
          </a:xfrm>
          <a:prstGeom prst="line">
            <a:avLst/>
          </a:prstGeom>
          <a:ln w="38100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2584940" y="3499420"/>
            <a:ext cx="3397765" cy="0"/>
          </a:xfrm>
          <a:prstGeom prst="line">
            <a:avLst/>
          </a:prstGeom>
          <a:ln w="38100">
            <a:solidFill>
              <a:srgbClr val="CC00CC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Левая круглая скобка 11"/>
          <p:cNvSpPr/>
          <p:nvPr/>
        </p:nvSpPr>
        <p:spPr>
          <a:xfrm rot="5400000">
            <a:off x="3068600" y="481062"/>
            <a:ext cx="180021" cy="5643849"/>
          </a:xfrm>
          <a:prstGeom prst="leftBracket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847660" y="2751311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7021194" y="5877272"/>
            <a:ext cx="1972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61169" y="142852"/>
            <a:ext cx="855423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71. Уравнение. Проверка решения уравнения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412930" y="221376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2216428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6" grpId="0"/>
      <p:bldP spid="50" grpId="0"/>
      <p:bldP spid="12" grpId="0" animBg="1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565" y="652046"/>
            <a:ext cx="5621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ребятам решить задачи: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9246" y="1060247"/>
            <a:ext cx="87519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б) У Пети было 9 книг. Несколько книг он отдал Кате, и у него осталось 5 книг. Сколько книг Петя отдал Кате?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365138" y="3634501"/>
            <a:ext cx="2435483" cy="1588"/>
          </a:xfrm>
          <a:prstGeom prst="line">
            <a:avLst/>
          </a:prstGeom>
          <a:ln w="38100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V="1">
            <a:off x="2812452" y="3643578"/>
            <a:ext cx="3182084" cy="1588"/>
          </a:xfrm>
          <a:prstGeom prst="line">
            <a:avLst/>
          </a:prstGeom>
          <a:ln w="38100">
            <a:solidFill>
              <a:srgbClr val="CC00CC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Левая круглая скобка 11"/>
          <p:cNvSpPr/>
          <p:nvPr/>
        </p:nvSpPr>
        <p:spPr>
          <a:xfrm rot="5400000">
            <a:off x="3022255" y="569799"/>
            <a:ext cx="272710" cy="5643849"/>
          </a:xfrm>
          <a:prstGeom prst="leftBracket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327276" y="2780929"/>
            <a:ext cx="478346" cy="461665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grpSp>
        <p:nvGrpSpPr>
          <p:cNvPr id="14" name="Группа 13"/>
          <p:cNvGrpSpPr/>
          <p:nvPr/>
        </p:nvGrpSpPr>
        <p:grpSpPr>
          <a:xfrm>
            <a:off x="179512" y="1988841"/>
            <a:ext cx="3289421" cy="868746"/>
            <a:chOff x="179512" y="2056198"/>
            <a:chExt cx="3289421" cy="868746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2058917"/>
              <a:ext cx="668312" cy="8660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9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3215" y="2056198"/>
              <a:ext cx="668312" cy="8660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0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6918" y="2058917"/>
              <a:ext cx="668312" cy="8660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0621" y="2056198"/>
              <a:ext cx="668312" cy="8660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5" name="Группа 14"/>
          <p:cNvGrpSpPr/>
          <p:nvPr/>
        </p:nvGrpSpPr>
        <p:grpSpPr>
          <a:xfrm>
            <a:off x="3674324" y="1988840"/>
            <a:ext cx="4163126" cy="868747"/>
            <a:chOff x="3674324" y="2056197"/>
            <a:chExt cx="4163126" cy="868747"/>
          </a:xfrm>
        </p:grpSpPr>
        <p:pic>
          <p:nvPicPr>
            <p:cNvPr id="42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74324" y="2058917"/>
              <a:ext cx="668312" cy="8660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3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48027" y="2056198"/>
              <a:ext cx="668312" cy="8660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4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21730" y="2058917"/>
              <a:ext cx="668312" cy="8660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5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95433" y="2056198"/>
              <a:ext cx="668312" cy="8660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6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9138" y="2056197"/>
              <a:ext cx="668312" cy="8660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" name="Прямоугольник 6"/>
          <p:cNvSpPr/>
          <p:nvPr/>
        </p:nvSpPr>
        <p:spPr>
          <a:xfrm>
            <a:off x="881912" y="3206669"/>
            <a:ext cx="10109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отдал</a:t>
            </a:r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3924805" y="3685801"/>
            <a:ext cx="478689" cy="461665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5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610186" y="3184616"/>
            <a:ext cx="14879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осталось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377889" y="2793703"/>
            <a:ext cx="936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было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05622" y="2780928"/>
            <a:ext cx="5741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кн.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03494" y="3669532"/>
            <a:ext cx="5741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кн.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785977" y="5991671"/>
            <a:ext cx="526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? 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926827" y="3687415"/>
            <a:ext cx="478689" cy="461665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5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1405516" y="3671146"/>
            <a:ext cx="5741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кн.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251520" y="4839543"/>
            <a:ext cx="3312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Ответ:       бубликов.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4" name="Таблица 3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84445994"/>
              </p:ext>
            </p:extLst>
          </p:nvPr>
        </p:nvGraphicFramePr>
        <p:xfrm>
          <a:off x="362466" y="4221088"/>
          <a:ext cx="2553350" cy="5388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0670"/>
                <a:gridCol w="510670"/>
                <a:gridCol w="510670"/>
                <a:gridCol w="510670"/>
                <a:gridCol w="510670"/>
              </a:tblGrid>
              <a:tr h="5388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5" name="Прямоугольник 34"/>
          <p:cNvSpPr/>
          <p:nvPr/>
        </p:nvSpPr>
        <p:spPr>
          <a:xfrm>
            <a:off x="1658875" y="6002124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79512" y="6002124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165754" y="6002124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151996" y="6002124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645117" y="6002124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138238" y="6002124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631359" y="6002124"/>
            <a:ext cx="405984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145422" y="6002124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638545" y="6002124"/>
            <a:ext cx="585417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672633" y="6002124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923602" y="6002124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800" dirty="0"/>
          </a:p>
        </p:txBody>
      </p:sp>
      <p:sp>
        <p:nvSpPr>
          <p:cNvPr id="58" name="TextBox 57"/>
          <p:cNvSpPr txBox="1"/>
          <p:nvPr/>
        </p:nvSpPr>
        <p:spPr>
          <a:xfrm>
            <a:off x="1574291" y="4826204"/>
            <a:ext cx="432048" cy="52322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508104" y="6002124"/>
            <a:ext cx="415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7030A0"/>
                </a:solidFill>
              </a:rPr>
              <a:t>–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6356195" y="6002124"/>
            <a:ext cx="415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>
                <a:solidFill>
                  <a:srgbClr val="7030A0"/>
                </a:solidFill>
              </a:rPr>
              <a:t>=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198806" y="5169966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161169" y="142852"/>
            <a:ext cx="855423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71. Уравнение. Проверка решения уравнения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7412930" y="221376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396184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67544" y="5271591"/>
            <a:ext cx="3312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Ответ: 4 книги.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2565" y="652046"/>
            <a:ext cx="5621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ребятам решить задачи: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9246" y="1060247"/>
            <a:ext cx="87519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б) У Пети было 9 книг. Несколько книг он отдал Кате, и у него осталось 5 книг. Сколько книг Петя отдал Кате?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365138" y="3850524"/>
            <a:ext cx="2435483" cy="1588"/>
          </a:xfrm>
          <a:prstGeom prst="line">
            <a:avLst/>
          </a:prstGeom>
          <a:ln w="38100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V="1">
            <a:off x="2812452" y="3859601"/>
            <a:ext cx="3182084" cy="1588"/>
          </a:xfrm>
          <a:prstGeom prst="line">
            <a:avLst/>
          </a:prstGeom>
          <a:ln w="38100">
            <a:solidFill>
              <a:srgbClr val="CC00CC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Левая круглая скобка 11"/>
          <p:cNvSpPr/>
          <p:nvPr/>
        </p:nvSpPr>
        <p:spPr>
          <a:xfrm rot="5400000">
            <a:off x="3022255" y="785822"/>
            <a:ext cx="272710" cy="5643849"/>
          </a:xfrm>
          <a:prstGeom prst="leftBracket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399324" y="1045564"/>
            <a:ext cx="9566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9 кн.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7021194" y="5877272"/>
            <a:ext cx="1972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179512" y="1988841"/>
            <a:ext cx="3289421" cy="868746"/>
            <a:chOff x="179512" y="2056198"/>
            <a:chExt cx="3289421" cy="868746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2058917"/>
              <a:ext cx="668312" cy="8660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9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3215" y="2056198"/>
              <a:ext cx="668312" cy="8660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0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6918" y="2058917"/>
              <a:ext cx="668312" cy="8660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0621" y="2056198"/>
              <a:ext cx="668312" cy="8660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5" name="Группа 14"/>
          <p:cNvGrpSpPr/>
          <p:nvPr/>
        </p:nvGrpSpPr>
        <p:grpSpPr>
          <a:xfrm>
            <a:off x="3674324" y="1988840"/>
            <a:ext cx="4163126" cy="868747"/>
            <a:chOff x="3674324" y="2056197"/>
            <a:chExt cx="4163126" cy="868747"/>
          </a:xfrm>
        </p:grpSpPr>
        <p:pic>
          <p:nvPicPr>
            <p:cNvPr id="42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74324" y="2058917"/>
              <a:ext cx="668312" cy="8660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3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48027" y="2056198"/>
              <a:ext cx="668312" cy="8660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4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21730" y="2058917"/>
              <a:ext cx="668312" cy="8660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5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95433" y="2056198"/>
              <a:ext cx="668312" cy="8660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6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9138" y="2056197"/>
              <a:ext cx="668312" cy="8660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" name="Прямоугольник 6"/>
          <p:cNvSpPr/>
          <p:nvPr/>
        </p:nvSpPr>
        <p:spPr>
          <a:xfrm>
            <a:off x="6097231" y="1052736"/>
            <a:ext cx="10109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отдал</a:t>
            </a:r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2241618" y="1429578"/>
            <a:ext cx="9573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5 кн.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41033" y="1429579"/>
            <a:ext cx="14879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осталось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658861" y="1059429"/>
            <a:ext cx="936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было</a:t>
            </a:r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984924" y="3972245"/>
            <a:ext cx="12108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? кн.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39552" y="4641919"/>
            <a:ext cx="2301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9 – 5 = 4 (кн.)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161169" y="142852"/>
            <a:ext cx="855423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71. Уравнение. Проверка решения уравнения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7412930" y="221376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3274355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96296E-6 L -0.00035 0.3016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15069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0.00364 0.3034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15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96296E-6 L -0.56858 0.34444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438" y="1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9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7037E-7 L 0.29219 0.28935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01" y="14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9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7037E-7 L 0.19479 0.36296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40" y="1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2" grpId="0" animBg="1"/>
      <p:bldP spid="13" grpId="0"/>
      <p:bldP spid="13" grpId="1"/>
      <p:bldP spid="7" grpId="0"/>
      <p:bldP spid="7" grpId="1"/>
      <p:bldP spid="47" grpId="1"/>
      <p:bldP spid="47" grpId="2"/>
      <p:bldP spid="10" grpId="0"/>
      <p:bldP spid="10" grpId="1"/>
      <p:bldP spid="10" grpId="2"/>
      <p:bldP spid="11" grpId="0"/>
      <p:bldP spid="11" grpId="1"/>
      <p:bldP spid="53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Box 78"/>
          <p:cNvSpPr txBox="1"/>
          <p:nvPr/>
        </p:nvSpPr>
        <p:spPr>
          <a:xfrm>
            <a:off x="321264" y="5285886"/>
            <a:ext cx="2444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10 - 6=4(гр.)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58390" y="5702139"/>
            <a:ext cx="3720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Ответ: на 4 груши.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928794" y="150970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827584" y="2276872"/>
            <a:ext cx="2572247" cy="420116"/>
            <a:chOff x="4262434" y="3995145"/>
            <a:chExt cx="2572247" cy="420116"/>
          </a:xfrm>
        </p:grpSpPr>
        <p:pic>
          <p:nvPicPr>
            <p:cNvPr id="2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="" xmlns:a14="http://schemas.microsoft.com/office/drawing/2010/main">
                    <a14:imgLayer r:embed="rId4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5757" y="3995145"/>
              <a:ext cx="400042" cy="420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0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="" xmlns:a14="http://schemas.microsoft.com/office/drawing/2010/main">
                    <a14:imgLayer r:embed="rId6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1316" y="3995145"/>
              <a:ext cx="400042" cy="420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="" xmlns:a14="http://schemas.microsoft.com/office/drawing/2010/main">
                    <a14:imgLayer r:embed="rId6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6875" y="3995145"/>
              <a:ext cx="400042" cy="420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2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="" xmlns:a14="http://schemas.microsoft.com/office/drawing/2010/main">
                    <a14:imgLayer r:embed="rId6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0198" y="3995145"/>
              <a:ext cx="400042" cy="420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3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="" xmlns:a14="http://schemas.microsoft.com/office/drawing/2010/main">
                    <a14:imgLayer r:embed="rId6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34639" y="3995145"/>
              <a:ext cx="400042" cy="420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4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="" xmlns:a14="http://schemas.microsoft.com/office/drawing/2010/main">
                    <a14:imgLayer r:embed="rId6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2434" y="3995145"/>
              <a:ext cx="400042" cy="420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" name="Группа 4"/>
          <p:cNvGrpSpPr/>
          <p:nvPr/>
        </p:nvGrpSpPr>
        <p:grpSpPr>
          <a:xfrm>
            <a:off x="3444702" y="2276872"/>
            <a:ext cx="1703362" cy="420116"/>
            <a:chOff x="6869080" y="3995145"/>
            <a:chExt cx="1703362" cy="420116"/>
          </a:xfrm>
        </p:grpSpPr>
        <p:pic>
          <p:nvPicPr>
            <p:cNvPr id="69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="" xmlns:a14="http://schemas.microsoft.com/office/drawing/2010/main">
                    <a14:imgLayer r:embed="rId6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69080" y="3995145"/>
              <a:ext cx="400042" cy="420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0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="" xmlns:a14="http://schemas.microsoft.com/office/drawing/2010/main">
                    <a14:imgLayer r:embed="rId6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03521" y="3995145"/>
              <a:ext cx="400042" cy="420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="" xmlns:a14="http://schemas.microsoft.com/office/drawing/2010/main">
                    <a14:imgLayer r:embed="rId6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37962" y="3995145"/>
              <a:ext cx="400042" cy="420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2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="" xmlns:a14="http://schemas.microsoft.com/office/drawing/2010/main">
                    <a14:imgLayer r:embed="rId6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2400" y="3995145"/>
              <a:ext cx="400042" cy="420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" name="Группа 2"/>
          <p:cNvGrpSpPr/>
          <p:nvPr/>
        </p:nvGrpSpPr>
        <p:grpSpPr>
          <a:xfrm>
            <a:off x="696631" y="2796965"/>
            <a:ext cx="2572247" cy="420116"/>
            <a:chOff x="4283968" y="4725144"/>
            <a:chExt cx="2572247" cy="420116"/>
          </a:xfrm>
        </p:grpSpPr>
        <p:pic>
          <p:nvPicPr>
            <p:cNvPr id="73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="" xmlns:a14="http://schemas.microsoft.com/office/drawing/2010/main">
                    <a14:imgLayer r:embed="rId6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7291" y="4725144"/>
              <a:ext cx="400042" cy="420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4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="" xmlns:a14="http://schemas.microsoft.com/office/drawing/2010/main">
                    <a14:imgLayer r:embed="rId6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2850" y="4725144"/>
              <a:ext cx="400042" cy="420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5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="" xmlns:a14="http://schemas.microsoft.com/office/drawing/2010/main">
                    <a14:imgLayer r:embed="rId6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8409" y="4725144"/>
              <a:ext cx="400042" cy="420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6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="" xmlns:a14="http://schemas.microsoft.com/office/drawing/2010/main">
                    <a14:imgLayer r:embed="rId6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21732" y="4725144"/>
              <a:ext cx="400042" cy="420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7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="" xmlns:a14="http://schemas.microsoft.com/office/drawing/2010/main">
                    <a14:imgLayer r:embed="rId6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56173" y="4725144"/>
              <a:ext cx="400042" cy="420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8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="" xmlns:a14="http://schemas.microsoft.com/office/drawing/2010/main">
                    <a14:imgLayer r:embed="rId6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3968" y="4725144"/>
              <a:ext cx="400042" cy="420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105686" y="1058844"/>
            <a:ext cx="8509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в)  У Кати 10 груш, а у Вовы 6 груш.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0151" y="1383159"/>
            <a:ext cx="68336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сколько у Кати больше груш, чем у Вовы?   </a:t>
            </a:r>
          </a:p>
        </p:txBody>
      </p:sp>
      <p:sp>
        <p:nvSpPr>
          <p:cNvPr id="81" name="Прямоугольник 80"/>
          <p:cNvSpPr/>
          <p:nvPr/>
        </p:nvSpPr>
        <p:spPr>
          <a:xfrm>
            <a:off x="321267" y="1694369"/>
            <a:ext cx="68225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сколько у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Вовы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больше груш, чем у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Кати? 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3" name="Прямая соединительная линия 82"/>
          <p:cNvCxnSpPr/>
          <p:nvPr/>
        </p:nvCxnSpPr>
        <p:spPr>
          <a:xfrm>
            <a:off x="321267" y="4077072"/>
            <a:ext cx="5643850" cy="0"/>
          </a:xfrm>
          <a:prstGeom prst="line">
            <a:avLst/>
          </a:prstGeom>
          <a:ln w="38100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flipV="1">
            <a:off x="358391" y="4509120"/>
            <a:ext cx="3182084" cy="1588"/>
          </a:xfrm>
          <a:prstGeom prst="line">
            <a:avLst/>
          </a:prstGeom>
          <a:ln w="38100">
            <a:solidFill>
              <a:srgbClr val="CC00CC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Левая круглая скобка 84"/>
          <p:cNvSpPr/>
          <p:nvPr/>
        </p:nvSpPr>
        <p:spPr>
          <a:xfrm rot="5400000">
            <a:off x="2995720" y="887447"/>
            <a:ext cx="272710" cy="5643849"/>
          </a:xfrm>
          <a:prstGeom prst="leftBracket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33810" y="2165252"/>
            <a:ext cx="4491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162398" y="2780928"/>
            <a:ext cx="4748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8" name="Левая круглая скобка 87"/>
          <p:cNvSpPr/>
          <p:nvPr/>
        </p:nvSpPr>
        <p:spPr>
          <a:xfrm rot="16200000" flipV="1">
            <a:off x="1862691" y="3183716"/>
            <a:ext cx="136355" cy="3219207"/>
          </a:xfrm>
          <a:prstGeom prst="leftBracket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Левая круглая скобка 88"/>
          <p:cNvSpPr/>
          <p:nvPr/>
        </p:nvSpPr>
        <p:spPr>
          <a:xfrm rot="16200000" flipV="1">
            <a:off x="4675666" y="3045378"/>
            <a:ext cx="282612" cy="2344499"/>
          </a:xfrm>
          <a:prstGeom prst="leftBracket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644722" y="3986282"/>
            <a:ext cx="0" cy="231345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553919" y="4399832"/>
            <a:ext cx="526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?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76620" y="3106566"/>
            <a:ext cx="10025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гр.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598607" y="4861497"/>
            <a:ext cx="9323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гр.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161169" y="142852"/>
            <a:ext cx="855423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71. Уравнение. Проверка решения уравнения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7412930" y="221376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92" name="TextBox 91"/>
          <p:cNvSpPr txBox="1"/>
          <p:nvPr/>
        </p:nvSpPr>
        <p:spPr>
          <a:xfrm>
            <a:off x="212565" y="698804"/>
            <a:ext cx="5621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ребятам решить задачи: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07407E-6 L 0.00104 -0.075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3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0" grpId="0"/>
      <p:bldP spid="7" grpId="0"/>
      <p:bldP spid="81" grpId="0"/>
      <p:bldP spid="85" grpId="0" animBg="1"/>
      <p:bldP spid="9" grpId="0"/>
      <p:bldP spid="87" grpId="0"/>
      <p:bldP spid="88" grpId="0" animBg="1"/>
      <p:bldP spid="89" grpId="0" animBg="1"/>
      <p:bldP spid="12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412930" y="221376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45503" y="692696"/>
            <a:ext cx="8858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Вове отметить в уравнениях и на схемах целое и части и подобрать к уравнениям нужные схемы.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647206" y="2113692"/>
            <a:ext cx="1572866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– у = 4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6891076" y="2113692"/>
            <a:ext cx="1569356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– 3 = 4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56637" y="2113692"/>
            <a:ext cx="1572866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– 4 = 3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430961" y="1580018"/>
            <a:ext cx="8533527" cy="461666"/>
            <a:chOff x="182155" y="5991670"/>
            <a:chExt cx="8533527" cy="461666"/>
          </a:xfrm>
        </p:grpSpPr>
        <p:sp>
          <p:nvSpPr>
            <p:cNvPr id="41" name="TextBox 40"/>
            <p:cNvSpPr txBox="1"/>
            <p:nvPr/>
          </p:nvSpPr>
          <p:spPr>
            <a:xfrm>
              <a:off x="2409083" y="5991671"/>
              <a:ext cx="36777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rgbClr val="7030A0"/>
                  </a:solidFill>
                  <a:latin typeface="Arial Narrow" pitchFamily="34" charset="0"/>
                  <a:cs typeface="Arial" pitchFamily="34" charset="0"/>
                </a:rPr>
                <a:t>часть + часть = целое</a:t>
              </a:r>
              <a:endParaRPr lang="ru-RU" sz="2400" i="1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82155" y="5991671"/>
              <a:ext cx="25525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ПОДСКАЗКА!</a:t>
              </a:r>
              <a:endPara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706906" y="5991670"/>
              <a:ext cx="30087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rgbClr val="7030A0"/>
                  </a:solidFill>
                  <a:latin typeface="Arial Narrow" pitchFamily="34" charset="0"/>
                  <a:cs typeface="Arial" pitchFamily="34" charset="0"/>
                </a:rPr>
                <a:t>целое – часть = часть</a:t>
              </a:r>
              <a:endParaRPr lang="ru-RU" sz="2400" i="1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241" y="2802558"/>
            <a:ext cx="1890713" cy="170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076" y="2802558"/>
            <a:ext cx="1895475" cy="170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145503" y="2924944"/>
            <a:ext cx="881898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433639" y="2924944"/>
            <a:ext cx="0" cy="26050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145504" y="5530006"/>
            <a:ext cx="8858280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61169" y="142852"/>
            <a:ext cx="855423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71. Уравнение. Проверка решения уравнения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412930" y="221376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1750223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04624E-6 L 0.14357 0.3107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70" y="155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04624E-6 L -0.5599 0.3946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03" y="197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24" grpId="0" animBg="1"/>
      <p:bldP spid="27" grpId="0" animBg="1"/>
      <p:bldP spid="26" grpId="0" animBg="1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45503" y="692696"/>
            <a:ext cx="8858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Вове отметить в уравнениях и на схемах целое и части и подобрать к уравнениям нужные схемы.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647206" y="2113692"/>
            <a:ext cx="1572866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– у = 4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6891076" y="2113692"/>
            <a:ext cx="1569356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– 3 = 4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56637" y="2113692"/>
            <a:ext cx="1572866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– 4 = 3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430961" y="1580018"/>
            <a:ext cx="8533527" cy="461666"/>
            <a:chOff x="182155" y="5991670"/>
            <a:chExt cx="8533527" cy="461666"/>
          </a:xfrm>
        </p:grpSpPr>
        <p:sp>
          <p:nvSpPr>
            <p:cNvPr id="41" name="TextBox 40"/>
            <p:cNvSpPr txBox="1"/>
            <p:nvPr/>
          </p:nvSpPr>
          <p:spPr>
            <a:xfrm>
              <a:off x="2409083" y="5991671"/>
              <a:ext cx="36777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rgbClr val="7030A0"/>
                  </a:solidFill>
                  <a:latin typeface="Arial Narrow" pitchFamily="34" charset="0"/>
                  <a:cs typeface="Arial" pitchFamily="34" charset="0"/>
                </a:rPr>
                <a:t>часть + часть = целое</a:t>
              </a:r>
              <a:endParaRPr lang="ru-RU" sz="2400" i="1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82155" y="5991671"/>
              <a:ext cx="25525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ПОДСКАЗКА!</a:t>
              </a:r>
              <a:endPara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706906" y="5991670"/>
              <a:ext cx="30087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rgbClr val="7030A0"/>
                  </a:solidFill>
                  <a:latin typeface="Arial Narrow" pitchFamily="34" charset="0"/>
                  <a:cs typeface="Arial" pitchFamily="34" charset="0"/>
                </a:rPr>
                <a:t>целое – часть = часть</a:t>
              </a:r>
              <a:endParaRPr lang="ru-RU" sz="2400" i="1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241" y="2802558"/>
            <a:ext cx="1890713" cy="170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076" y="2802558"/>
            <a:ext cx="1895475" cy="170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145503" y="2924944"/>
            <a:ext cx="881898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433639" y="2924944"/>
            <a:ext cx="0" cy="26050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1775531" y="4242465"/>
            <a:ext cx="1572866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– 4 = 3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763688" y="4835006"/>
            <a:ext cx="1572866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– 3 = 4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45504" y="5530006"/>
            <a:ext cx="8858280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61169" y="142852"/>
            <a:ext cx="855423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71. Уравнение. Проверка решения уравнения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412930" y="221376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2601708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46821E-6 L 0.16545 0.3144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64" y="157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4" grpId="0" animBg="1"/>
      <p:bldP spid="27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496085" y="4200374"/>
            <a:ext cx="17684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 – </a:t>
            </a:r>
            <a:r>
              <a:rPr lang="ru-RU" sz="32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ru-RU" sz="32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6072198" y="4093602"/>
            <a:ext cx="18573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– </a:t>
            </a:r>
            <a:r>
              <a:rPr lang="ru-RU" sz="32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sz="3200" u="sng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u="sng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452645" y="3088910"/>
            <a:ext cx="1904777" cy="1588"/>
          </a:xfrm>
          <a:prstGeom prst="line">
            <a:avLst/>
          </a:prstGeom>
          <a:ln w="28575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999306" y="3088116"/>
            <a:ext cx="28575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3595917" y="4161651"/>
            <a:ext cx="18573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ru-RU" sz="32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9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Дуга 36"/>
          <p:cNvSpPr/>
          <p:nvPr/>
        </p:nvSpPr>
        <p:spPr>
          <a:xfrm rot="19125795">
            <a:off x="-105636" y="2671275"/>
            <a:ext cx="2789352" cy="2496618"/>
          </a:xfrm>
          <a:prstGeom prst="arc">
            <a:avLst/>
          </a:prstGeom>
          <a:ln w="3175">
            <a:solidFill>
              <a:srgbClr val="CC00CC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3357553" y="3090498"/>
            <a:ext cx="1941371" cy="0"/>
          </a:xfrm>
          <a:prstGeom prst="line">
            <a:avLst/>
          </a:prstGeom>
          <a:ln w="28575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3940808" y="3088116"/>
            <a:ext cx="28575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Дуга 42"/>
          <p:cNvSpPr/>
          <p:nvPr/>
        </p:nvSpPr>
        <p:spPr>
          <a:xfrm rot="19125795">
            <a:off x="2768125" y="2711725"/>
            <a:ext cx="2845982" cy="2460676"/>
          </a:xfrm>
          <a:prstGeom prst="arc">
            <a:avLst/>
          </a:prstGeom>
          <a:ln w="3175">
            <a:solidFill>
              <a:srgbClr val="CC00CC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6064266" y="3057640"/>
            <a:ext cx="1877864" cy="0"/>
          </a:xfrm>
          <a:prstGeom prst="line">
            <a:avLst/>
          </a:prstGeom>
          <a:ln w="28575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6584014" y="3055258"/>
            <a:ext cx="28575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Дуга 48"/>
          <p:cNvSpPr/>
          <p:nvPr/>
        </p:nvSpPr>
        <p:spPr>
          <a:xfrm rot="19125795">
            <a:off x="5453610" y="2669733"/>
            <a:ext cx="2785473" cy="2493218"/>
          </a:xfrm>
          <a:prstGeom prst="arc">
            <a:avLst/>
          </a:prstGeom>
          <a:ln w="3175">
            <a:solidFill>
              <a:srgbClr val="CC00CC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198806" y="5271591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45503" y="787368"/>
            <a:ext cx="8858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Вове отметить в уравнениях и на схемах целое и части и подобрать к уравнениям нужные схемы.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496085" y="3209497"/>
            <a:ext cx="385575" cy="574893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1579914" y="3214147"/>
            <a:ext cx="385575" cy="574893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1291882" y="1990011"/>
            <a:ext cx="385575" cy="574893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3491880" y="3208326"/>
            <a:ext cx="400019" cy="574893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4532021" y="3212976"/>
            <a:ext cx="400019" cy="574893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4139952" y="1988840"/>
            <a:ext cx="400019" cy="574893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6175932" y="3208326"/>
            <a:ext cx="412292" cy="574893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7241315" y="3212976"/>
            <a:ext cx="427029" cy="574893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6770123" y="1988840"/>
            <a:ext cx="412292" cy="574893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91640" y="4197387"/>
            <a:ext cx="389850" cy="584775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51161" y="4197387"/>
            <a:ext cx="453521" cy="584775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ru-RU" sz="3200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7236" y="4203502"/>
            <a:ext cx="412292" cy="584775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ru-RU" sz="3200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98156" y="4161650"/>
            <a:ext cx="412292" cy="584775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ru-RU" sz="3200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3269" y="4173522"/>
            <a:ext cx="389850" cy="584775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ru-RU" sz="3200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951897" y="4173354"/>
            <a:ext cx="412292" cy="584775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064266" y="4096947"/>
            <a:ext cx="412292" cy="584775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738134" y="4096947"/>
            <a:ext cx="389850" cy="584775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ru-RU" sz="3200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425282" y="4092062"/>
            <a:ext cx="412292" cy="584775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ru-RU" sz="3200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161169" y="142852"/>
            <a:ext cx="855423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71. Уравнение. Проверка решения уравнения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7412930" y="221376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496085" y="4200374"/>
            <a:ext cx="17684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 – </a:t>
            </a:r>
            <a:r>
              <a:rPr lang="ru-RU" sz="32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ru-RU" sz="32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6072198" y="4093602"/>
            <a:ext cx="18573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– </a:t>
            </a:r>
            <a:r>
              <a:rPr lang="ru-RU" sz="32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ru-RU" sz="32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u="sng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452645" y="3088910"/>
            <a:ext cx="1904777" cy="1588"/>
          </a:xfrm>
          <a:prstGeom prst="line">
            <a:avLst/>
          </a:prstGeom>
          <a:ln w="28575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999306" y="3088116"/>
            <a:ext cx="28575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3595917" y="4161651"/>
            <a:ext cx="18573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ru-RU" sz="32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9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Дуга 36"/>
          <p:cNvSpPr/>
          <p:nvPr/>
        </p:nvSpPr>
        <p:spPr>
          <a:xfrm rot="19125795">
            <a:off x="-105636" y="2671275"/>
            <a:ext cx="2789352" cy="2496618"/>
          </a:xfrm>
          <a:prstGeom prst="arc">
            <a:avLst/>
          </a:prstGeom>
          <a:ln w="3175">
            <a:solidFill>
              <a:srgbClr val="CC00CC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3357553" y="3090498"/>
            <a:ext cx="1941371" cy="0"/>
          </a:xfrm>
          <a:prstGeom prst="line">
            <a:avLst/>
          </a:prstGeom>
          <a:ln w="28575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3940808" y="3088116"/>
            <a:ext cx="28575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Дуга 42"/>
          <p:cNvSpPr/>
          <p:nvPr/>
        </p:nvSpPr>
        <p:spPr>
          <a:xfrm rot="19125795">
            <a:off x="2768125" y="2711725"/>
            <a:ext cx="2845982" cy="2460676"/>
          </a:xfrm>
          <a:prstGeom prst="arc">
            <a:avLst/>
          </a:prstGeom>
          <a:ln w="3175">
            <a:solidFill>
              <a:srgbClr val="CC00CC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6064266" y="3057640"/>
            <a:ext cx="1877864" cy="0"/>
          </a:xfrm>
          <a:prstGeom prst="line">
            <a:avLst/>
          </a:prstGeom>
          <a:ln w="28575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6584014" y="3055258"/>
            <a:ext cx="28575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Дуга 48"/>
          <p:cNvSpPr/>
          <p:nvPr/>
        </p:nvSpPr>
        <p:spPr>
          <a:xfrm rot="19125795">
            <a:off x="5453610" y="2669733"/>
            <a:ext cx="2785473" cy="2493218"/>
          </a:xfrm>
          <a:prstGeom prst="arc">
            <a:avLst/>
          </a:prstGeom>
          <a:ln w="3175">
            <a:solidFill>
              <a:srgbClr val="CC00CC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рямоугольник 85"/>
          <p:cNvSpPr/>
          <p:nvPr/>
        </p:nvSpPr>
        <p:spPr>
          <a:xfrm>
            <a:off x="161169" y="142852"/>
            <a:ext cx="855423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71. Уравнение. Проверка решения уравнения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7412930" y="221376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8" name="TextBox 87"/>
          <p:cNvSpPr txBox="1"/>
          <p:nvPr/>
        </p:nvSpPr>
        <p:spPr>
          <a:xfrm>
            <a:off x="145503" y="787368"/>
            <a:ext cx="8858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Вове отметить в уравнениях и на схемах целое и части и подобрать к уравнениям нужные схемы.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496085" y="3209497"/>
            <a:ext cx="385575" cy="574893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1579914" y="3214147"/>
            <a:ext cx="385575" cy="574893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1291882" y="1990011"/>
            <a:ext cx="385575" cy="574893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3491880" y="3208326"/>
            <a:ext cx="400019" cy="574893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4532021" y="3212976"/>
            <a:ext cx="400019" cy="574893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4139952" y="1988840"/>
            <a:ext cx="400019" cy="574893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6175932" y="3208326"/>
            <a:ext cx="412292" cy="574893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7241315" y="3212976"/>
            <a:ext cx="427029" cy="574893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6785113" y="1973850"/>
            <a:ext cx="412292" cy="574893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91640" y="4197387"/>
            <a:ext cx="389850" cy="584775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51161" y="4197387"/>
            <a:ext cx="453521" cy="584775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ru-RU" sz="3200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7236" y="4203502"/>
            <a:ext cx="412292" cy="584775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ru-RU" sz="3200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98156" y="4161650"/>
            <a:ext cx="412292" cy="584775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ru-RU" sz="3200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3269" y="4173522"/>
            <a:ext cx="389850" cy="584775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ru-RU" sz="3200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951897" y="4173354"/>
            <a:ext cx="412292" cy="584775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064266" y="4096947"/>
            <a:ext cx="412292" cy="584775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738134" y="4096947"/>
            <a:ext cx="389850" cy="584775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ru-RU" sz="3200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425282" y="4092062"/>
            <a:ext cx="412292" cy="584775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ru-RU" sz="3200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7021194" y="5991671"/>
            <a:ext cx="1972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362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2.83237E-6 L 0.08646 -0.322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23" y="-16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83237E-6 L 0.04219 -0.1440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1" y="-72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31214E-6 L -0.14861 -0.1449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31" y="-72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87283E-6 L -0.01041 -0.1389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" y="-69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62428E-6 L 0.03142 -0.1405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3" y="-70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62428E-6 L -0.08767 -0.3188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92" y="-15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0.00693 L 0.08195 -0.3112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97" y="-159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64162E-6 L -0.06128 -0.1294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73" y="-64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71676E-6 L -0.01962 -0.12878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0" y="-64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Прямая соединительная линия 22"/>
          <p:cNvCxnSpPr/>
          <p:nvPr/>
        </p:nvCxnSpPr>
        <p:spPr>
          <a:xfrm>
            <a:off x="546600" y="2264196"/>
            <a:ext cx="1714512" cy="1588"/>
          </a:xfrm>
          <a:prstGeom prst="line">
            <a:avLst/>
          </a:prstGeom>
          <a:ln w="28575">
            <a:solidFill>
              <a:srgbClr val="7030A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1472595" y="2289870"/>
            <a:ext cx="285752" cy="158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702606" y="2189369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endParaRPr lang="ru-RU" sz="28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626204" y="218936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Дуга 36"/>
          <p:cNvSpPr/>
          <p:nvPr/>
        </p:nvSpPr>
        <p:spPr>
          <a:xfrm rot="19125795">
            <a:off x="-10485" y="1824046"/>
            <a:ext cx="2571768" cy="2357454"/>
          </a:xfrm>
          <a:prstGeom prst="arc">
            <a:avLst/>
          </a:prstGeom>
          <a:ln w="3175">
            <a:solidFill>
              <a:srgbClr val="CC00CC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233128" y="1311360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46600" y="2780928"/>
            <a:ext cx="15728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</a:t>
            </a:r>
            <a:r>
              <a:rPr lang="ru-RU" sz="2800" u="sng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571086" y="3345022"/>
            <a:ext cx="15824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1450654" y="3348411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71086" y="3921086"/>
            <a:ext cx="9733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ru-RU" sz="28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539552" y="4425142"/>
            <a:ext cx="18957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Проверка:</a:t>
            </a:r>
            <a:endParaRPr lang="ru-RU" sz="2800" u="sng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89476" y="5005766"/>
            <a:ext cx="15728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u="sng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1169540" y="5001206"/>
            <a:ext cx="5629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u="sng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1061418" y="3931972"/>
            <a:ext cx="5838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291166" y="5505262"/>
            <a:ext cx="9941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689476" y="5937310"/>
            <a:ext cx="1857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  .</a:t>
            </a:r>
            <a:endParaRPr lang="ru-RU" sz="2800" u="sng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987824" y="1883755"/>
            <a:ext cx="0" cy="449757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159387" y="3928361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3657320" y="2264196"/>
            <a:ext cx="1714512" cy="1588"/>
          </a:xfrm>
          <a:prstGeom prst="line">
            <a:avLst/>
          </a:prstGeom>
          <a:ln w="28575">
            <a:solidFill>
              <a:srgbClr val="7030A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4724106" y="2267328"/>
            <a:ext cx="285752" cy="158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3657320" y="2189369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</a:t>
            </a:r>
            <a:endParaRPr lang="ru-RU" sz="28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914782" y="218936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507840" y="2780928"/>
            <a:ext cx="17828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10</a:t>
            </a:r>
          </a:p>
        </p:txBody>
      </p:sp>
      <p:sp>
        <p:nvSpPr>
          <p:cNvPr id="65" name="Дуга 64"/>
          <p:cNvSpPr/>
          <p:nvPr/>
        </p:nvSpPr>
        <p:spPr>
          <a:xfrm rot="19125795">
            <a:off x="3013851" y="1846879"/>
            <a:ext cx="2571768" cy="2357454"/>
          </a:xfrm>
          <a:prstGeom prst="arc">
            <a:avLst/>
          </a:prstGeom>
          <a:ln w="3175">
            <a:solidFill>
              <a:srgbClr val="CC00CC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4219704" y="1344437"/>
            <a:ext cx="607336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>
            <a:off x="5868144" y="1916832"/>
            <a:ext cx="0" cy="449757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51520" y="620688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Прочитай записи. Расскажи, как Петя, Катя и Вова сделали проверку решения каждого уравнения.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61169" y="142852"/>
            <a:ext cx="855423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71. Уравнение. Проверка решения уравнения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412930" y="221376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6419722" y="2264196"/>
            <a:ext cx="1714512" cy="1588"/>
          </a:xfrm>
          <a:prstGeom prst="line">
            <a:avLst/>
          </a:prstGeom>
          <a:ln w="28575">
            <a:solidFill>
              <a:srgbClr val="7030A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7238230" y="2289870"/>
            <a:ext cx="285752" cy="158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/>
        </p:nvSpPr>
        <p:spPr>
          <a:xfrm>
            <a:off x="6575728" y="218936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7499326" y="218936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Дуга 56"/>
          <p:cNvSpPr/>
          <p:nvPr/>
        </p:nvSpPr>
        <p:spPr>
          <a:xfrm rot="19125795">
            <a:off x="5862637" y="1824046"/>
            <a:ext cx="2571768" cy="2357454"/>
          </a:xfrm>
          <a:prstGeom prst="arc">
            <a:avLst/>
          </a:prstGeom>
          <a:ln w="3175">
            <a:solidFill>
              <a:srgbClr val="CC00CC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7106250" y="1311360"/>
            <a:ext cx="36420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6419722" y="2780928"/>
            <a:ext cx="15728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 –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</p:spTree>
    <p:extLst>
      <p:ext uri="{BB962C8B-B14F-4D97-AF65-F5344CB8AC3E}">
        <p14:creationId xmlns="" xmlns:p14="http://schemas.microsoft.com/office/powerpoint/2010/main" val="385490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11022E-16 L 0.01336 0.15208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0" y="7593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44444E-6 L 0.06875 0.29976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38" y="1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2" grpId="0"/>
      <p:bldP spid="36" grpId="0"/>
      <p:bldP spid="51" grpId="0"/>
      <p:bldP spid="51" grpId="1"/>
      <p:bldP spid="52" grpId="0"/>
      <p:bldP spid="52" grpId="1"/>
      <p:bldP spid="53" grpId="0"/>
      <p:bldP spid="54" grpId="0"/>
      <p:bldP spid="4" grpId="0"/>
      <p:bldP spid="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Прямая соединительная линия 22"/>
          <p:cNvCxnSpPr/>
          <p:nvPr/>
        </p:nvCxnSpPr>
        <p:spPr>
          <a:xfrm>
            <a:off x="546600" y="2264196"/>
            <a:ext cx="1714512" cy="1588"/>
          </a:xfrm>
          <a:prstGeom prst="line">
            <a:avLst/>
          </a:prstGeom>
          <a:ln w="28575">
            <a:solidFill>
              <a:srgbClr val="7030A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1472595" y="2289870"/>
            <a:ext cx="285752" cy="158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702606" y="2189369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endParaRPr lang="ru-RU" sz="28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626204" y="218936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Дуга 36"/>
          <p:cNvSpPr/>
          <p:nvPr/>
        </p:nvSpPr>
        <p:spPr>
          <a:xfrm rot="19125795">
            <a:off x="-10485" y="1824046"/>
            <a:ext cx="2571768" cy="2357454"/>
          </a:xfrm>
          <a:prstGeom prst="arc">
            <a:avLst/>
          </a:prstGeom>
          <a:ln w="3175">
            <a:solidFill>
              <a:srgbClr val="CC00CC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233128" y="1311360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46600" y="2780928"/>
            <a:ext cx="15728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</a:t>
            </a:r>
            <a:r>
              <a:rPr lang="ru-RU" sz="2800" u="sng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571086" y="3345022"/>
            <a:ext cx="15824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1450654" y="3348411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71086" y="3921086"/>
            <a:ext cx="9733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ru-RU" sz="28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539552" y="4425142"/>
            <a:ext cx="18957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Проверка:</a:t>
            </a:r>
            <a:endParaRPr lang="ru-RU" sz="2800" u="sng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89476" y="5005766"/>
            <a:ext cx="15728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u="sng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1169540" y="500120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291166" y="5505262"/>
            <a:ext cx="9941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689476" y="5937310"/>
            <a:ext cx="1857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  .</a:t>
            </a:r>
            <a:endParaRPr lang="ru-RU" sz="2800" u="sng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987824" y="1883755"/>
            <a:ext cx="0" cy="449757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818725" y="594928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3657320" y="2264196"/>
            <a:ext cx="1714512" cy="1588"/>
          </a:xfrm>
          <a:prstGeom prst="line">
            <a:avLst/>
          </a:prstGeom>
          <a:ln w="28575">
            <a:solidFill>
              <a:srgbClr val="7030A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4724106" y="2267328"/>
            <a:ext cx="285752" cy="158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3657320" y="2189369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</a:t>
            </a:r>
            <a:endParaRPr lang="ru-RU" sz="28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914782" y="218936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507840" y="2780928"/>
            <a:ext cx="17828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10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3499624" y="3345022"/>
            <a:ext cx="17828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10 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4565889" y="331731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498311" y="3921086"/>
            <a:ext cx="9733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sz="28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3468376" y="4425142"/>
            <a:ext cx="18957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Проверка:</a:t>
            </a:r>
            <a:endParaRPr lang="ru-RU" sz="2800" u="sng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610604" y="5005766"/>
            <a:ext cx="15840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10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3986428" y="3921086"/>
            <a:ext cx="5838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857620" y="5505262"/>
            <a:ext cx="13949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= 10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650716" y="6002124"/>
            <a:ext cx="1857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  .</a:t>
            </a:r>
            <a:endParaRPr lang="ru-RU" sz="28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415710" y="497994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</a:t>
            </a:r>
            <a:endParaRPr lang="ru-RU" sz="28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Дуга 64"/>
          <p:cNvSpPr/>
          <p:nvPr/>
        </p:nvSpPr>
        <p:spPr>
          <a:xfrm rot="19125795">
            <a:off x="3013851" y="1846879"/>
            <a:ext cx="2571768" cy="2357454"/>
          </a:xfrm>
          <a:prstGeom prst="arc">
            <a:avLst/>
          </a:prstGeom>
          <a:ln w="3175">
            <a:solidFill>
              <a:srgbClr val="CC00CC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4219704" y="1344437"/>
            <a:ext cx="607336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>
            <a:off x="5868144" y="1916832"/>
            <a:ext cx="0" cy="449757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51520" y="620688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Прочитай записи. Расскажи, как Петя, Катя и Вова сделали проверку решения каждого уравнения.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61169" y="142852"/>
            <a:ext cx="855423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71. Уравнение. Проверка решения уравнения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412930" y="221376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6419722" y="2264196"/>
            <a:ext cx="1714512" cy="1588"/>
          </a:xfrm>
          <a:prstGeom prst="line">
            <a:avLst/>
          </a:prstGeom>
          <a:ln w="28575">
            <a:solidFill>
              <a:srgbClr val="7030A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7238230" y="2289870"/>
            <a:ext cx="285752" cy="158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/>
        </p:nvSpPr>
        <p:spPr>
          <a:xfrm>
            <a:off x="6575728" y="218936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7499326" y="218936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Дуга 56"/>
          <p:cNvSpPr/>
          <p:nvPr/>
        </p:nvSpPr>
        <p:spPr>
          <a:xfrm rot="19125795">
            <a:off x="5862637" y="1824046"/>
            <a:ext cx="2571768" cy="2357454"/>
          </a:xfrm>
          <a:prstGeom prst="arc">
            <a:avLst/>
          </a:prstGeom>
          <a:ln w="3175">
            <a:solidFill>
              <a:srgbClr val="CC00CC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7106250" y="1311360"/>
            <a:ext cx="36420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6419722" y="2780928"/>
            <a:ext cx="15728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 –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107214" y="393305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u="sng" dirty="0"/>
          </a:p>
        </p:txBody>
      </p:sp>
    </p:spTree>
    <p:extLst>
      <p:ext uri="{BB962C8B-B14F-4D97-AF65-F5344CB8AC3E}">
        <p14:creationId xmlns="" xmlns:p14="http://schemas.microsoft.com/office/powerpoint/2010/main" val="211186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59259E-6 L -0.07031 0.15741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24" y="7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2951E-7 L 0.06284 0.29371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2" y="14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6" grpId="1"/>
      <p:bldP spid="5" grpId="0"/>
      <p:bldP spid="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Прямая соединительная линия 22"/>
          <p:cNvCxnSpPr/>
          <p:nvPr/>
        </p:nvCxnSpPr>
        <p:spPr>
          <a:xfrm>
            <a:off x="546600" y="2264196"/>
            <a:ext cx="1714512" cy="1588"/>
          </a:xfrm>
          <a:prstGeom prst="line">
            <a:avLst/>
          </a:prstGeom>
          <a:ln w="28575">
            <a:solidFill>
              <a:srgbClr val="7030A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1472595" y="2289870"/>
            <a:ext cx="285752" cy="158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702606" y="2189369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endParaRPr lang="ru-RU" sz="28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626204" y="218936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Дуга 36"/>
          <p:cNvSpPr/>
          <p:nvPr/>
        </p:nvSpPr>
        <p:spPr>
          <a:xfrm rot="19125795">
            <a:off x="-10485" y="1824046"/>
            <a:ext cx="2571768" cy="2357454"/>
          </a:xfrm>
          <a:prstGeom prst="arc">
            <a:avLst/>
          </a:prstGeom>
          <a:ln w="3175">
            <a:solidFill>
              <a:srgbClr val="CC00CC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233128" y="1311360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46600" y="2780928"/>
            <a:ext cx="15728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</a:t>
            </a:r>
            <a:r>
              <a:rPr lang="ru-RU" sz="2800" u="sng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571086" y="3345022"/>
            <a:ext cx="15824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1450654" y="3348411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71086" y="3921086"/>
            <a:ext cx="9733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 </a:t>
            </a:r>
            <a:r>
              <a:rPr lang="ru-RU" sz="28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sz="2800" u="sng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39552" y="4425142"/>
            <a:ext cx="18957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Проверка:</a:t>
            </a:r>
            <a:endParaRPr lang="ru-RU" sz="2800" u="sng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89476" y="5005766"/>
            <a:ext cx="15728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u="sng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1169540" y="5001206"/>
            <a:ext cx="5838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291166" y="5505262"/>
            <a:ext cx="9941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689476" y="5937310"/>
            <a:ext cx="1857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  .</a:t>
            </a:r>
            <a:endParaRPr lang="ru-RU" sz="2800" u="sng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987824" y="1883755"/>
            <a:ext cx="0" cy="449757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657320" y="2264196"/>
            <a:ext cx="1714512" cy="1588"/>
          </a:xfrm>
          <a:prstGeom prst="line">
            <a:avLst/>
          </a:prstGeom>
          <a:ln w="28575">
            <a:solidFill>
              <a:srgbClr val="7030A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4724106" y="2267328"/>
            <a:ext cx="285752" cy="158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3657320" y="2189369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</a:t>
            </a:r>
            <a:endParaRPr lang="ru-RU" sz="28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914782" y="218936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507840" y="2780928"/>
            <a:ext cx="17828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10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3499624" y="3345022"/>
            <a:ext cx="17828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10 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4565889" y="331731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498311" y="3921086"/>
            <a:ext cx="9733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sz="28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3468376" y="4425142"/>
            <a:ext cx="18957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Проверка:</a:t>
            </a:r>
            <a:endParaRPr lang="ru-RU" sz="2800" u="sng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610604" y="5005766"/>
            <a:ext cx="15840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10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3857620" y="5505262"/>
            <a:ext cx="13949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=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650716" y="6002124"/>
            <a:ext cx="1857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  .</a:t>
            </a:r>
            <a:endParaRPr lang="ru-RU" sz="28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415710" y="497994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Дуга 64"/>
          <p:cNvSpPr/>
          <p:nvPr/>
        </p:nvSpPr>
        <p:spPr>
          <a:xfrm rot="19125795">
            <a:off x="3013851" y="1846879"/>
            <a:ext cx="2571768" cy="2357454"/>
          </a:xfrm>
          <a:prstGeom prst="arc">
            <a:avLst/>
          </a:prstGeom>
          <a:ln w="3175">
            <a:solidFill>
              <a:srgbClr val="CC00CC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4219704" y="1344437"/>
            <a:ext cx="607336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>
            <a:off x="5868144" y="1916832"/>
            <a:ext cx="0" cy="449757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51520" y="620688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Прочитай записи. Расскажи, как Петя, Катя и Вова сделали проверку решения каждого уравнения.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61169" y="142852"/>
            <a:ext cx="855423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71. Уравнение. Проверка решения уравнения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412930" y="221376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6419722" y="2264196"/>
            <a:ext cx="1714512" cy="1588"/>
          </a:xfrm>
          <a:prstGeom prst="line">
            <a:avLst/>
          </a:prstGeom>
          <a:ln w="28575">
            <a:solidFill>
              <a:srgbClr val="7030A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7238230" y="2289870"/>
            <a:ext cx="285752" cy="158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/>
        </p:nvSpPr>
        <p:spPr>
          <a:xfrm>
            <a:off x="6575728" y="218936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7499326" y="218936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Дуга 56"/>
          <p:cNvSpPr/>
          <p:nvPr/>
        </p:nvSpPr>
        <p:spPr>
          <a:xfrm rot="19125795">
            <a:off x="5862637" y="1824046"/>
            <a:ext cx="2571768" cy="2357454"/>
          </a:xfrm>
          <a:prstGeom prst="arc">
            <a:avLst/>
          </a:prstGeom>
          <a:ln w="3175">
            <a:solidFill>
              <a:srgbClr val="CC00CC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7106250" y="1311360"/>
            <a:ext cx="36420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6419722" y="2780928"/>
            <a:ext cx="15728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 –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6444208" y="3345022"/>
            <a:ext cx="15824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 =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7323776" y="3348411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6444208" y="3921086"/>
            <a:ext cx="9733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 =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6412674" y="4425142"/>
            <a:ext cx="18957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Проверка:</a:t>
            </a:r>
            <a:endParaRPr lang="ru-RU" sz="2800" u="sng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6662432" y="5005766"/>
            <a:ext cx="12939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6404047" y="500576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6924656" y="3923626"/>
            <a:ext cx="484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7000892" y="5505262"/>
            <a:ext cx="9941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6562598" y="5937310"/>
            <a:ext cx="1857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  .</a:t>
            </a:r>
            <a:endParaRPr lang="ru-RU" sz="28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7027689" y="392200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62033" y="594987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u="sng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59301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316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81481E-6 L -0.06319 0.16273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60" y="8125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44444E-6 L 0.06875 0.29976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38" y="1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2" grpId="0"/>
      <p:bldP spid="63" grpId="0"/>
      <p:bldP spid="64" grpId="0"/>
      <p:bldP spid="68" grpId="0"/>
      <p:bldP spid="68" grpId="1"/>
      <p:bldP spid="69" grpId="0"/>
      <p:bldP spid="69" grpId="1"/>
      <p:bldP spid="70" grpId="0"/>
      <p:bldP spid="71" grpId="0"/>
      <p:bldP spid="72" grpId="0"/>
      <p:bldP spid="7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251520" y="4574711"/>
            <a:ext cx="3312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Ответ:       бубликов.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267326" y="2306913"/>
            <a:ext cx="2311440" cy="597929"/>
            <a:chOff x="251520" y="2007949"/>
            <a:chExt cx="2311440" cy="597929"/>
          </a:xfrm>
        </p:grpSpPr>
        <p:pic>
          <p:nvPicPr>
            <p:cNvPr id="30" name="Picture 2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BEBA8EAE-BF5A-486C-A8C5-ECC9F3942E4B}">
                  <a14:imgProps xmlns="" xmlns:a14="http://schemas.microsoft.com/office/drawing/2010/main">
                    <a14:imgLayer r:embed="rId4">
                      <a14:imgEffect>
                        <a14:sharpenSoften amount="5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2007949"/>
              <a:ext cx="601569" cy="5979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BEBA8EAE-BF5A-486C-A8C5-ECC9F3942E4B}">
                  <a14:imgProps xmlns="" xmlns:a14="http://schemas.microsoft.com/office/drawing/2010/main">
                    <a14:imgLayer r:embed="rId6">
                      <a14:imgEffect>
                        <a14:sharpenSoften amount="5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1477" y="2007949"/>
              <a:ext cx="601569" cy="5979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7" name="Picture 2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BEBA8EAE-BF5A-486C-A8C5-ECC9F3942E4B}">
                  <a14:imgProps xmlns="" xmlns:a14="http://schemas.microsoft.com/office/drawing/2010/main">
                    <a14:imgLayer r:embed="rId6">
                      <a14:imgEffect>
                        <a14:sharpenSoften amount="5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1434" y="2007949"/>
              <a:ext cx="601569" cy="5979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8" name="Picture 2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BEBA8EAE-BF5A-486C-A8C5-ECC9F3942E4B}">
                  <a14:imgProps xmlns="" xmlns:a14="http://schemas.microsoft.com/office/drawing/2010/main">
                    <a14:imgLayer r:embed="rId6">
                      <a14:imgEffect>
                        <a14:sharpenSoften amount="5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1391" y="2007949"/>
              <a:ext cx="601569" cy="5979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" name="Группа 4"/>
          <p:cNvGrpSpPr/>
          <p:nvPr/>
        </p:nvGrpSpPr>
        <p:grpSpPr>
          <a:xfrm>
            <a:off x="2531348" y="2295981"/>
            <a:ext cx="3451357" cy="628963"/>
            <a:chOff x="2531348" y="2007949"/>
            <a:chExt cx="3451357" cy="628963"/>
          </a:xfrm>
        </p:grpSpPr>
        <p:pic>
          <p:nvPicPr>
            <p:cNvPr id="29" name="Picture 2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BEBA8EAE-BF5A-486C-A8C5-ECC9F3942E4B}">
                  <a14:imgProps xmlns="" xmlns:a14="http://schemas.microsoft.com/office/drawing/2010/main">
                    <a14:imgLayer r:embed="rId6">
                      <a14:imgEffect>
                        <a14:sharpenSoften amount="5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31348" y="2007949"/>
              <a:ext cx="601569" cy="5979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2" name="Picture 2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BEBA8EAE-BF5A-486C-A8C5-ECC9F3942E4B}">
                  <a14:imgProps xmlns="" xmlns:a14="http://schemas.microsoft.com/office/drawing/2010/main">
                    <a14:imgLayer r:embed="rId6">
                      <a14:imgEffect>
                        <a14:sharpenSoften amount="5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1305" y="2007949"/>
              <a:ext cx="601569" cy="5979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5" name="Picture 2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BEBA8EAE-BF5A-486C-A8C5-ECC9F3942E4B}">
                  <a14:imgProps xmlns="" xmlns:a14="http://schemas.microsoft.com/office/drawing/2010/main">
                    <a14:imgLayer r:embed="rId4">
                      <a14:imgEffect>
                        <a14:sharpenSoften amount="5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71262" y="2007949"/>
              <a:ext cx="601569" cy="5979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6" name="Picture 2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BEBA8EAE-BF5A-486C-A8C5-ECC9F3942E4B}">
                  <a14:imgProps xmlns="" xmlns:a14="http://schemas.microsoft.com/office/drawing/2010/main">
                    <a14:imgLayer r:embed="rId6">
                      <a14:imgEffect>
                        <a14:sharpenSoften amount="5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41219" y="2007949"/>
              <a:ext cx="601569" cy="5979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8" name="Picture 2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BEBA8EAE-BF5A-486C-A8C5-ECC9F3942E4B}">
                  <a14:imgProps xmlns="" xmlns:a14="http://schemas.microsoft.com/office/drawing/2010/main">
                    <a14:imgLayer r:embed="rId6">
                      <a14:imgEffect>
                        <a14:sharpenSoften amount="5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1176" y="2007949"/>
              <a:ext cx="601569" cy="5979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9" name="Picture 2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BEBA8EAE-BF5A-486C-A8C5-ECC9F3942E4B}">
                  <a14:imgProps xmlns="" xmlns:a14="http://schemas.microsoft.com/office/drawing/2010/main">
                    <a14:imgLayer r:embed="rId6">
                      <a14:imgEffect>
                        <a14:sharpenSoften amount="5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81136" y="2038983"/>
              <a:ext cx="601569" cy="5979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12565" y="652046"/>
            <a:ext cx="5621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ребятам решить задачи: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9246" y="1060247"/>
            <a:ext cx="87519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а) У Лены 4 бублика, а у Кати – 6.  Сколько всего бубликов </a:t>
            </a:r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девочек?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1359" y="1823283"/>
            <a:ext cx="5374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995935" y="1835532"/>
            <a:ext cx="546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365138" y="3499420"/>
            <a:ext cx="2219802" cy="1588"/>
          </a:xfrm>
          <a:prstGeom prst="line">
            <a:avLst/>
          </a:prstGeom>
          <a:ln w="38100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2584940" y="3499420"/>
            <a:ext cx="3397765" cy="0"/>
          </a:xfrm>
          <a:prstGeom prst="line">
            <a:avLst/>
          </a:prstGeom>
          <a:ln w="38100">
            <a:solidFill>
              <a:srgbClr val="CC00CC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Левая круглая скобка 11"/>
          <p:cNvSpPr/>
          <p:nvPr/>
        </p:nvSpPr>
        <p:spPr>
          <a:xfrm rot="5400000">
            <a:off x="3068600" y="481062"/>
            <a:ext cx="180021" cy="5643849"/>
          </a:xfrm>
          <a:prstGeom prst="leftBracket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847660" y="2751311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52800045"/>
              </p:ext>
            </p:extLst>
          </p:nvPr>
        </p:nvGraphicFramePr>
        <p:xfrm>
          <a:off x="362466" y="3789040"/>
          <a:ext cx="2553350" cy="5388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0670"/>
                <a:gridCol w="510670"/>
                <a:gridCol w="510670"/>
                <a:gridCol w="510670"/>
                <a:gridCol w="510670"/>
              </a:tblGrid>
              <a:tr h="5388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6" name="Прямоугольник 55"/>
          <p:cNvSpPr/>
          <p:nvPr/>
        </p:nvSpPr>
        <p:spPr>
          <a:xfrm>
            <a:off x="1658875" y="5858108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179512" y="5858108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165754" y="5858108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2151996" y="5858108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645117" y="5858108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3138238" y="5858108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3631359" y="5858108"/>
            <a:ext cx="405984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4145422" y="5858108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4638545" y="5858108"/>
            <a:ext cx="585417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672633" y="5858108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923602" y="5858108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1574291" y="4509120"/>
            <a:ext cx="432048" cy="52322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508104" y="5858108"/>
            <a:ext cx="415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7030A0"/>
                </a:solidFill>
              </a:rPr>
              <a:t>–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356195" y="5858108"/>
            <a:ext cx="415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>
                <a:solidFill>
                  <a:srgbClr val="7030A0"/>
                </a:solidFill>
              </a:rPr>
              <a:t>=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198806" y="4941168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61169" y="142852"/>
            <a:ext cx="855423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71. Уравнение. Проверка решения уравнения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412930" y="221376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127880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7427</TotalTime>
  <Words>1079</Words>
  <Application>Microsoft Office PowerPoint</Application>
  <PresentationFormat>Экран (4:3)</PresentationFormat>
  <Paragraphs>277</Paragraphs>
  <Slides>14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858</cp:revision>
  <dcterms:created xsi:type="dcterms:W3CDTF">2010-10-26T14:31:01Z</dcterms:created>
  <dcterms:modified xsi:type="dcterms:W3CDTF">2013-01-21T16:57:19Z</dcterms:modified>
</cp:coreProperties>
</file>