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8" r:id="rId3"/>
    <p:sldId id="269" r:id="rId4"/>
    <p:sldId id="271" r:id="rId5"/>
    <p:sldId id="261" r:id="rId6"/>
    <p:sldId id="259" r:id="rId7"/>
    <p:sldId id="274" r:id="rId8"/>
    <p:sldId id="265" r:id="rId9"/>
    <p:sldId id="275" r:id="rId10"/>
    <p:sldId id="263" r:id="rId11"/>
    <p:sldId id="264" r:id="rId12"/>
    <p:sldId id="266" r:id="rId13"/>
    <p:sldId id="276" r:id="rId14"/>
    <p:sldId id="267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18966-BAE3-441A-A7E6-9DC38EAACB72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82DE8-73F1-444F-AF03-F067F6586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82DE8-73F1-444F-AF03-F067F658676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82DE8-73F1-444F-AF03-F067F6586762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5751-55BE-46A7-B2AF-1A946243523C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758633C-FF7C-49F1-8483-4893818D7E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5751-55BE-46A7-B2AF-1A946243523C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633C-FF7C-49F1-8483-4893818D7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5751-55BE-46A7-B2AF-1A946243523C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633C-FF7C-49F1-8483-4893818D7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5751-55BE-46A7-B2AF-1A946243523C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633C-FF7C-49F1-8483-4893818D7E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5751-55BE-46A7-B2AF-1A946243523C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758633C-FF7C-49F1-8483-4893818D7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5751-55BE-46A7-B2AF-1A946243523C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633C-FF7C-49F1-8483-4893818D7E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5751-55BE-46A7-B2AF-1A946243523C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633C-FF7C-49F1-8483-4893818D7E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5751-55BE-46A7-B2AF-1A946243523C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633C-FF7C-49F1-8483-4893818D7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5751-55BE-46A7-B2AF-1A946243523C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633C-FF7C-49F1-8483-4893818D7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5751-55BE-46A7-B2AF-1A946243523C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633C-FF7C-49F1-8483-4893818D7E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5751-55BE-46A7-B2AF-1A946243523C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758633C-FF7C-49F1-8483-4893818D7E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3A45751-55BE-46A7-B2AF-1A946243523C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758633C-FF7C-49F1-8483-4893818D7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048;&#1088;&#1080;&#1085;&#1072;\russkaya_narodnaya_-_vstavay,_strana_ogromnaya.mp3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3886200"/>
            <a:ext cx="7358114" cy="1185874"/>
          </a:xfrm>
          <a:ln>
            <a:solidFill>
              <a:srgbClr val="C00000"/>
            </a:solidFill>
          </a:ln>
        </p:spPr>
        <p:txBody>
          <a:bodyPr/>
          <a:lstStyle/>
          <a:p>
            <a:r>
              <a:rPr lang="ru-RU" dirty="0" smtClean="0"/>
              <a:t>по повести Б.Л.Васильева «Завтра была война»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Интегрированный урок </a:t>
            </a:r>
            <a:r>
              <a:rPr smtClean="0"/>
              <a:t/>
            </a:r>
            <a:br>
              <a:rPr smtClean="0"/>
            </a:br>
            <a:r>
              <a:rPr lang="ru-RU" dirty="0" smtClean="0"/>
              <a:t>«Вместо сердца пламенный мотор»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Можно ли спорить с истиной?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 Спорить не только можно, но и необходимо. Истина не должна превращаться в догму, она обязана все время испытываться на прочность и целесообразность. (Мнение Люберецкого)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4357694"/>
            <a:ext cx="7715304" cy="16312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2000" dirty="0" smtClean="0"/>
              <a:t>Мы, советский народ, открыли непреложную истину, которой учит нас партия. За нее пролито столько крови и принято столько мук, что спорить с нею, а тем более сомневаться — значит предавать тех, кто погиб и… </a:t>
            </a:r>
            <a:r>
              <a:rPr lang="ru-RU" sz="2000" dirty="0" err="1" smtClean="0"/>
              <a:t>и</a:t>
            </a:r>
            <a:r>
              <a:rPr lang="ru-RU" sz="2000" dirty="0" smtClean="0"/>
              <a:t> еще погибнет. Эта истина — наша сила и наша гордость.(Мнение товарища Поляковой)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Мнение Искры</a:t>
            </a:r>
            <a:r>
              <a:rPr lang="en-US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 истине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2571744"/>
            <a:ext cx="7772400" cy="373858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Разговор с матерью укрепил Искру в мысли о существовании непреложных истин, но кроме них существовали и </a:t>
            </a:r>
            <a:r>
              <a:rPr lang="ru-RU" b="1" dirty="0" smtClean="0">
                <a:solidFill>
                  <a:schemeClr val="tx1"/>
                </a:solidFill>
              </a:rPr>
              <a:t>истины спорные,</a:t>
            </a:r>
            <a:r>
              <a:rPr lang="ru-RU" dirty="0" smtClean="0">
                <a:solidFill>
                  <a:schemeClr val="tx1"/>
                </a:solidFill>
              </a:rPr>
              <a:t> так сказать, истины второго порядка. Такой истиной, в частности, было отношение к Есенину, которого Искра все эти дни читала, учила наизусть и кое-что из которого переписывала в тетрадь, поскольку книга подлежала скорому возврату. Она переписывала </a:t>
            </a:r>
            <a:r>
              <a:rPr lang="ru-RU" u="sng" dirty="0" smtClean="0">
                <a:solidFill>
                  <a:schemeClr val="tx1"/>
                </a:solidFill>
              </a:rPr>
              <a:t>тайком от матери</a:t>
            </a:r>
            <a:r>
              <a:rPr lang="ru-RU" dirty="0" smtClean="0">
                <a:solidFill>
                  <a:schemeClr val="tx1"/>
                </a:solidFill>
              </a:rPr>
              <a:t>, потому что запрет, хоть и не гласный, все же действовал, и Искра впервые спорила с официальным положением, а значит, и с истиной.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0"/>
            <a:ext cx="3929090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idx="4294967295"/>
          </p:nvPr>
        </p:nvSpPr>
        <p:spPr>
          <a:xfrm rot="338139">
            <a:off x="2093279" y="906061"/>
            <a:ext cx="6068620" cy="4296883"/>
          </a:xfrm>
          <a:solidFill>
            <a:schemeClr val="bg2"/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ru-RU" sz="1400" i="1" dirty="0" smtClean="0"/>
              <a:t>"</a:t>
            </a:r>
            <a:r>
              <a:rPr lang="ru-RU" sz="1400" i="1" dirty="0" smtClean="0">
                <a:solidFill>
                  <a:schemeClr val="tx1"/>
                </a:solidFill>
              </a:rPr>
              <a:t>Дорогая Искра!</a:t>
            </a:r>
            <a:endParaRPr lang="ru-RU" sz="1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1400" i="1" dirty="0" smtClean="0">
                <a:solidFill>
                  <a:schemeClr val="tx1"/>
                </a:solidFill>
              </a:rPr>
              <a:t>            </a:t>
            </a:r>
            <a:r>
              <a:rPr lang="ru-RU" sz="1400" i="1" dirty="0" smtClean="0">
                <a:solidFill>
                  <a:schemeClr val="tx1"/>
                </a:solidFill>
              </a:rPr>
              <a:t>А пишу я не для того, чтобы объясниться, а для того, чтобы объяснить. Меня вызывали к следователю, и я знаю, в чем именно обвиняют папу. А я ему верю и не могу от него отказаться и не откажусь никогда, потому что мой папа честный человек, он сам мне сказал, а раз так, то как же я могу отказаться от него? И я все время об этом думаю — о вере в отцов — и твердо убеждена, что только так и надо жить. Если мы перестанем верить своим отцам, верить, что они честные люди, то мы очутимся в пустыне. Тогда ничего не будет, понимаешь, ничего. Пустота одна. Одна пустота останется, а мы сами перестанем быть людьми. Наверное, я плохо излагаю свои мысли, и ты, наверное, изложила бы их лучше, но я знаю одно: нельзя предавать отцов. Нельзя, иначе мы убьем сами себя, своих детей, свое будущее. Мы разорвем мир надвое, мы выроем пропасть между прошлым и настоящим, мы нарушим связь поколений, потому что нет на свете страшнее предательства, чем предательство своего отца.»</a:t>
            </a:r>
            <a:endParaRPr lang="ru-RU" sz="1400" dirty="0" smtClean="0">
              <a:solidFill>
                <a:schemeClr val="tx1"/>
              </a:solidFill>
            </a:endParaRPr>
          </a:p>
          <a:p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1192615">
            <a:off x="343668" y="4910849"/>
            <a:ext cx="3534647" cy="1668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000108"/>
            <a:ext cx="7000924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785786" y="5286388"/>
            <a:ext cx="74256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Она звонко, на все кладбище кричала последние есенинские строчки. </a:t>
            </a:r>
          </a:p>
          <a:p>
            <a:r>
              <a:rPr lang="ru-RU" i="1" dirty="0" smtClean="0"/>
              <a:t>Слезы вместе с дождем текли по лицу, но она ничего не чувствовала. </a:t>
            </a:r>
          </a:p>
          <a:p>
            <a:r>
              <a:rPr lang="ru-RU" i="1" dirty="0" smtClean="0"/>
              <a:t>Кроме боли. Ноющей, высасывающей боли в сердце.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00100" y="428604"/>
            <a:ext cx="4350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Искра шагнула к гробу, вскинула голову…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Алексей\Рабочий стол\9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1214422"/>
            <a:ext cx="8215370" cy="5214974"/>
          </a:xfrm>
          <a:prstGeom prst="rect">
            <a:avLst/>
          </a:prstGeom>
          <a:noFill/>
        </p:spPr>
      </p:pic>
      <p:pic>
        <p:nvPicPr>
          <p:cNvPr id="3" name="russkaya_narodnaya_-_vstavay,_strana_ogromnay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28596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3" name="bomb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832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Алексей\Рабочий стол\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572560" cy="628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Алексей\Рабочий стол\вет 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3" y="1071546"/>
            <a:ext cx="7572427" cy="507209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42910" y="0"/>
            <a:ext cx="6858048" cy="5232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2000" dirty="0" smtClean="0"/>
              <a:t>     </a:t>
            </a:r>
            <a:r>
              <a:rPr lang="ru-RU" sz="2800" u="sng" dirty="0" smtClean="0">
                <a:solidFill>
                  <a:srgbClr val="FF0000"/>
                </a:solidFill>
              </a:rPr>
              <a:t>Живым и павшим героям посвящаем</a:t>
            </a:r>
            <a:r>
              <a:rPr lang="en-US" sz="2800" u="sng" dirty="0" smtClean="0">
                <a:solidFill>
                  <a:srgbClr val="FF0000"/>
                </a:solidFill>
              </a:rPr>
              <a:t>!</a:t>
            </a:r>
            <a:r>
              <a:rPr lang="ru-RU" sz="2800" u="sng" dirty="0" smtClean="0">
                <a:solidFill>
                  <a:srgbClr val="FF0000"/>
                </a:solidFill>
              </a:rPr>
              <a:t>  </a:t>
            </a:r>
            <a:endParaRPr lang="ru-RU" sz="2800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Алексей\Рабочий стол\слава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85728"/>
            <a:ext cx="5643602" cy="52363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Алексей\Рабочий стол\ветеран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00174"/>
            <a:ext cx="6814086" cy="442915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285728"/>
            <a:ext cx="8215338" cy="46166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ru-RU" sz="2400" u="sng" dirty="0" smtClean="0">
                <a:solidFill>
                  <a:srgbClr val="FF0000"/>
                </a:solidFill>
              </a:rPr>
              <a:t>Поколение , которое приняло удар войны на себя </a:t>
            </a:r>
            <a:endParaRPr lang="ru-RU" sz="2400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57224" y="357166"/>
            <a:ext cx="7772400" cy="3500462"/>
          </a:xfrm>
          <a:ln>
            <a:solidFill>
              <a:schemeClr val="accent1"/>
            </a:solidFill>
          </a:ln>
          <a:effectLst>
            <a:glow rad="228600">
              <a:srgbClr val="FF0000">
                <a:alpha val="40000"/>
              </a:srgb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   </a:t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6000" u="sng" dirty="0" smtClean="0">
                <a:solidFill>
                  <a:srgbClr val="FF0000"/>
                </a:solidFill>
              </a:rPr>
              <a:t>Завтра была война</a:t>
            </a:r>
            <a:endParaRPr lang="ru-RU" sz="6000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Художественное своеобразие повести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u="sng" dirty="0" smtClean="0">
                <a:solidFill>
                  <a:srgbClr val="FF0000"/>
                </a:solidFill>
              </a:rPr>
              <a:t>Оксюморон</a:t>
            </a:r>
            <a:r>
              <a:rPr lang="ru-RU" dirty="0" smtClean="0">
                <a:solidFill>
                  <a:srgbClr val="FF0000"/>
                </a:solidFill>
              </a:rPr>
              <a:t> - оборот, состоящий в сочетании внутренне противоречивых по смыслу признаков.</a:t>
            </a:r>
          </a:p>
          <a:p>
            <a:r>
              <a:rPr lang="ru-RU" u="sng" dirty="0" smtClean="0">
                <a:solidFill>
                  <a:srgbClr val="FF0000"/>
                </a:solidFill>
              </a:rPr>
              <a:t>Обрамление (</a:t>
            </a:r>
            <a:r>
              <a:rPr lang="ru-RU" u="sng" dirty="0" err="1" smtClean="0">
                <a:solidFill>
                  <a:srgbClr val="FF0000"/>
                </a:solidFill>
              </a:rPr>
              <a:t>окольцевание</a:t>
            </a:r>
            <a:r>
              <a:rPr lang="ru-RU" dirty="0" smtClean="0">
                <a:solidFill>
                  <a:srgbClr val="FF0000"/>
                </a:solidFill>
              </a:rPr>
              <a:t>)- такое расположение частей произведения, при котором сюжет образует «рамку», включающую вставные эпизоды, рассказанные персонажами.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Documents and Settings\Алексей\Рабочий стол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42852"/>
            <a:ext cx="8072494" cy="63580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чего нужно искусство?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66714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Искусство должно идти к мысли через чувства. Оно должно </a:t>
            </a:r>
            <a:r>
              <a:rPr lang="ru-RU" sz="3600" u="sng" dirty="0" smtClean="0">
                <a:solidFill>
                  <a:schemeClr val="tx1"/>
                </a:solidFill>
              </a:rPr>
              <a:t>тревожить человека, заставлять болеть чужими горестями, любить и ненавидеть.</a:t>
            </a:r>
            <a:r>
              <a:rPr lang="ru-RU" sz="3600" dirty="0" smtClean="0">
                <a:solidFill>
                  <a:schemeClr val="tx1"/>
                </a:solidFill>
              </a:rPr>
              <a:t> А растревоженный человек пытлив и любознателен: состояние покоя и довольства собой порождает леность души. Вот почему мне так дороги Есенин и Блок, если брать поэтов современных.(Мнение  Люберецкого)</a:t>
            </a:r>
          </a:p>
          <a:p>
            <a:endParaRPr lang="ru-RU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0"/>
            <a:ext cx="1857388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872442" cy="1143000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А что есть Истина и в чем её смысл?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endParaRPr lang="ru-RU" sz="13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29038" cy="4267216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4286248" y="1428736"/>
            <a:ext cx="4396742" cy="4572000"/>
          </a:xfrm>
          <a:ln>
            <a:solidFill>
              <a:srgbClr val="C00000"/>
            </a:solidFill>
          </a:ln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«Тело» ищет не ответы на вопросы, а способы комфорта и удовольствий. И находясь в «Мире своих маленьких </a:t>
            </a:r>
            <a:r>
              <a:rPr lang="ru-RU" dirty="0" err="1" smtClean="0"/>
              <a:t>кайфов</a:t>
            </a:r>
            <a:r>
              <a:rPr lang="ru-RU" dirty="0" smtClean="0"/>
              <a:t>», человеку незачем что-либо искать вне этого пространства. Он никогда не достигнет своего внутреннего совершенства и не ответит на главный вопрос всей своей жизни.</a:t>
            </a:r>
          </a:p>
          <a:p>
            <a:pPr algn="just">
              <a:buNone/>
            </a:pPr>
            <a:r>
              <a:rPr lang="ru-RU" dirty="0" smtClean="0"/>
              <a:t> 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7" name="Picture 3" descr="C:\Documents and Settings\Алексей\Рабочий стол\bookhea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428736"/>
            <a:ext cx="3357586" cy="4429156"/>
          </a:xfrm>
          <a:prstGeom prst="rect">
            <a:avLst/>
          </a:prstGeom>
          <a:solidFill>
            <a:srgbClr val="C00000"/>
          </a:solidFill>
        </p:spPr>
      </p:pic>
      <p:sp>
        <p:nvSpPr>
          <p:cNvPr id="8" name="Прямоугольник 7"/>
          <p:cNvSpPr/>
          <p:nvPr/>
        </p:nvSpPr>
        <p:spPr>
          <a:xfrm>
            <a:off x="0" y="5929330"/>
            <a:ext cx="91440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u="sng" dirty="0" smtClean="0"/>
              <a:t>Путь к истине </a:t>
            </a:r>
            <a:r>
              <a:rPr lang="ru-RU" dirty="0" smtClean="0"/>
              <a:t>- это вечный поиск ответов, но начало к ним всегда вопросы, зарождающиеся в голове человеческой</a:t>
            </a:r>
            <a:r>
              <a:rPr lang="ru-RU" sz="1100" dirty="0" smtClean="0"/>
              <a:t>.</a:t>
            </a:r>
            <a:br>
              <a:rPr lang="ru-RU" sz="1100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588</TotalTime>
  <Words>618</Words>
  <Application>Microsoft Office PowerPoint</Application>
  <PresentationFormat>Экран (4:3)</PresentationFormat>
  <Paragraphs>27</Paragraphs>
  <Slides>15</Slides>
  <Notes>2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Справедливость</vt:lpstr>
      <vt:lpstr>Интегрированный урок  «Вместо сердца пламенный мотор» </vt:lpstr>
      <vt:lpstr>Слайд 2</vt:lpstr>
      <vt:lpstr>Слайд 3</vt:lpstr>
      <vt:lpstr>Слайд 4</vt:lpstr>
      <vt:lpstr>     Завтра была война</vt:lpstr>
      <vt:lpstr>Художественное своеобразие повести</vt:lpstr>
      <vt:lpstr>Слайд 7</vt:lpstr>
      <vt:lpstr>Для чего нужно искусство?</vt:lpstr>
      <vt:lpstr>   А что есть Истина и в чем её смысл?   </vt:lpstr>
      <vt:lpstr>Можно ли спорить с истиной?</vt:lpstr>
      <vt:lpstr>Мнение Искры  об истине</vt:lpstr>
      <vt:lpstr>Слайд 12</vt:lpstr>
      <vt:lpstr>Слайд 13</vt:lpstr>
      <vt:lpstr>Слайд 14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Интегрированный урок</dc:title>
  <dc:creator>Алексей</dc:creator>
  <cp:lastModifiedBy>Admin</cp:lastModifiedBy>
  <cp:revision>60</cp:revision>
  <dcterms:created xsi:type="dcterms:W3CDTF">2010-04-12T04:53:58Z</dcterms:created>
  <dcterms:modified xsi:type="dcterms:W3CDTF">2012-08-08T16:05:41Z</dcterms:modified>
</cp:coreProperties>
</file>