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2" r:id="rId15"/>
    <p:sldId id="273" r:id="rId16"/>
    <p:sldId id="274" r:id="rId17"/>
    <p:sldId id="275" r:id="rId18"/>
    <p:sldId id="277" r:id="rId19"/>
    <p:sldId id="276" r:id="rId20"/>
    <p:sldId id="278" r:id="rId21"/>
    <p:sldId id="279" r:id="rId22"/>
    <p:sldId id="281" r:id="rId23"/>
    <p:sldId id="280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58" d="100"/>
          <a:sy n="58" d="100"/>
        </p:scale>
        <p:origin x="-1176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606973607465732E-2"/>
          <c:y val="0.10672756273084866"/>
          <c:w val="0.95987450787401574"/>
          <c:h val="0.7216256518226066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94784"/>
        <c:axId val="21096320"/>
      </c:barChart>
      <c:catAx>
        <c:axId val="2109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96320"/>
        <c:crosses val="autoZero"/>
        <c:auto val="1"/>
        <c:lblAlgn val="ctr"/>
        <c:lblOffset val="100"/>
        <c:noMultiLvlLbl val="0"/>
      </c:catAx>
      <c:valAx>
        <c:axId val="2109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947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D74C-775F-44FE-9525-357AFBD57419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6884E-FC97-49F4-9C1F-86D98603E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21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D74C-775F-44FE-9525-357AFBD57419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6884E-FC97-49F4-9C1F-86D98603E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93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D74C-775F-44FE-9525-357AFBD57419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6884E-FC97-49F4-9C1F-86D98603E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02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D74C-775F-44FE-9525-357AFBD57419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6884E-FC97-49F4-9C1F-86D98603E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09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D74C-775F-44FE-9525-357AFBD57419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6884E-FC97-49F4-9C1F-86D98603E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26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D74C-775F-44FE-9525-357AFBD57419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6884E-FC97-49F4-9C1F-86D98603E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57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D74C-775F-44FE-9525-357AFBD57419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6884E-FC97-49F4-9C1F-86D98603E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81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D74C-775F-44FE-9525-357AFBD57419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6884E-FC97-49F4-9C1F-86D98603E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1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D74C-775F-44FE-9525-357AFBD57419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6884E-FC97-49F4-9C1F-86D98603E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8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D74C-775F-44FE-9525-357AFBD57419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6884E-FC97-49F4-9C1F-86D98603E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84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D74C-775F-44FE-9525-357AFBD57419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6884E-FC97-49F4-9C1F-86D98603E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76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D00D74C-775F-44FE-9525-357AFBD57419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36884E-FC97-49F4-9C1F-86D98603E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63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76;&#1077;&#1090;&#1089;&#1082;&#1086;&#1077;%20&#1080;&#1089;&#1089;&#1083;&#1077;&#1076;&#1086;&#1074;&#1072;&#1085;&#1080;&#1077;.pp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&#1076;&#1077;&#1103;&#1090;&#1077;&#1083;&#1100;&#1085;&#1086;&#1089;&#1090;&#1100;%20&#1087;&#1086;%20&#1087;&#1088;&#1086;&#1077;&#1082;&#1090;&#1091;.ppt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zym.ru/" TargetMode="External"/><Relationship Id="rId2" Type="http://schemas.openxmlformats.org/officeDocument/2006/relationships/hyperlink" Target="http://allfreebooks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660347"/>
            <a:ext cx="8063347" cy="1454727"/>
          </a:xfrm>
        </p:spPr>
        <p:txBody>
          <a:bodyPr/>
          <a:lstStyle/>
          <a:p>
            <a:r>
              <a:rPr lang="ru-RU" sz="8000" i="1" dirty="0" smtClean="0">
                <a:solidFill>
                  <a:schemeClr val="accent1">
                    <a:lumMod val="75000"/>
                  </a:schemeClr>
                </a:solidFill>
              </a:rPr>
              <a:t>Тема проекта:</a:t>
            </a:r>
            <a:endParaRPr lang="ru-RU" sz="8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39490" y="2514599"/>
            <a:ext cx="6359237" cy="2041071"/>
          </a:xfrm>
        </p:spPr>
        <p:txBody>
          <a:bodyPr/>
          <a:lstStyle/>
          <a:p>
            <a:r>
              <a:rPr lang="ru-RU" sz="5400" b="1" dirty="0">
                <a:solidFill>
                  <a:srgbClr val="7030A0"/>
                </a:solidFill>
              </a:rPr>
              <a:t>«Русские народные </a:t>
            </a:r>
            <a:r>
              <a:rPr lang="ru-RU" sz="5400" b="1" dirty="0" err="1">
                <a:solidFill>
                  <a:srgbClr val="7030A0"/>
                </a:solidFill>
              </a:rPr>
              <a:t>потешки</a:t>
            </a:r>
            <a:r>
              <a:rPr lang="ru-RU" sz="5400" b="1" dirty="0">
                <a:solidFill>
                  <a:srgbClr val="7030A0"/>
                </a:solidFill>
              </a:rPr>
              <a:t>».</a:t>
            </a:r>
            <a:endParaRPr lang="ru-RU" sz="5400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http://im0-tub-ru.yandex.net/i?id=61195294-29-72&amp;n=2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9" b="-3489"/>
          <a:stretch/>
        </p:blipFill>
        <p:spPr bwMode="auto">
          <a:xfrm>
            <a:off x="1040380" y="2062265"/>
            <a:ext cx="3034146" cy="332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786" y="473311"/>
            <a:ext cx="2139881" cy="2414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00506" y="5266942"/>
            <a:ext cx="7116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dirty="0"/>
              <a:t>© МДОУ детский сад № 97</a:t>
            </a:r>
          </a:p>
          <a:p>
            <a:r>
              <a:rPr lang="ru-RU" altLang="ru-RU" dirty="0"/>
              <a:t>Смирнова Ольга Николаевна, </a:t>
            </a:r>
            <a:r>
              <a:rPr lang="ru-RU" altLang="ru-RU" dirty="0" err="1" smtClean="0"/>
              <a:t>Шамина</a:t>
            </a:r>
            <a:r>
              <a:rPr lang="ru-RU" altLang="ru-RU" dirty="0" smtClean="0"/>
              <a:t>  </a:t>
            </a:r>
            <a:r>
              <a:rPr lang="ru-RU" altLang="ru-RU" dirty="0"/>
              <a:t>Е</a:t>
            </a:r>
            <a:r>
              <a:rPr lang="ru-RU" altLang="ru-RU" dirty="0" smtClean="0"/>
              <a:t>лена </a:t>
            </a:r>
            <a:r>
              <a:rPr lang="ru-RU" altLang="ru-RU" dirty="0"/>
              <a:t>В</a:t>
            </a:r>
            <a:r>
              <a:rPr lang="ru-RU" altLang="ru-RU" dirty="0" smtClean="0"/>
              <a:t>икторовна</a:t>
            </a:r>
            <a:endParaRPr lang="ru-RU" altLang="ru-RU" dirty="0"/>
          </a:p>
          <a:p>
            <a:r>
              <a:rPr lang="ru-RU" altLang="ru-RU" dirty="0"/>
              <a:t>                           Рыбинск 2015</a:t>
            </a:r>
          </a:p>
        </p:txBody>
      </p:sp>
    </p:spTree>
    <p:extLst>
      <p:ext uri="{BB962C8B-B14F-4D97-AF65-F5344CB8AC3E}">
        <p14:creationId xmlns:p14="http://schemas.microsoft.com/office/powerpoint/2010/main" val="30659410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26799"/>
            <a:ext cx="10972800" cy="773402"/>
          </a:xfrm>
        </p:spPr>
        <p:txBody>
          <a:bodyPr/>
          <a:lstStyle/>
          <a:p>
            <a:r>
              <a:rPr lang="ru-RU" sz="6600" i="1" dirty="0">
                <a:solidFill>
                  <a:schemeClr val="tx2"/>
                </a:solidFill>
                <a:latin typeface="Trebuchet MS"/>
              </a:rPr>
              <a:t>Цели и задачи проекта</a:t>
            </a:r>
            <a:endParaRPr lang="ru-RU" sz="6600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2348346"/>
            <a:ext cx="10972800" cy="4068764"/>
          </a:xfrm>
        </p:spPr>
        <p:txBody>
          <a:bodyPr/>
          <a:lstStyle/>
          <a:p>
            <a:r>
              <a:rPr lang="ru-RU" sz="4400" dirty="0">
                <a:hlinkClick r:id="rId2" action="ppaction://hlinksldjump"/>
              </a:rPr>
              <a:t>Образовательные</a:t>
            </a:r>
            <a:endParaRPr lang="ru-RU" sz="4400" dirty="0"/>
          </a:p>
          <a:p>
            <a:r>
              <a:rPr lang="ru-RU" sz="4400" dirty="0">
                <a:hlinkClick r:id="rId3" action="ppaction://hlinksldjump"/>
              </a:rPr>
              <a:t>Развивающие</a:t>
            </a:r>
            <a:endParaRPr lang="ru-RU" sz="4400" dirty="0"/>
          </a:p>
          <a:p>
            <a:r>
              <a:rPr lang="ru-RU" sz="4400" dirty="0">
                <a:hlinkClick r:id="rId4" action="ppaction://hlinksldjump"/>
              </a:rPr>
              <a:t>Воспитательные</a:t>
            </a:r>
            <a:endParaRPr lang="ru-RU" sz="4400" dirty="0"/>
          </a:p>
          <a:p>
            <a:endParaRPr lang="ru-RU" dirty="0"/>
          </a:p>
        </p:txBody>
      </p:sp>
      <p:pic>
        <p:nvPicPr>
          <p:cNvPr id="4" name="Picture 2" descr="http://im0-tub-ru.yandex.net/i?id=61195294-29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761" y="3034146"/>
            <a:ext cx="3034146" cy="3059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9440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6582"/>
            <a:ext cx="10972800" cy="711056"/>
          </a:xfrm>
        </p:spPr>
        <p:txBody>
          <a:bodyPr/>
          <a:lstStyle/>
          <a:p>
            <a:r>
              <a:rPr lang="ru-RU" sz="7200" i="1" dirty="0">
                <a:solidFill>
                  <a:schemeClr val="tx2"/>
                </a:solidFill>
                <a:latin typeface="+mn-lt"/>
              </a:rPr>
              <a:t>Образовательная цель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5182" y="1828800"/>
            <a:ext cx="10397023" cy="4751882"/>
          </a:xfrm>
        </p:spPr>
        <p:txBody>
          <a:bodyPr/>
          <a:lstStyle/>
          <a:p>
            <a:r>
              <a:rPr lang="ru-RU" dirty="0" smtClean="0"/>
              <a:t>Формирование  </a:t>
            </a:r>
            <a:r>
              <a:rPr lang="ru-RU" dirty="0"/>
              <a:t>у детей </a:t>
            </a:r>
            <a:r>
              <a:rPr lang="ru-RU" dirty="0" smtClean="0"/>
              <a:t>представления о </a:t>
            </a:r>
            <a:r>
              <a:rPr lang="ru-RU" dirty="0" err="1" smtClean="0"/>
              <a:t>потешках</a:t>
            </a:r>
            <a:r>
              <a:rPr lang="ru-RU" dirty="0"/>
              <a:t> </a:t>
            </a:r>
            <a:r>
              <a:rPr lang="ru-RU" dirty="0" smtClean="0"/>
              <a:t>, как о жанре </a:t>
            </a:r>
            <a:r>
              <a:rPr lang="ru-RU" dirty="0"/>
              <a:t>устного русского народного творчества</a:t>
            </a:r>
          </a:p>
          <a:p>
            <a:pPr marL="0" indent="0">
              <a:buNone/>
            </a:pPr>
            <a:r>
              <a:rPr lang="ru-RU" dirty="0"/>
              <a:t>                         </a:t>
            </a:r>
            <a:r>
              <a:rPr lang="ru-RU" dirty="0" smtClean="0"/>
              <a:t>Задачи                       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 -  </a:t>
            </a:r>
            <a:r>
              <a:rPr lang="ru-RU" dirty="0" err="1" smtClean="0"/>
              <a:t>п</a:t>
            </a:r>
            <a:r>
              <a:rPr lang="ru-RU" sz="2400" b="1" dirty="0" err="1" smtClean="0"/>
              <a:t>РИОБЩ</a:t>
            </a:r>
            <a:r>
              <a:rPr lang="ru-RU" dirty="0" err="1" smtClean="0"/>
              <a:t>ать</a:t>
            </a:r>
            <a:r>
              <a:rPr lang="ru-RU" b="1" dirty="0" smtClean="0"/>
              <a:t> </a:t>
            </a:r>
            <a:r>
              <a:rPr lang="ru-RU" sz="2400" b="1" dirty="0" smtClean="0"/>
              <a:t>ДЕТЕЙ </a:t>
            </a:r>
            <a:r>
              <a:rPr lang="ru-RU" sz="2400" b="1" dirty="0"/>
              <a:t>К ФОЛЬКЛОРУ, УВЛЕЧЬ  НАРОДНЫМИ СЮЖЕТАМИ</a:t>
            </a:r>
            <a:r>
              <a:rPr lang="ru-RU" sz="2400" b="1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-  побуждать </a:t>
            </a:r>
            <a:r>
              <a:rPr lang="ru-RU" dirty="0"/>
              <a:t>детей активно включаться в игровые </a:t>
            </a:r>
            <a:r>
              <a:rPr lang="ru-RU" dirty="0" smtClean="0"/>
              <a:t>                                действия</a:t>
            </a:r>
            <a:r>
              <a:rPr lang="ru-RU" dirty="0"/>
              <a:t>, употребляя разные по форме и содержанию обращения.</a:t>
            </a:r>
            <a:r>
              <a:rPr lang="ru-RU" dirty="0" smtClean="0"/>
              <a:t>         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6" name="Солнце 5">
            <a:hlinkClick r:id="rId2" action="ppaction://hlinksldjump"/>
          </p:cNvPr>
          <p:cNvSpPr/>
          <p:nvPr/>
        </p:nvSpPr>
        <p:spPr>
          <a:xfrm>
            <a:off x="10267904" y="5192037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1306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2065"/>
            <a:ext cx="10972800" cy="950975"/>
          </a:xfrm>
        </p:spPr>
        <p:txBody>
          <a:bodyPr/>
          <a:lstStyle/>
          <a:p>
            <a:r>
              <a:rPr lang="ru-RU" sz="6600" i="1" cap="small" dirty="0">
                <a:solidFill>
                  <a:srgbClr val="1F497D"/>
                </a:solidFill>
                <a:latin typeface="+mn-lt"/>
              </a:rPr>
              <a:t>Развивающая цель</a:t>
            </a:r>
            <a:endParaRPr lang="ru-RU" sz="6600" i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410" y="1353312"/>
            <a:ext cx="10672997" cy="5317311"/>
          </a:xfrm>
        </p:spPr>
        <p:txBody>
          <a:bodyPr/>
          <a:lstStyle/>
          <a:p>
            <a:pPr>
              <a:buNone/>
            </a:pPr>
            <a:r>
              <a:rPr lang="ru-RU" altLang="ru-RU" dirty="0" smtClean="0"/>
              <a:t>   Развитие </a:t>
            </a:r>
            <a:r>
              <a:rPr lang="ru-RU" altLang="ru-RU" dirty="0"/>
              <a:t>интереса к  </a:t>
            </a:r>
            <a:r>
              <a:rPr lang="ru-RU" altLang="ru-RU" dirty="0" smtClean="0"/>
              <a:t>русским народным </a:t>
            </a:r>
            <a:r>
              <a:rPr lang="ru-RU" altLang="ru-RU" dirty="0" err="1" smtClean="0"/>
              <a:t>потешкам</a:t>
            </a:r>
            <a:endParaRPr lang="ru-RU" altLang="ru-RU" dirty="0"/>
          </a:p>
          <a:p>
            <a:pPr>
              <a:buNone/>
            </a:pPr>
            <a:r>
              <a:rPr lang="ru-RU" altLang="ru-RU" sz="3600" dirty="0"/>
              <a:t>                           Задачи</a:t>
            </a:r>
          </a:p>
          <a:p>
            <a:r>
              <a:rPr lang="ru-RU" altLang="ru-RU" dirty="0"/>
              <a:t>способствовать в </a:t>
            </a:r>
            <a:r>
              <a:rPr lang="ru-RU" altLang="ru-RU" dirty="0" smtClean="0"/>
              <a:t>развитии </a:t>
            </a:r>
            <a:r>
              <a:rPr lang="ru-RU" dirty="0" smtClean="0"/>
              <a:t>речевого слуха </a:t>
            </a:r>
            <a:r>
              <a:rPr lang="ru-RU" dirty="0"/>
              <a:t>ребенка: умение слушать, различать звуки, близкие по звучанию, ритмичность и плавность речи, ее интонацию и выразительность, улавливать повышение и понижение голоса</a:t>
            </a:r>
            <a:endParaRPr lang="ru-RU" altLang="ru-RU" dirty="0"/>
          </a:p>
          <a:p>
            <a:r>
              <a:rPr lang="ru-RU" altLang="ru-RU" dirty="0"/>
              <a:t>обогащать </a:t>
            </a:r>
            <a:r>
              <a:rPr lang="ru-RU" dirty="0" smtClean="0"/>
              <a:t> </a:t>
            </a:r>
            <a:r>
              <a:rPr lang="ru-RU" dirty="0"/>
              <a:t>интерес к русским народным </a:t>
            </a:r>
            <a:r>
              <a:rPr lang="ru-RU" dirty="0" err="1"/>
              <a:t>потешкам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р</a:t>
            </a:r>
            <a:r>
              <a:rPr lang="ru-RU" dirty="0" smtClean="0"/>
              <a:t>азвитие </a:t>
            </a:r>
            <a:r>
              <a:rPr lang="ru-RU" dirty="0"/>
              <a:t>эмоциональной сферы ребёнка.</a:t>
            </a:r>
            <a:endParaRPr lang="ru-RU" altLang="ru-RU" dirty="0"/>
          </a:p>
        </p:txBody>
      </p:sp>
      <p:sp>
        <p:nvSpPr>
          <p:cNvPr id="5" name="Солнце 4">
            <a:hlinkClick r:id="rId2" action="ppaction://hlinksldjump"/>
          </p:cNvPr>
          <p:cNvSpPr/>
          <p:nvPr/>
        </p:nvSpPr>
        <p:spPr>
          <a:xfrm>
            <a:off x="10267904" y="5192037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811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81890"/>
            <a:ext cx="10972800" cy="914401"/>
          </a:xfrm>
        </p:spPr>
        <p:txBody>
          <a:bodyPr/>
          <a:lstStyle/>
          <a:p>
            <a:r>
              <a:rPr lang="ru-RU" sz="7200" i="1" dirty="0">
                <a:solidFill>
                  <a:schemeClr val="tx2"/>
                </a:solidFill>
                <a:latin typeface="+mn-lt"/>
              </a:rPr>
              <a:t>Воспитательная цель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2382" y="1534885"/>
            <a:ext cx="9247909" cy="4620985"/>
          </a:xfrm>
        </p:spPr>
        <p:txBody>
          <a:bodyPr/>
          <a:lstStyle/>
          <a:p>
            <a:r>
              <a:rPr lang="ru-RU" dirty="0" smtClean="0"/>
              <a:t>Воспитание уважения </a:t>
            </a:r>
            <a:r>
              <a:rPr lang="ru-RU" dirty="0"/>
              <a:t>к традициям русского </a:t>
            </a:r>
            <a:r>
              <a:rPr lang="ru-RU" dirty="0" smtClean="0"/>
              <a:t>народа </a:t>
            </a:r>
          </a:p>
          <a:p>
            <a:pPr marL="0" indent="0">
              <a:buNone/>
            </a:pPr>
            <a:r>
              <a:rPr lang="ru-RU" dirty="0" smtClean="0"/>
              <a:t>                       Задачи</a:t>
            </a:r>
            <a:endParaRPr lang="ru-RU" dirty="0"/>
          </a:p>
          <a:p>
            <a:r>
              <a:rPr lang="ru-RU" dirty="0" smtClean="0"/>
              <a:t>воспитывать  желание активно </a:t>
            </a:r>
            <a:r>
              <a:rPr lang="ru-RU" dirty="0"/>
              <a:t>включаться в игровые действия, употребляя разные по форме и содержанию обращения. </a:t>
            </a:r>
          </a:p>
          <a:p>
            <a:r>
              <a:rPr lang="ru-RU" dirty="0"/>
              <a:t>в</a:t>
            </a:r>
            <a:r>
              <a:rPr lang="ru-RU" dirty="0" smtClean="0"/>
              <a:t>ызывать </a:t>
            </a:r>
            <a:r>
              <a:rPr lang="ru-RU" dirty="0"/>
              <a:t>у детей эмоциональный отклик на художественное произведение.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0655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586" y="702129"/>
            <a:ext cx="10972800" cy="1273628"/>
          </a:xfrm>
        </p:spPr>
        <p:txBody>
          <a:bodyPr/>
          <a:lstStyle/>
          <a:p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Вопросы учебной темы и темы исследований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        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Вопросы учебной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темы           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Темы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исследований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056918"/>
              </p:ext>
            </p:extLst>
          </p:nvPr>
        </p:nvGraphicFramePr>
        <p:xfrm>
          <a:off x="1077685" y="2824842"/>
          <a:ext cx="9405257" cy="3049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3216"/>
                <a:gridCol w="4372041"/>
              </a:tblGrid>
              <a:tr h="718458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1.Что такое </a:t>
                      </a:r>
                      <a:r>
                        <a:rPr lang="ru-RU" sz="3200" dirty="0" err="1" smtClean="0"/>
                        <a:t>потешка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hlinkClick r:id="rId2" action="ppaction://hlinkpres?slideindex=1&amp;slidetitle="/>
                        </a:rPr>
                        <a:t>История </a:t>
                      </a:r>
                      <a:r>
                        <a:rPr lang="ru-RU" sz="3200" dirty="0" err="1" smtClean="0">
                          <a:hlinkClick r:id="rId2" action="ppaction://hlinkpres?slideindex=1&amp;slidetitle="/>
                        </a:rPr>
                        <a:t>потешки</a:t>
                      </a:r>
                      <a:endParaRPr lang="ru-RU" sz="3200" dirty="0"/>
                    </a:p>
                  </a:txBody>
                  <a:tcPr/>
                </a:tc>
              </a:tr>
              <a:tr h="89807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2.Какие бывают </a:t>
                      </a:r>
                      <a:r>
                        <a:rPr lang="ru-RU" sz="3200" dirty="0" err="1" smtClean="0"/>
                        <a:t>потешки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Виды </a:t>
                      </a:r>
                      <a:r>
                        <a:rPr lang="ru-RU" sz="3200" dirty="0" err="1" smtClean="0"/>
                        <a:t>потешек</a:t>
                      </a:r>
                      <a:r>
                        <a:rPr lang="ru-RU" sz="3200" dirty="0" smtClean="0"/>
                        <a:t>.</a:t>
                      </a:r>
                      <a:endParaRPr lang="ru-RU" sz="3200" dirty="0"/>
                    </a:p>
                  </a:txBody>
                  <a:tcPr/>
                </a:tc>
              </a:tr>
              <a:tr h="76744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3.Как мы используем </a:t>
                      </a:r>
                      <a:r>
                        <a:rPr lang="ru-RU" sz="3200" dirty="0" err="1" smtClean="0"/>
                        <a:t>потешки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Моя любимая </a:t>
                      </a:r>
                      <a:r>
                        <a:rPr lang="ru-RU" sz="3200" dirty="0" err="1" smtClean="0"/>
                        <a:t>потешка</a:t>
                      </a:r>
                      <a:endParaRPr lang="ru-RU" sz="3200" dirty="0"/>
                    </a:p>
                  </a:txBody>
                  <a:tcPr/>
                </a:tc>
              </a:tr>
              <a:tr h="258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8551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i="1" dirty="0">
                <a:solidFill>
                  <a:schemeClr val="tx2">
                    <a:lumMod val="75000"/>
                  </a:schemeClr>
                </a:solidFill>
              </a:rPr>
              <a:t>Этапы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4420" y="1447801"/>
            <a:ext cx="10268262" cy="4525963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hlinkClick r:id="rId2" action="ppaction://hlinksldjump"/>
              </a:rPr>
              <a:t>Подготовительный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hlinkClick r:id="rId3" action="ppaction://hlinksldjump"/>
              </a:rPr>
              <a:t>Проектировочный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hlinkClick r:id="rId4" action="ppaction://hlinksldjump"/>
              </a:rPr>
              <a:t>Практический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hlinkClick r:id="rId5" action="ppaction://hlinksldjump"/>
              </a:rPr>
              <a:t>Контрольно-коррекционный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hlinkClick r:id="rId6" action="ppaction://hlinksldjump"/>
              </a:rPr>
              <a:t>Заключительный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5637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204" y="404735"/>
            <a:ext cx="9653666" cy="809468"/>
          </a:xfrm>
        </p:spPr>
        <p:txBody>
          <a:bodyPr/>
          <a:lstStyle/>
          <a:p>
            <a:r>
              <a:rPr lang="ru-RU" sz="6000" i="1" dirty="0" smtClean="0">
                <a:solidFill>
                  <a:schemeClr val="tx2">
                    <a:lumMod val="75000"/>
                  </a:schemeClr>
                </a:solidFill>
              </a:rPr>
              <a:t> Подготовительный</a:t>
            </a:r>
            <a:endParaRPr lang="ru-RU" sz="6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4440" y="1199212"/>
            <a:ext cx="10448144" cy="5231568"/>
          </a:xfrm>
        </p:spPr>
        <p:txBody>
          <a:bodyPr/>
          <a:lstStyle/>
          <a:p>
            <a:r>
              <a:rPr lang="ru-RU" altLang="ru-RU" sz="2000" dirty="0"/>
              <a:t>Цель: определение проблемы, мотивация участников проекта, уточнение предстоящих видов деятельности.</a:t>
            </a:r>
          </a:p>
          <a:p>
            <a:endParaRPr lang="ru-R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243" y="1909481"/>
            <a:ext cx="8899071" cy="34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99213" y="5516881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ru-RU" altLang="ru-RU" sz="2000" dirty="0"/>
              <a:t>Результат этапа: Выявлен уровень знаний детей </a:t>
            </a:r>
            <a:r>
              <a:rPr lang="ru-RU" altLang="ru-RU" sz="2000" dirty="0" smtClean="0"/>
              <a:t>русских народных </a:t>
            </a:r>
            <a:r>
              <a:rPr lang="ru-RU" altLang="ru-RU" sz="2000" dirty="0" err="1" smtClean="0"/>
              <a:t>потешек</a:t>
            </a:r>
            <a:r>
              <a:rPr lang="ru-RU" altLang="ru-RU" sz="2000" dirty="0" smtClean="0"/>
              <a:t>, </a:t>
            </a:r>
            <a:r>
              <a:rPr lang="ru-RU" altLang="ru-RU" sz="2000" dirty="0"/>
              <a:t>определена  степень готовности к решению проблемы, обеспечена мотивация к участию</a:t>
            </a:r>
          </a:p>
        </p:txBody>
      </p:sp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10807908" y="5867400"/>
            <a:ext cx="728772" cy="6858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012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i="1" dirty="0">
                <a:solidFill>
                  <a:srgbClr val="1F497D"/>
                </a:solidFill>
                <a:latin typeface="Trebuchet MS"/>
              </a:rPr>
              <a:t>Проектировочный</a:t>
            </a:r>
            <a:endParaRPr lang="ru-RU" sz="6000" i="1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975360" y="1359100"/>
            <a:ext cx="990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963">
              <a:lnSpc>
                <a:spcPct val="60000"/>
              </a:lnSpc>
              <a:defRPr/>
            </a:pPr>
            <a:r>
              <a:rPr lang="ru-RU" sz="2000" dirty="0"/>
              <a:t>Цели: организация детей, разработка планов мероприятий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5360" y="5250954"/>
            <a:ext cx="91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dirty="0"/>
              <a:t>Результат этапа : Материалы детских исследований</a:t>
            </a:r>
          </a:p>
          <a:p>
            <a:r>
              <a:rPr lang="ru-RU" altLang="ru-RU" sz="2000" dirty="0"/>
              <a:t>Получение знаний и их систематизация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605064"/>
              </p:ext>
            </p:extLst>
          </p:nvPr>
        </p:nvGraphicFramePr>
        <p:xfrm>
          <a:off x="975360" y="1783080"/>
          <a:ext cx="9906000" cy="346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  <a:gridCol w="3302000"/>
                <a:gridCol w="3302000"/>
              </a:tblGrid>
              <a:tr h="700244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Педагог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Ребёнок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Родитель</a:t>
                      </a:r>
                      <a:endParaRPr lang="ru-RU" dirty="0"/>
                    </a:p>
                  </a:txBody>
                  <a:tcPr/>
                </a:tc>
              </a:tr>
              <a:tr h="27676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Предлагает маршрут действий. Помогает спланировать, организовать деятельность.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Планирует работу с помощью взрослого. Объединяются в рабочие группы. Выбирают формы презентации.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Включаются в совместную работу, консультируются, оказывают помощь.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олнце 8">
            <a:hlinkClick r:id="rId2" action="ppaction://hlinksldjump"/>
          </p:cNvPr>
          <p:cNvSpPr/>
          <p:nvPr/>
        </p:nvSpPr>
        <p:spPr>
          <a:xfrm>
            <a:off x="10591800" y="5376296"/>
            <a:ext cx="899160" cy="777241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155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11480"/>
            <a:ext cx="10972800" cy="792480"/>
          </a:xfrm>
        </p:spPr>
        <p:txBody>
          <a:bodyPr/>
          <a:lstStyle/>
          <a:p>
            <a:r>
              <a:rPr lang="ru-RU" sz="6000" i="1" dirty="0">
                <a:solidFill>
                  <a:srgbClr val="1F497D"/>
                </a:solidFill>
                <a:latin typeface="Trebuchet MS"/>
              </a:rPr>
              <a:t>Практический</a:t>
            </a:r>
            <a:endParaRPr lang="ru-RU" sz="6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82038" y="1307068"/>
            <a:ext cx="9555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prstClr val="black"/>
                </a:solidFill>
                <a:latin typeface="Arial" pitchFamily="34" charset="0"/>
              </a:rPr>
              <a:t>Цель: Закрепить полученные знания. Обрести необходимые навыки.</a:t>
            </a:r>
          </a:p>
        </p:txBody>
      </p:sp>
      <p:sp>
        <p:nvSpPr>
          <p:cNvPr id="10" name="Солнце 9">
            <a:hlinkClick r:id="rId2" action="ppaction://hlinksldjump"/>
          </p:cNvPr>
          <p:cNvSpPr/>
          <p:nvPr/>
        </p:nvSpPr>
        <p:spPr>
          <a:xfrm>
            <a:off x="11307328" y="5701051"/>
            <a:ext cx="665019" cy="518379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634083"/>
              </p:ext>
            </p:extLst>
          </p:nvPr>
        </p:nvGraphicFramePr>
        <p:xfrm>
          <a:off x="1008004" y="1188052"/>
          <a:ext cx="10299324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7"/>
                <a:gridCol w="3471843"/>
                <a:gridCol w="4136644"/>
              </a:tblGrid>
              <a:tr h="426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Педагог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Ребенок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Родитель</a:t>
                      </a:r>
                      <a:endParaRPr lang="ru-RU" dirty="0"/>
                    </a:p>
                  </a:txBody>
                  <a:tcPr/>
                </a:tc>
              </a:tr>
              <a:tr h="414965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1.Создание презентации «Фольклор для малышей»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2.Организовать выставку книг с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потешками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3.Изготовление коллекции песенок -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потешек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знакомства детей с окружающим миром.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4.Подготовить материал для художественного творчества (рисование красками, лепка).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5.Консультация для родителей "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Потешки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жизни ребенка"., «Дети любят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потешки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Рассматривание иллюстраций в  книжках с </a:t>
                      </a:r>
                      <a:r>
                        <a:rPr lang="ru-RU" dirty="0" err="1" smtClean="0"/>
                        <a:t>потешками</a:t>
                      </a:r>
                      <a:r>
                        <a:rPr lang="ru-RU" dirty="0" smtClean="0"/>
                        <a:t> , беседы по содержанию. Участие в различных видах художественного творчества (</a:t>
                      </a:r>
                      <a:r>
                        <a:rPr lang="ru-RU" dirty="0" err="1" smtClean="0"/>
                        <a:t>рисование,лепка</a:t>
                      </a:r>
                      <a:r>
                        <a:rPr lang="ru-RU" dirty="0" smtClean="0"/>
                        <a:t>), дидактических и подвижных играх. Слушание  и  заучивание </a:t>
                      </a:r>
                      <a:r>
                        <a:rPr lang="ru-RU" dirty="0" err="1" smtClean="0"/>
                        <a:t>потешек</a:t>
                      </a:r>
                      <a:r>
                        <a:rPr lang="ru-RU" dirty="0" smtClean="0"/>
                        <a:t> ,песенок с элементами разыгрывания. Рассказывание </a:t>
                      </a:r>
                      <a:r>
                        <a:rPr lang="ru-RU" dirty="0" err="1" smtClean="0"/>
                        <a:t>потешек</a:t>
                      </a:r>
                      <a:r>
                        <a:rPr lang="ru-RU" dirty="0" smtClean="0"/>
                        <a:t> родителям , друзьям. Самостоятельные игры детей с театром на </a:t>
                      </a:r>
                      <a:r>
                        <a:rPr lang="ru-RU" dirty="0" err="1" smtClean="0"/>
                        <a:t>фланелеграфе</a:t>
                      </a:r>
                      <a:r>
                        <a:rPr lang="ru-RU" dirty="0" smtClean="0"/>
                        <a:t>. Инсценировка </a:t>
                      </a:r>
                      <a:r>
                        <a:rPr lang="ru-RU" dirty="0" err="1" smtClean="0"/>
                        <a:t>потешек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Литературная минутка каждый день "Моя любимая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потешка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"( домашняя работа родителей и детей</a:t>
                      </a:r>
                      <a:r>
                        <a:rPr lang="ru-RU" sz="18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созданию альбома </a:t>
                      </a:r>
                      <a:r>
                        <a:rPr lang="ru-RU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потешек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2.Чтение и заучивание песенок -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потешек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детьми.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Совместное творчество детей и родителей  "Моя любимая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потешка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"(фото ребенка +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потешка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4717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8160"/>
            <a:ext cx="10972800" cy="640080"/>
          </a:xfrm>
        </p:spPr>
        <p:txBody>
          <a:bodyPr/>
          <a:lstStyle/>
          <a:p>
            <a:r>
              <a:rPr lang="ru-RU" sz="6000" i="1" dirty="0">
                <a:solidFill>
                  <a:srgbClr val="1F497D"/>
                </a:solidFill>
                <a:latin typeface="Trebuchet MS"/>
              </a:rPr>
              <a:t>Контрольно-коррекционный</a:t>
            </a:r>
            <a:endParaRPr lang="ru-RU" sz="6000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206378"/>
              </p:ext>
            </p:extLst>
          </p:nvPr>
        </p:nvGraphicFramePr>
        <p:xfrm>
          <a:off x="960438" y="1920872"/>
          <a:ext cx="10321119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0373"/>
                <a:gridCol w="3440373"/>
                <a:gridCol w="3440373"/>
              </a:tblGrid>
              <a:tr h="426088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Педагог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entury Schoolbook" pitchFamily="18" charset="0"/>
                          <a:ea typeface="+mn-ea"/>
                          <a:cs typeface="+mn-cs"/>
                        </a:rPr>
                        <a:t>Ребёнок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entury Schoolbook" pitchFamily="18" charset="0"/>
                          <a:ea typeface="+mn-ea"/>
                          <a:cs typeface="+mn-cs"/>
                        </a:rPr>
                        <a:t>Родитель</a:t>
                      </a:r>
                      <a:endParaRPr lang="ru-RU" dirty="0"/>
                    </a:p>
                  </a:txBody>
                  <a:tcPr/>
                </a:tc>
              </a:tr>
              <a:tr h="2758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Диагностика ЗУН, обсуждение презентаций, корректировка результатов, консультирование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Самооценка, взаимная оценка, корректировка  результатов.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Помощь в оформлении альбома, детского исследования.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97280" y="1491734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prstClr val="black"/>
                </a:solidFill>
                <a:latin typeface="Arial" pitchFamily="34" charset="0"/>
              </a:rPr>
              <a:t>Цель этапа: подкорректировать полученные знания и умения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79" y="5869186"/>
            <a:ext cx="9342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prstClr val="black"/>
                </a:solidFill>
                <a:latin typeface="Arial" pitchFamily="34" charset="0"/>
              </a:rPr>
              <a:t>Результат этапа: Оценка полученных знаний и умений.</a:t>
            </a:r>
          </a:p>
        </p:txBody>
      </p:sp>
      <p:sp>
        <p:nvSpPr>
          <p:cNvPr id="7" name="Солнце 6">
            <a:hlinkClick r:id="rId2" action="ppaction://hlinksldjump"/>
          </p:cNvPr>
          <p:cNvSpPr/>
          <p:nvPr/>
        </p:nvSpPr>
        <p:spPr>
          <a:xfrm>
            <a:off x="10513027" y="5554490"/>
            <a:ext cx="598516" cy="62939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340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5354" y="1147808"/>
            <a:ext cx="8063347" cy="1760161"/>
          </a:xfrm>
        </p:spPr>
        <p:txBody>
          <a:bodyPr/>
          <a:lstStyle/>
          <a:p>
            <a:r>
              <a:rPr lang="ru-RU" sz="8000" i="1" dirty="0" smtClean="0">
                <a:solidFill>
                  <a:schemeClr val="accent1">
                    <a:lumMod val="75000"/>
                  </a:schemeClr>
                </a:solidFill>
              </a:rPr>
              <a:t>Творческое название</a:t>
            </a:r>
            <a:endParaRPr lang="ru-RU" sz="8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83302" y="3512127"/>
            <a:ext cx="6359237" cy="1641764"/>
          </a:xfrm>
        </p:spPr>
        <p:txBody>
          <a:bodyPr/>
          <a:lstStyle/>
          <a:p>
            <a:endParaRPr lang="ru-RU" sz="5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2" descr="http://im0-tub-ru.yandex.net/i?id=61195294-2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76" y="2581687"/>
            <a:ext cx="2035973" cy="221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2273" y="966710"/>
            <a:ext cx="2139881" cy="24142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71156" y="3512127"/>
            <a:ext cx="92208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 </a:t>
            </a:r>
            <a:r>
              <a:rPr lang="ru-RU" sz="6000" dirty="0">
                <a:solidFill>
                  <a:srgbClr val="C00000"/>
                </a:solidFill>
              </a:rPr>
              <a:t>« Ай</a:t>
            </a:r>
            <a:r>
              <a:rPr lang="ru-RU" sz="6000" dirty="0" smtClean="0">
                <a:solidFill>
                  <a:srgbClr val="C00000"/>
                </a:solidFill>
              </a:rPr>
              <a:t>, </a:t>
            </a:r>
            <a:r>
              <a:rPr lang="ru-RU" sz="6000" dirty="0" err="1" smtClean="0">
                <a:solidFill>
                  <a:srgbClr val="C00000"/>
                </a:solidFill>
              </a:rPr>
              <a:t>потешка</a:t>
            </a:r>
            <a:r>
              <a:rPr lang="ru-RU" sz="6000" dirty="0" smtClean="0">
                <a:solidFill>
                  <a:srgbClr val="C00000"/>
                </a:solidFill>
              </a:rPr>
              <a:t> хороша, </a:t>
            </a:r>
          </a:p>
          <a:p>
            <a:r>
              <a:rPr lang="ru-RU" sz="6000" dirty="0" smtClean="0">
                <a:solidFill>
                  <a:srgbClr val="C00000"/>
                </a:solidFill>
              </a:rPr>
              <a:t>в ней же русская душа!»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3556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i="1" dirty="0">
                <a:solidFill>
                  <a:srgbClr val="1F497D"/>
                </a:solidFill>
                <a:latin typeface="Trebuchet MS"/>
              </a:rPr>
              <a:t>Заключительный</a:t>
            </a:r>
            <a:endParaRPr lang="ru-RU" sz="6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20521" y="1388217"/>
            <a:ext cx="9443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prstClr val="black"/>
                </a:solidFill>
                <a:latin typeface="Arial" pitchFamily="34" charset="0"/>
              </a:rPr>
              <a:t>Цель этапа: Подведение итогов.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4405" y="5836124"/>
            <a:ext cx="926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prstClr val="black"/>
                </a:solidFill>
                <a:latin typeface="Arial" pitchFamily="34" charset="0"/>
              </a:rPr>
              <a:t>Результат этапа: </a:t>
            </a:r>
            <a:r>
              <a:rPr lang="ru-RU" altLang="ru-RU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ru-RU" altLang="ru-RU" dirty="0">
                <a:solidFill>
                  <a:prstClr val="black"/>
                </a:solidFill>
                <a:latin typeface="Arial" pitchFamily="34" charset="0"/>
              </a:rPr>
              <a:t>выставка детских работ.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242675"/>
              </p:ext>
            </p:extLst>
          </p:nvPr>
        </p:nvGraphicFramePr>
        <p:xfrm>
          <a:off x="1104900" y="1982788"/>
          <a:ext cx="9986964" cy="2897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8"/>
                <a:gridCol w="3328988"/>
                <a:gridCol w="3328988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entury Schoolbook" pitchFamily="18" charset="0"/>
                          <a:ea typeface="+mn-ea"/>
                          <a:cs typeface="+mn-cs"/>
                        </a:rPr>
                        <a:t>Педагог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entury Schoolbook" pitchFamily="18" charset="0"/>
                          <a:ea typeface="+mn-ea"/>
                          <a:cs typeface="+mn-cs"/>
                        </a:rPr>
                        <a:t>Ребёнок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entury Schoolbook" pitchFamily="18" charset="0"/>
                          <a:ea typeface="+mn-ea"/>
                          <a:cs typeface="+mn-cs"/>
                        </a:rPr>
                        <a:t> Родитель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257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Итоговое оценивание проектной деятельности, информирование родителей о результатах проектной деятельности.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развлечении</a:t>
                      </a:r>
                      <a:r>
                        <a:rPr lang="ru-RU" baseline="0" dirty="0" smtClean="0"/>
                        <a:t> « В гостях у Бабушки –</a:t>
                      </a:r>
                      <a:r>
                        <a:rPr lang="ru-RU" baseline="0" dirty="0" err="1" smtClean="0"/>
                        <a:t>Варварушки</a:t>
                      </a:r>
                      <a:r>
                        <a:rPr lang="ru-RU" baseline="0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конкурсе.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2579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cap="small" dirty="0">
                <a:solidFill>
                  <a:srgbClr val="1F497D"/>
                </a:solidFill>
                <a:latin typeface="Century Schoolbook"/>
              </a:rPr>
              <a:t>Учебно-методический пакет</a:t>
            </a:r>
            <a:endParaRPr lang="ru-RU" sz="4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1906" y="1600201"/>
            <a:ext cx="9583388" cy="4525963"/>
          </a:xfrm>
        </p:spPr>
        <p:txBody>
          <a:bodyPr/>
          <a:lstStyle/>
          <a:p>
            <a:r>
              <a:rPr lang="ru-RU" altLang="ru-RU" dirty="0" smtClean="0"/>
              <a:t>Методическая </a:t>
            </a:r>
            <a:r>
              <a:rPr lang="ru-RU" altLang="ru-RU" dirty="0"/>
              <a:t>презентация</a:t>
            </a:r>
          </a:p>
          <a:p>
            <a:r>
              <a:rPr lang="ru-RU" altLang="ru-RU" dirty="0" smtClean="0"/>
              <a:t>Презентация  детского  исследования</a:t>
            </a:r>
            <a:endParaRPr lang="ru-RU" altLang="ru-RU" dirty="0"/>
          </a:p>
          <a:p>
            <a:r>
              <a:rPr lang="ru-RU" altLang="ru-RU" dirty="0" smtClean="0"/>
              <a:t>Методические </a:t>
            </a:r>
            <a:r>
              <a:rPr lang="ru-RU" altLang="ru-RU" dirty="0"/>
              <a:t>материалы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0209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28815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CC00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b="1" i="1" dirty="0">
                <a:solidFill>
                  <a:srgbClr val="002060"/>
                </a:solidFill>
                <a:latin typeface="Times New Roman"/>
                <a:ea typeface="Calibri"/>
              </a:rPr>
              <a:t>ПРОДУКТЫ РЕАЛИЗАЦИИ ПРОЕКТА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9086" y="1745674"/>
            <a:ext cx="10335985" cy="4788130"/>
          </a:xfrm>
        </p:spPr>
        <p:txBody>
          <a:bodyPr/>
          <a:lstStyle/>
          <a:p>
            <a:r>
              <a:rPr lang="ru-RU" dirty="0" smtClean="0"/>
              <a:t>Выставка книг по </a:t>
            </a:r>
            <a:r>
              <a:rPr lang="ru-RU" dirty="0" err="1" smtClean="0"/>
              <a:t>потешкам</a:t>
            </a:r>
            <a:endParaRPr lang="ru-RU" dirty="0"/>
          </a:p>
          <a:p>
            <a:r>
              <a:rPr lang="ru-RU" dirty="0" smtClean="0"/>
              <a:t>Создание альбома «Любимые </a:t>
            </a:r>
            <a:r>
              <a:rPr lang="ru-RU" dirty="0" err="1" smtClean="0"/>
              <a:t>потешки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Развлечение « В гости к Бабушке- </a:t>
            </a:r>
            <a:r>
              <a:rPr lang="ru-RU" dirty="0" err="1" smtClean="0"/>
              <a:t>Варварушке</a:t>
            </a:r>
            <a:r>
              <a:rPr lang="ru-RU" dirty="0" smtClean="0"/>
              <a:t>»</a:t>
            </a:r>
          </a:p>
          <a:p>
            <a:r>
              <a:rPr lang="ru-RU" altLang="ru-RU" dirty="0">
                <a:hlinkClick r:id="rId2" action="ppaction://hlinkpres?slideindex=1&amp;slidetitle="/>
              </a:rPr>
              <a:t>Фотоотчет «Виды деятельности по проекту»</a:t>
            </a:r>
            <a:endParaRPr lang="ru-RU" altLang="ru-RU" dirty="0"/>
          </a:p>
          <a:p>
            <a:r>
              <a:rPr lang="ru-RU" dirty="0" smtClean="0"/>
              <a:t>Детское исследование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085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881149"/>
          </a:xfrm>
        </p:spPr>
        <p:txBody>
          <a:bodyPr/>
          <a:lstStyle/>
          <a:p>
            <a:r>
              <a:rPr lang="ru-RU" sz="6000" i="1" cap="small" dirty="0">
                <a:solidFill>
                  <a:srgbClr val="1F497D"/>
                </a:solidFill>
                <a:latin typeface="Century Schoolbook"/>
              </a:rPr>
              <a:t>Источники</a:t>
            </a:r>
            <a:endParaRPr lang="ru-RU" sz="6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7686" y="1600201"/>
            <a:ext cx="10058400" cy="4525963"/>
          </a:xfrm>
        </p:spPr>
        <p:txBody>
          <a:bodyPr/>
          <a:lstStyle/>
          <a:p>
            <a:pPr lvl="0"/>
            <a:r>
              <a:rPr lang="ru-RU" sz="2400" dirty="0">
                <a:solidFill>
                  <a:prstClr val="black"/>
                </a:solidFill>
              </a:rPr>
              <a:t>Детская литература» Автор: </a:t>
            </a:r>
            <a:r>
              <a:rPr lang="ru-RU" sz="2400" dirty="0" err="1">
                <a:solidFill>
                  <a:prstClr val="black"/>
                </a:solidFill>
              </a:rPr>
              <a:t>Арзамасцева</a:t>
            </a:r>
            <a:r>
              <a:rPr lang="ru-RU" sz="2400" dirty="0">
                <a:solidFill>
                  <a:prstClr val="black"/>
                </a:solidFill>
              </a:rPr>
              <a:t> И.Н., Николаева С.А. Издательство: Академия. Год: 2005. 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Аникин В.П. «Русское устное народное творчество»: учебник для вузов. М., 2004. </a:t>
            </a:r>
            <a:r>
              <a:rPr lang="ru-RU" sz="2400" dirty="0" err="1">
                <a:solidFill>
                  <a:prstClr val="black"/>
                </a:solidFill>
              </a:rPr>
              <a:t>Арзамасцева</a:t>
            </a:r>
            <a:r>
              <a:rPr lang="ru-RU" sz="2400" dirty="0">
                <a:solidFill>
                  <a:prstClr val="black"/>
                </a:solidFill>
              </a:rPr>
              <a:t> И.Н., Николаева С.А. 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«Детская литература». Издательство: Детская литература: Учебник / Е.Е. Зубарева, В.К. Сигов, В.А. Скрипкина и др.; / Под ред. Е.Е. Зубаревой.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«Славянский фольклор» Автор: Кравцов Н. Издательство: МГУ Год: 1987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Интернет – ресурсы: </a:t>
            </a:r>
          </a:p>
          <a:p>
            <a:pPr lvl="0">
              <a:buNone/>
            </a:pPr>
            <a:r>
              <a:rPr lang="ru-RU" sz="2400" dirty="0">
                <a:solidFill>
                  <a:prstClr val="black"/>
                </a:solidFill>
              </a:rPr>
              <a:t>   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  <a:hlinkClick r:id="rId2"/>
              </a:rPr>
              <a:t>AllFreeBooks.ru</a:t>
            </a:r>
            <a:r>
              <a:rPr lang="en-US" sz="2400" u="sng" dirty="0">
                <a:solidFill>
                  <a:prstClr val="black"/>
                </a:solidFill>
              </a:rPr>
              <a:t>…</a:t>
            </a:r>
            <a:r>
              <a:rPr lang="en-US" sz="2400" b="1" u="sng" dirty="0" err="1">
                <a:solidFill>
                  <a:prstClr val="black"/>
                </a:solidFill>
              </a:rPr>
              <a:t>slavjanskij</a:t>
            </a:r>
            <a:r>
              <a:rPr lang="en-US" sz="2400" u="sng" dirty="0" err="1">
                <a:solidFill>
                  <a:prstClr val="black"/>
                </a:solidFill>
              </a:rPr>
              <a:t>_</a:t>
            </a:r>
            <a:r>
              <a:rPr lang="en-US" sz="2400" b="1" u="sng" dirty="0" err="1">
                <a:solidFill>
                  <a:prstClr val="black"/>
                </a:solidFill>
              </a:rPr>
              <a:t>folklor</a:t>
            </a:r>
            <a:r>
              <a:rPr lang="en-US" sz="2400" u="sng" dirty="0" err="1">
                <a:solidFill>
                  <a:prstClr val="black"/>
                </a:solidFill>
              </a:rPr>
              <a:t>_</a:t>
            </a:r>
            <a:r>
              <a:rPr lang="en-US" sz="2400" b="1" u="sng" dirty="0" err="1">
                <a:solidFill>
                  <a:prstClr val="black"/>
                </a:solidFill>
              </a:rPr>
              <a:t>kravcov</a:t>
            </a:r>
            <a:r>
              <a:rPr lang="en-US" sz="2400" u="sng" dirty="0" err="1">
                <a:solidFill>
                  <a:prstClr val="black"/>
                </a:solidFill>
              </a:rPr>
              <a:t>_</a:t>
            </a:r>
            <a:r>
              <a:rPr lang="en-US" sz="2400" b="1" u="sng" dirty="0" err="1">
                <a:solidFill>
                  <a:prstClr val="black"/>
                </a:solidFill>
              </a:rPr>
              <a:t>n</a:t>
            </a:r>
            <a:r>
              <a:rPr lang="en-US" sz="2400" u="sng" dirty="0">
                <a:solidFill>
                  <a:prstClr val="black"/>
                </a:solidFill>
              </a:rPr>
              <a:t>/15</a:t>
            </a:r>
            <a:endParaRPr lang="ru-RU" sz="2400" dirty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ru-RU" sz="2400" u="sng" dirty="0">
                <a:solidFill>
                  <a:prstClr val="black"/>
                </a:solidFill>
              </a:rPr>
              <a:t>    </a:t>
            </a:r>
            <a:r>
              <a:rPr lang="en-US" sz="2400" u="sng" dirty="0" err="1">
                <a:solidFill>
                  <a:prstClr val="black"/>
                </a:solidFill>
              </a:rPr>
              <a:t>do.gendocs.rudocs</a:t>
            </a:r>
            <a:r>
              <a:rPr lang="en-US" sz="2400" u="sng" dirty="0">
                <a:solidFill>
                  <a:prstClr val="black"/>
                </a:solidFill>
              </a:rPr>
              <a:t>/index-368381.</a:t>
            </a:r>
            <a:endParaRPr lang="ru-RU" sz="2400" dirty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ru-RU" sz="2400" dirty="0">
                <a:solidFill>
                  <a:prstClr val="black"/>
                </a:solidFill>
                <a:hlinkClick r:id="rId3"/>
              </a:rPr>
              <a:t>    </a:t>
            </a:r>
            <a:r>
              <a:rPr lang="en-US" sz="2400" dirty="0">
                <a:solidFill>
                  <a:prstClr val="black"/>
                </a:solidFill>
                <a:hlinkClick r:id="rId3"/>
              </a:rPr>
              <a:t>razym.ru</a:t>
            </a:r>
            <a:r>
              <a:rPr lang="en-US" sz="2400" dirty="0">
                <a:solidFill>
                  <a:prstClr val="black"/>
                </a:solidFill>
              </a:rPr>
              <a:t>›</a:t>
            </a:r>
            <a:r>
              <a:rPr lang="en-US" sz="2400" u="sng" dirty="0">
                <a:solidFill>
                  <a:prstClr val="black"/>
                </a:solidFill>
              </a:rPr>
              <a:t>…</a:t>
            </a:r>
            <a:r>
              <a:rPr lang="en-US" sz="2400" b="1" u="sng" dirty="0">
                <a:solidFill>
                  <a:prstClr val="black"/>
                </a:solidFill>
              </a:rPr>
              <a:t>arzamasceva</a:t>
            </a:r>
            <a:r>
              <a:rPr lang="en-US" sz="2400" u="sng" dirty="0">
                <a:solidFill>
                  <a:prstClr val="black"/>
                </a:solidFill>
              </a:rPr>
              <a:t>-</a:t>
            </a:r>
            <a:r>
              <a:rPr lang="en-US" sz="2400" b="1" u="sng" dirty="0">
                <a:solidFill>
                  <a:prstClr val="black"/>
                </a:solidFill>
              </a:rPr>
              <a:t>in</a:t>
            </a:r>
            <a:r>
              <a:rPr lang="en-US" sz="2400" u="sng" dirty="0">
                <a:solidFill>
                  <a:prstClr val="black"/>
                </a:solidFill>
              </a:rPr>
              <a:t>-</a:t>
            </a:r>
            <a:r>
              <a:rPr lang="en-US" sz="2400" b="1" u="sng" dirty="0">
                <a:solidFill>
                  <a:prstClr val="black"/>
                </a:solidFill>
              </a:rPr>
              <a:t>nikolaeva</a:t>
            </a:r>
            <a:r>
              <a:rPr lang="en-US" sz="2400" u="sng" dirty="0">
                <a:solidFill>
                  <a:prstClr val="black"/>
                </a:solidFill>
              </a:rPr>
              <a:t>…</a:t>
            </a:r>
            <a:r>
              <a:rPr lang="en-US" sz="2400" b="1" u="sng" dirty="0">
                <a:solidFill>
                  <a:prstClr val="black"/>
                </a:solidFill>
              </a:rPr>
              <a:t>literatura</a:t>
            </a:r>
            <a:r>
              <a:rPr lang="en-US" sz="2400" u="sng" dirty="0">
                <a:solidFill>
                  <a:prstClr val="black"/>
                </a:solidFill>
              </a:rPr>
              <a:t>.html</a:t>
            </a:r>
            <a:endParaRPr lang="ru-RU" sz="24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6078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1312" y="841566"/>
            <a:ext cx="10972800" cy="1143000"/>
          </a:xfrm>
        </p:spPr>
        <p:txBody>
          <a:bodyPr/>
          <a:lstStyle/>
          <a:p>
            <a:r>
              <a:rPr lang="ru-RU" sz="7200" i="1" dirty="0">
                <a:solidFill>
                  <a:schemeClr val="tx2"/>
                </a:solidFill>
              </a:rPr>
              <a:t>Основополагающий вопрос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508" y="2779776"/>
            <a:ext cx="9144001" cy="2508504"/>
          </a:xfrm>
        </p:spPr>
        <p:txBody>
          <a:bodyPr/>
          <a:lstStyle/>
          <a:p>
            <a:pPr marL="0" indent="0">
              <a:buNone/>
            </a:pPr>
            <a:r>
              <a:rPr lang="ru-RU" sz="4800" dirty="0" smtClean="0">
                <a:solidFill>
                  <a:srgbClr val="7030A0"/>
                </a:solidFill>
              </a:rPr>
              <a:t>Как сохранить русские народные традиции?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8788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2920"/>
            <a:ext cx="10972800" cy="1295400"/>
          </a:xfrm>
        </p:spPr>
        <p:txBody>
          <a:bodyPr/>
          <a:lstStyle/>
          <a:p>
            <a:r>
              <a:rPr lang="ru-RU" sz="7200" i="1" dirty="0">
                <a:solidFill>
                  <a:schemeClr val="tx2"/>
                </a:solidFill>
              </a:rPr>
              <a:t>Проблемный вопрос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8280" y="2057400"/>
            <a:ext cx="5730240" cy="3885884"/>
          </a:xfrm>
        </p:spPr>
        <p:txBody>
          <a:bodyPr/>
          <a:lstStyle/>
          <a:p>
            <a:pPr marL="0" indent="0">
              <a:buNone/>
            </a:pPr>
            <a:r>
              <a:rPr lang="ru-RU" sz="5400" dirty="0" smtClean="0">
                <a:solidFill>
                  <a:srgbClr val="7030A0"/>
                </a:solidFill>
              </a:rPr>
              <a:t>Для чего нужны </a:t>
            </a:r>
            <a:r>
              <a:rPr lang="ru-RU" sz="5400" dirty="0" err="1" smtClean="0">
                <a:solidFill>
                  <a:srgbClr val="7030A0"/>
                </a:solidFill>
              </a:rPr>
              <a:t>потешки</a:t>
            </a:r>
            <a:r>
              <a:rPr lang="ru-RU" sz="5400" dirty="0" smtClean="0">
                <a:solidFill>
                  <a:srgbClr val="7030A0"/>
                </a:solidFill>
              </a:rPr>
              <a:t>?</a:t>
            </a:r>
            <a:endParaRPr lang="ru-RU" sz="54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F:\картинка с потешкам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360" y="2057400"/>
            <a:ext cx="394716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63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40893"/>
            <a:ext cx="10972800" cy="1429471"/>
          </a:xfrm>
        </p:spPr>
        <p:txBody>
          <a:bodyPr/>
          <a:lstStyle/>
          <a:p>
            <a:r>
              <a:rPr lang="ru-RU" sz="8000" i="1" dirty="0" smtClean="0">
                <a:solidFill>
                  <a:schemeClr val="accent1">
                    <a:lumMod val="75000"/>
                  </a:schemeClr>
                </a:solidFill>
              </a:rPr>
              <a:t>Типология проекта</a:t>
            </a:r>
            <a:endParaRPr lang="ru-RU" sz="8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6" y="1870364"/>
            <a:ext cx="10584873" cy="4073236"/>
          </a:xfrm>
        </p:spPr>
        <p:txBody>
          <a:bodyPr/>
          <a:lstStyle/>
          <a:p>
            <a:r>
              <a:rPr lang="ru-RU" altLang="ru-RU" dirty="0" smtClean="0"/>
              <a:t>Игровой</a:t>
            </a:r>
            <a:endParaRPr lang="ru-RU" altLang="ru-RU" dirty="0"/>
          </a:p>
          <a:p>
            <a:r>
              <a:rPr lang="ru-RU" altLang="ru-RU" dirty="0"/>
              <a:t>Групповой</a:t>
            </a:r>
          </a:p>
          <a:p>
            <a:r>
              <a:rPr lang="ru-RU" altLang="ru-RU" dirty="0" smtClean="0"/>
              <a:t>Краткосрочный(1 месяц)</a:t>
            </a:r>
            <a:endParaRPr lang="ru-RU" altLang="ru-RU" dirty="0"/>
          </a:p>
          <a:p>
            <a:r>
              <a:rPr lang="ru-RU" altLang="ru-RU" dirty="0"/>
              <a:t>Информационный</a:t>
            </a:r>
          </a:p>
          <a:p>
            <a:endParaRPr lang="ru-RU" dirty="0"/>
          </a:p>
        </p:txBody>
      </p:sp>
      <p:pic>
        <p:nvPicPr>
          <p:cNvPr id="4" name="Picture 2" descr="http://im0-tub-ru.yandex.net/i?id=61195294-2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615" y="3110564"/>
            <a:ext cx="3034146" cy="278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6616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65018"/>
            <a:ext cx="10972800" cy="752620"/>
          </a:xfrm>
        </p:spPr>
        <p:txBody>
          <a:bodyPr/>
          <a:lstStyle/>
          <a:p>
            <a:r>
              <a:rPr lang="ru-RU" sz="8000" i="1" dirty="0" smtClean="0">
                <a:solidFill>
                  <a:schemeClr val="tx2"/>
                </a:solidFill>
              </a:rPr>
              <a:t>Участники проекта</a:t>
            </a:r>
            <a:endParaRPr lang="ru-RU" sz="8000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036" y="2202873"/>
            <a:ext cx="10252364" cy="3923291"/>
          </a:xfrm>
        </p:spPr>
        <p:txBody>
          <a:bodyPr/>
          <a:lstStyle/>
          <a:p>
            <a:pPr marL="365125" indent="-282575">
              <a:buClr>
                <a:srgbClr val="BBE0E3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lang="ru-RU" altLang="ru-RU" dirty="0" smtClean="0">
                <a:solidFill>
                  <a:srgbClr val="000000"/>
                </a:solidFill>
                <a:latin typeface="Trebuchet MS"/>
              </a:rPr>
              <a:t>Дети 1 младшей группы</a:t>
            </a:r>
            <a:endParaRPr lang="ru-RU" altLang="ru-RU" dirty="0">
              <a:solidFill>
                <a:srgbClr val="000000"/>
              </a:solidFill>
              <a:latin typeface="Trebuchet MS"/>
            </a:endParaRPr>
          </a:p>
          <a:p>
            <a:pPr marL="365125" indent="-282575">
              <a:buClr>
                <a:srgbClr val="BBE0E3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lang="ru-RU" altLang="ru-RU" dirty="0">
                <a:solidFill>
                  <a:srgbClr val="000000"/>
                </a:solidFill>
                <a:latin typeface="Trebuchet MS"/>
              </a:rPr>
              <a:t>Воспитатели</a:t>
            </a:r>
          </a:p>
          <a:p>
            <a:pPr marL="365125" indent="-282575">
              <a:buClr>
                <a:srgbClr val="BBE0E3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lang="ru-RU" altLang="ru-RU" dirty="0">
                <a:solidFill>
                  <a:srgbClr val="000000"/>
                </a:solidFill>
                <a:latin typeface="Trebuchet MS"/>
              </a:rPr>
              <a:t>Родители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0464" y="2722418"/>
            <a:ext cx="2139881" cy="241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132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382" y="835747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ru-RU" sz="7200" i="1" dirty="0">
                <a:solidFill>
                  <a:schemeClr val="tx2"/>
                </a:solidFill>
              </a:rPr>
              <a:t>Образовательные области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131648"/>
              </p:ext>
            </p:extLst>
          </p:nvPr>
        </p:nvGraphicFramePr>
        <p:xfrm flipH="1">
          <a:off x="11582399" y="1932709"/>
          <a:ext cx="1572491" cy="2618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97281" y="2331720"/>
            <a:ext cx="95637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eaLnBrk="0" fontAlgn="t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800" dirty="0">
                <a:solidFill>
                  <a:prstClr val="black"/>
                </a:solidFill>
                <a:latin typeface="Century Schoolbook"/>
              </a:rPr>
              <a:t> </a:t>
            </a:r>
            <a:r>
              <a:rPr lang="ru-RU" altLang="ru-RU" sz="2800" dirty="0" smtClean="0">
                <a:solidFill>
                  <a:prstClr val="black"/>
                </a:solidFill>
                <a:latin typeface="Century Schoolbook"/>
              </a:rPr>
              <a:t>Социально-коммуникативное </a:t>
            </a:r>
            <a:r>
              <a:rPr lang="ru-RU" altLang="ru-RU" sz="2800" dirty="0">
                <a:solidFill>
                  <a:prstClr val="black"/>
                </a:solidFill>
                <a:latin typeface="Century Schoolbook"/>
              </a:rPr>
              <a:t>развитие</a:t>
            </a:r>
          </a:p>
          <a:p>
            <a:pPr marL="273050" lvl="0" indent="-273050" eaLnBrk="0" fontAlgn="t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800" dirty="0" smtClean="0">
                <a:solidFill>
                  <a:prstClr val="black"/>
                </a:solidFill>
                <a:latin typeface="Century Schoolbook"/>
              </a:rPr>
              <a:t> Познавательное</a:t>
            </a:r>
          </a:p>
          <a:p>
            <a:pPr marL="273050" lvl="0" indent="-27305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800" dirty="0" smtClean="0">
                <a:solidFill>
                  <a:prstClr val="black"/>
                </a:solidFill>
                <a:latin typeface="Century Schoolbook"/>
              </a:rPr>
              <a:t> </a:t>
            </a:r>
            <a:r>
              <a:rPr lang="ru-RU" altLang="ru-RU" sz="2800" dirty="0">
                <a:solidFill>
                  <a:prstClr val="black"/>
                </a:solidFill>
                <a:latin typeface="Century Schoolbook"/>
              </a:rPr>
              <a:t>Художественно- эстетическое</a:t>
            </a:r>
          </a:p>
          <a:p>
            <a:pPr marL="273050" lvl="0" indent="-273050" eaLnBrk="0" fontAlgn="t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800" dirty="0" smtClean="0">
                <a:solidFill>
                  <a:prstClr val="black"/>
                </a:solidFill>
                <a:latin typeface="Century Schoolbook"/>
              </a:rPr>
              <a:t> Речевое</a:t>
            </a:r>
          </a:p>
          <a:p>
            <a:pPr marL="273050" lvl="0" indent="-273050" eaLnBrk="0" fontAlgn="t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2800" dirty="0" smtClean="0">
                <a:solidFill>
                  <a:prstClr val="black"/>
                </a:solidFill>
                <a:latin typeface="Century Schoolbook"/>
              </a:rPr>
              <a:t> Физическое</a:t>
            </a:r>
            <a:endParaRPr lang="ru-RU" altLang="ru-RU" sz="2800" dirty="0">
              <a:solidFill>
                <a:prstClr val="black"/>
              </a:solidFill>
              <a:latin typeface="Century Schoolbook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1192" y="3316540"/>
            <a:ext cx="2139881" cy="241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512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i="1" dirty="0">
                <a:solidFill>
                  <a:schemeClr val="tx2"/>
                </a:solidFill>
              </a:rPr>
              <a:t>Актуальность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5045506"/>
          </a:xfrm>
        </p:spPr>
        <p:txBody>
          <a:bodyPr/>
          <a:lstStyle/>
          <a:p>
            <a:r>
              <a:rPr lang="ru-RU" sz="2800" dirty="0"/>
              <a:t>В современной образовательной системе центром является человек, воспитывающийся и развивающийся в поликультурном пространстве. Резкий подъем национального самосознания, стремление к этнической и этнокультурной самоидентификации обусловливают огромный интерес к национальной культуре. Приобщение дошкольников к народной культуре становится социальным заказом общества, что отражено в директивных государственных документах: "Законе об образовании", "Концепции государственной национальной политики", "Концепции модернизации структуры содержания российского образования до 2010 года".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78191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77982"/>
            <a:ext cx="10972800" cy="1039092"/>
          </a:xfrm>
        </p:spPr>
        <p:txBody>
          <a:bodyPr/>
          <a:lstStyle/>
          <a:p>
            <a:r>
              <a:rPr lang="ru-RU" sz="8000" i="1" dirty="0" smtClean="0">
                <a:solidFill>
                  <a:schemeClr val="tx2"/>
                </a:solidFill>
              </a:rPr>
              <a:t>Аннотация</a:t>
            </a:r>
            <a:endParaRPr lang="ru-RU" sz="8000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709" y="1724892"/>
            <a:ext cx="10432474" cy="498763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2800" dirty="0"/>
              <a:t>Русский фольклор - одно из действенных и ярких средств, таящий огромные возможности. Знакомство с народными произведениями обогащает чувства и речь малышей, формирует отношение к окружающему миру, играет неоценимую роль во всестороннем развитии.</a:t>
            </a:r>
          </a:p>
          <a:p>
            <a:pPr marL="0" indent="0">
              <a:buNone/>
            </a:pPr>
            <a:r>
              <a:rPr lang="ru-RU" sz="2800" dirty="0" smtClean="0"/>
              <a:t>  Целенаправленное </a:t>
            </a:r>
            <a:r>
              <a:rPr lang="ru-RU" sz="2800" dirty="0"/>
              <a:t>и систематическое использование произведений </a:t>
            </a:r>
            <a:r>
              <a:rPr lang="ru-RU" sz="2800" dirty="0" smtClean="0"/>
              <a:t>    фольклора </a:t>
            </a:r>
            <a:r>
              <a:rPr lang="ru-RU" sz="2800" dirty="0"/>
              <a:t>в детском саду позволяет заложить фундамент психофизического благополучия ребенка, определяющий успешность его общего развития в дошкольный период </a:t>
            </a:r>
            <a:r>
              <a:rPr lang="ru-RU" sz="2800" dirty="0" smtClean="0"/>
              <a:t>детства.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14817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презентация к потешкам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к потешкам</Template>
  <TotalTime>499</TotalTime>
  <Words>793</Words>
  <Application>Microsoft Office PowerPoint</Application>
  <PresentationFormat>Произвольный</PresentationFormat>
  <Paragraphs>135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презентация к потешкам</vt:lpstr>
      <vt:lpstr>Тема проекта:</vt:lpstr>
      <vt:lpstr>Творческое название</vt:lpstr>
      <vt:lpstr>Основополагающий вопрос</vt:lpstr>
      <vt:lpstr>Проблемный вопрос</vt:lpstr>
      <vt:lpstr>Типология проекта</vt:lpstr>
      <vt:lpstr>Участники проекта</vt:lpstr>
      <vt:lpstr>Образовательные области</vt:lpstr>
      <vt:lpstr>Актуальность проекта</vt:lpstr>
      <vt:lpstr>Аннотация</vt:lpstr>
      <vt:lpstr>Цели и задачи проекта</vt:lpstr>
      <vt:lpstr>Образовательная цель</vt:lpstr>
      <vt:lpstr>Развивающая цель</vt:lpstr>
      <vt:lpstr>Воспитательная цель</vt:lpstr>
      <vt:lpstr>Вопросы учебной темы и темы исследований</vt:lpstr>
      <vt:lpstr>Этапы проекта</vt:lpstr>
      <vt:lpstr> Подготовительный</vt:lpstr>
      <vt:lpstr>Проектировочный</vt:lpstr>
      <vt:lpstr>Практический</vt:lpstr>
      <vt:lpstr>Контрольно-коррекционный</vt:lpstr>
      <vt:lpstr>Заключительный</vt:lpstr>
      <vt:lpstr>Учебно-методический пакет</vt:lpstr>
      <vt:lpstr>  ПРОДУКТЫ РЕАЛИЗАЦИИ ПРОЕКТА</vt:lpstr>
      <vt:lpstr>Источники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Use</cp:lastModifiedBy>
  <cp:revision>77</cp:revision>
  <dcterms:created xsi:type="dcterms:W3CDTF">2015-04-04T06:49:43Z</dcterms:created>
  <dcterms:modified xsi:type="dcterms:W3CDTF">2015-05-19T11:21:48Z</dcterms:modified>
</cp:coreProperties>
</file>