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-101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78856" y="1424105"/>
            <a:ext cx="2861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astasiaScript" panose="02000505070000020002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9934" y="770044"/>
            <a:ext cx="708318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Georgia" pitchFamily="18" charset="0"/>
              </a:rPr>
              <a:t>Обучение сочинению-рассуждению на лингвистическую тему</a:t>
            </a:r>
            <a:endParaRPr lang="ru-RU" sz="5400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0754" y="846160"/>
            <a:ext cx="3179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Написав сочинение за свою дочь, Салтыков-Щедрин получил «2».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r>
              <a:rPr lang="ru-RU" sz="2400" i="1" dirty="0" smtClean="0">
                <a:latin typeface="Georgia" pitchFamily="18" charset="0"/>
              </a:rPr>
              <a:t>М. Зощенко получил «2» за выпускное сочинение.</a:t>
            </a:r>
          </a:p>
          <a:p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844954" y="841897"/>
            <a:ext cx="36303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В. Катаев, написав сочинение за племянницу на тему «Что хотел сказать Катаев в повести «Белеет парус одинокий», получил «3».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r>
              <a:rPr lang="ru-RU" sz="2400" i="1" dirty="0" smtClean="0">
                <a:latin typeface="Georgia" pitchFamily="18" charset="0"/>
              </a:rPr>
              <a:t>За сочинения, которые Д. </a:t>
            </a:r>
            <a:r>
              <a:rPr lang="ru-RU" sz="2400" i="1" dirty="0" err="1" smtClean="0">
                <a:latin typeface="Georgia" pitchFamily="18" charset="0"/>
              </a:rPr>
              <a:t>Донцова</a:t>
            </a:r>
            <a:r>
              <a:rPr lang="ru-RU" sz="2400" i="1" dirty="0" smtClean="0">
                <a:latin typeface="Georgia" pitchFamily="18" charset="0"/>
              </a:rPr>
              <a:t> писала для своей дочери, она обычно</a:t>
            </a:r>
            <a:endParaRPr lang="ru-RU" sz="2400" dirty="0" smtClean="0">
              <a:latin typeface="Georgia" pitchFamily="18" charset="0"/>
            </a:endParaRPr>
          </a:p>
          <a:p>
            <a:r>
              <a:rPr lang="ru-RU" sz="2400" i="1" dirty="0" smtClean="0">
                <a:latin typeface="Georgia" pitchFamily="18" charset="0"/>
              </a:rPr>
              <a:t>получала 2/3.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854" y="1009934"/>
            <a:ext cx="39442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Типы текста: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повествование;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 описание;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 рассуждение.</a:t>
            </a:r>
            <a:endParaRPr lang="ru-RU" sz="32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858602" y="647247"/>
            <a:ext cx="331640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Схема сочинения-рассуждения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Georgia" pitchFamily="18" charset="0"/>
              </a:rPr>
              <a:t> тезис </a:t>
            </a:r>
            <a:r>
              <a:rPr lang="ru-RU" dirty="0" smtClean="0">
                <a:latin typeface="Georgia" pitchFamily="18" charset="0"/>
              </a:rPr>
              <a:t>-  главная мысль автора текста, которую нужно доказать или опровергнуть; </a:t>
            </a:r>
          </a:p>
          <a:p>
            <a:pPr>
              <a:buFontTx/>
              <a:buChar char="-"/>
            </a:pPr>
            <a:endParaRPr lang="ru-RU" dirty="0" smtClean="0">
              <a:latin typeface="Georgia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Georgia" pitchFamily="18" charset="0"/>
              </a:rPr>
              <a:t> </a:t>
            </a:r>
            <a:r>
              <a:rPr lang="ru-RU" b="1" dirty="0" smtClean="0">
                <a:latin typeface="Georgia" pitchFamily="18" charset="0"/>
              </a:rPr>
              <a:t>доказательства </a:t>
            </a:r>
            <a:r>
              <a:rPr lang="ru-RU" dirty="0" smtClean="0">
                <a:latin typeface="Georgia" pitchFamily="18" charset="0"/>
              </a:rPr>
              <a:t>(или опровержения), т.е. аргументы, приводимые в поддержку тезиса: факты, примеры, утверждения; </a:t>
            </a:r>
          </a:p>
          <a:p>
            <a:pPr>
              <a:buFontTx/>
              <a:buChar char="-"/>
            </a:pP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- </a:t>
            </a:r>
            <a:r>
              <a:rPr lang="ru-RU" b="1" dirty="0" smtClean="0">
                <a:latin typeface="Georgia" pitchFamily="18" charset="0"/>
              </a:rPr>
              <a:t>вывод</a:t>
            </a:r>
            <a:r>
              <a:rPr lang="ru-RU" dirty="0" smtClean="0">
                <a:latin typeface="Georgia" pitchFamily="18" charset="0"/>
              </a:rPr>
              <a:t>, или заключение.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0627" y="996287"/>
            <a:ext cx="34801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Прилагательное 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«лингвистический»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r>
              <a:rPr lang="ru-RU" sz="2400" b="1" dirty="0" smtClean="0">
                <a:latin typeface="Georgia" pitchFamily="18" charset="0"/>
              </a:rPr>
              <a:t>Лингвистика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</a:rPr>
              <a:t>языкозна́ние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</a:rPr>
              <a:t>языкове́дение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; от лат.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</a:rPr>
              <a:t>lingua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— язык) </a:t>
            </a:r>
            <a:r>
              <a:rPr lang="ru-RU" sz="2400" dirty="0" smtClean="0">
                <a:latin typeface="Georgia" pitchFamily="18" charset="0"/>
              </a:rPr>
              <a:t>—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0686" y="3903259"/>
            <a:ext cx="2756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наука, изучающая языки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7534" y="641443"/>
            <a:ext cx="33982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Иван Александрович </a:t>
            </a:r>
            <a:r>
              <a:rPr lang="ru-RU" b="1" dirty="0" err="1" smtClean="0">
                <a:latin typeface="Georgia" pitchFamily="18" charset="0"/>
              </a:rPr>
              <a:t>Бодуэн</a:t>
            </a:r>
            <a:r>
              <a:rPr lang="ru-RU" b="1" dirty="0" smtClean="0">
                <a:latin typeface="Georgia" pitchFamily="18" charset="0"/>
              </a:rPr>
              <a:t> де </a:t>
            </a:r>
            <a:r>
              <a:rPr lang="ru-RU" b="1" dirty="0" err="1" smtClean="0">
                <a:latin typeface="Georgia" pitchFamily="18" charset="0"/>
              </a:rPr>
              <a:t>Куртене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70C0"/>
                </a:solidFill>
              </a:rPr>
              <a:t>русский и польский языковед, родился 3 ноября 1929 года в Варшаве. 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Бодуэн</a:t>
            </a:r>
            <a:r>
              <a:rPr lang="ru-RU" dirty="0" smtClean="0">
                <a:solidFill>
                  <a:srgbClr val="0070C0"/>
                </a:solidFill>
              </a:rPr>
              <a:t> де </a:t>
            </a:r>
            <a:r>
              <a:rPr lang="ru-RU" dirty="0" err="1" smtClean="0">
                <a:solidFill>
                  <a:srgbClr val="0070C0"/>
                </a:solidFill>
              </a:rPr>
              <a:t>Куртене</a:t>
            </a:r>
            <a:r>
              <a:rPr lang="ru-RU" dirty="0" smtClean="0">
                <a:solidFill>
                  <a:srgbClr val="0070C0"/>
                </a:solidFill>
              </a:rPr>
              <a:t> совершил переворот в науке о языке: до него в лингвистике господствовало историческое направление, а языки исследовались исключительно по письменным памятникам. Ученый доказал, что сущность языка – в речевой деятельности, и призывает к изучению живых языков и диалектов.</a:t>
            </a:r>
          </a:p>
          <a:p>
            <a:endParaRPr lang="ru-RU" dirty="0"/>
          </a:p>
        </p:txBody>
      </p:sp>
      <p:pic>
        <p:nvPicPr>
          <p:cNvPr id="7170" name="Picture 2" descr="http://www.zadachi.org.ru/referat-pic-998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9389" y="4893314"/>
            <a:ext cx="1147210" cy="1411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048" y="968991"/>
            <a:ext cx="326181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Критерии оценивания сочинения-рассуждения:</a:t>
            </a:r>
          </a:p>
          <a:p>
            <a:pPr fontAlgn="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Понимание смысла фрагмента текста;</a:t>
            </a:r>
          </a:p>
          <a:p>
            <a:pPr fontAlgn="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Наличие примеров-аргументов;</a:t>
            </a:r>
            <a:endParaRPr lang="ru-RU" dirty="0" smtClean="0">
              <a:solidFill>
                <a:srgbClr val="7030A0"/>
              </a:solidFill>
              <a:latin typeface="Georgia" pitchFamily="18" charset="0"/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Смысловая цельность, речевая связность и последовательность сочинения;</a:t>
            </a:r>
            <a:endParaRPr lang="ru-RU" dirty="0" smtClean="0">
              <a:solidFill>
                <a:srgbClr val="7030A0"/>
              </a:solidFill>
              <a:latin typeface="Georgia" pitchFamily="18" charset="0"/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Композиционная стройность.</a:t>
            </a:r>
            <a:endParaRPr lang="ru-RU" dirty="0" smtClean="0">
              <a:solidFill>
                <a:srgbClr val="7030A0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72000" y="1056429"/>
            <a:ext cx="398514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ПЛАН сочинения-рассуждения на лингвистическую тему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Тезис (формулируем позицию автора и выражаем своё отношение к ней)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2. Аргументация: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   а) аргумент-пример №1;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   б) аргумент-пример №2.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3. Вывод.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64273" y="1147495"/>
            <a:ext cx="790205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Роль фразеологизмов в речи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делают речь яркой, образной, красочной, эмоциональной, а значит, и более убедительной;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позволяют кратко и точно выразить мысль и чувства;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помогают избежать шаблонности, сухости изложения.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3517" y="690437"/>
            <a:ext cx="656457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Задание</a:t>
            </a:r>
            <a:endParaRPr lang="ru-RU" sz="2400" b="1" dirty="0" smtClean="0">
              <a:solidFill>
                <a:srgbClr val="FF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Напишите сочинение-рассуждение, раскрывая смысл высказывания, взятого из учебника русского языка: «Фразеологизмы – неизменные спутники нашей речи. Мы часто пользуемся ими в повседневной речи, порой даже не замечая, ведь многие из них привычны и знакомы с детства».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466531" y="1214575"/>
            <a:ext cx="41489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Домашнее задание.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Запомнить алгоритм написания сочинения-рассуждения на лингвистическую тему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Написать сочинение-рассуждение по этому же высказыванию, примеры взять другие.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355" y="1787856"/>
            <a:ext cx="7110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Спасибо за внимание!!!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318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WINDOWS 8</cp:lastModifiedBy>
  <cp:revision>40</cp:revision>
  <dcterms:created xsi:type="dcterms:W3CDTF">2013-11-19T05:52:05Z</dcterms:created>
  <dcterms:modified xsi:type="dcterms:W3CDTF">2015-10-21T08:13:57Z</dcterms:modified>
</cp:coreProperties>
</file>