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90" r:id="rId2"/>
    <p:sldId id="292" r:id="rId3"/>
    <p:sldId id="258" r:id="rId4"/>
    <p:sldId id="260" r:id="rId5"/>
    <p:sldId id="263" r:id="rId6"/>
    <p:sldId id="264" r:id="rId7"/>
    <p:sldId id="265" r:id="rId8"/>
    <p:sldId id="267" r:id="rId9"/>
    <p:sldId id="268" r:id="rId10"/>
    <p:sldId id="269" r:id="rId11"/>
    <p:sldId id="271" r:id="rId12"/>
    <p:sldId id="282" r:id="rId13"/>
    <p:sldId id="287" r:id="rId14"/>
    <p:sldId id="270" r:id="rId15"/>
    <p:sldId id="272" r:id="rId16"/>
    <p:sldId id="288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26" autoAdjust="0"/>
  </p:normalViewPr>
  <p:slideViewPr>
    <p:cSldViewPr>
      <p:cViewPr varScale="1">
        <p:scale>
          <a:sx n="66" d="100"/>
          <a:sy n="66" d="100"/>
        </p:scale>
        <p:origin x="-1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A5CB1-5860-4BE2-BC4C-2A2F680C5EB5}" type="datetimeFigureOut">
              <a:rPr lang="ru-RU"/>
              <a:pPr>
                <a:defRPr/>
              </a:pPr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3442E-DB8C-4F18-94F0-906225D21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38F07-C2DD-4FCB-8719-892C2D7AC48D}" type="datetimeFigureOut">
              <a:rPr lang="ru-RU"/>
              <a:pPr>
                <a:defRPr/>
              </a:pPr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E3936-310A-44B0-9177-800954C24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F3FB0-21A4-4F8A-9A74-B0C19115F871}" type="datetimeFigureOut">
              <a:rPr lang="ru-RU"/>
              <a:pPr>
                <a:defRPr/>
              </a:pPr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134FB-1FD1-4153-8A7C-9AC1A7DD2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C98F2-AAE6-4597-9FCB-1605C6ADBF21}" type="datetimeFigureOut">
              <a:rPr lang="ru-RU"/>
              <a:pPr>
                <a:defRPr/>
              </a:pPr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6C40C-5A57-4DA1-AA5C-D2AB282A4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79D3F-DFDE-4023-82BD-03FB6D73811B}" type="datetimeFigureOut">
              <a:rPr lang="ru-RU"/>
              <a:pPr>
                <a:defRPr/>
              </a:pPr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877B8-B5E4-4888-9BB3-0CEE27F38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05A3C-6ED8-4F87-B168-51A7C1A3F1DC}" type="datetimeFigureOut">
              <a:rPr lang="ru-RU"/>
              <a:pPr>
                <a:defRPr/>
              </a:pPr>
              <a:t>12.12.2015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E4341-BC39-42A2-990D-70A6EA31B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B7BCB-2D1A-4905-87BF-237550637B86}" type="datetimeFigureOut">
              <a:rPr lang="ru-RU"/>
              <a:pPr>
                <a:defRPr/>
              </a:pPr>
              <a:t>12.12.2015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9E13E-E856-4FBD-ABF2-18DECDC21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BB70A-EFED-4BB4-8233-2F17811ACD3E}" type="datetimeFigureOut">
              <a:rPr lang="ru-RU"/>
              <a:pPr>
                <a:defRPr/>
              </a:pPr>
              <a:t>12.12.2015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8945A-49A4-4E0B-A062-FAAC09674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AFAFD-F61B-4B8D-83F3-15BF6ACE49D5}" type="datetimeFigureOut">
              <a:rPr lang="ru-RU"/>
              <a:pPr>
                <a:defRPr/>
              </a:pPr>
              <a:t>12.12.2015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9164D-7021-4EDF-92F0-21DD5E6AA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98046-E8B8-4DB9-8227-AFFD807FAC0A}" type="datetimeFigureOut">
              <a:rPr lang="ru-RU"/>
              <a:pPr>
                <a:defRPr/>
              </a:pPr>
              <a:t>12.12.2015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754F3-14C4-40E7-ADF1-DCB38D4B7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08C7C-9A27-48A1-9270-BB156AFCC303}" type="datetimeFigureOut">
              <a:rPr lang="ru-RU"/>
              <a:pPr>
                <a:defRPr/>
              </a:pPr>
              <a:t>12.12.2015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1C693-BCAC-4BA3-A69B-4970B0B41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0AC7F2-040B-4BA9-82AB-4B92D66C844C}" type="datetimeFigureOut">
              <a:rPr lang="ru-RU"/>
              <a:pPr>
                <a:defRPr/>
              </a:pPr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D536ED-28EB-49BC-8D84-BE4308491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heel spokes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50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84213" y="549275"/>
            <a:ext cx="7920037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</a:p>
          <a:p>
            <a:pPr algn="ctr">
              <a:defRPr/>
            </a:pPr>
            <a:r>
              <a:rPr lang="ru-RU" sz="4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логопедическому занятию по теме: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71775" y="2492375"/>
            <a:ext cx="4572000" cy="76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Части</a:t>
            </a:r>
            <a:r>
              <a:rPr lang="ru-RU" sz="4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речи</a:t>
            </a:r>
          </a:p>
        </p:txBody>
      </p:sp>
      <p:sp>
        <p:nvSpPr>
          <p:cNvPr id="36869" name="Прямоугольник 6"/>
          <p:cNvSpPr>
            <a:spLocks noChangeArrowheads="1"/>
          </p:cNvSpPr>
          <p:nvPr/>
        </p:nvSpPr>
        <p:spPr bwMode="auto">
          <a:xfrm>
            <a:off x="3419475" y="4076700"/>
            <a:ext cx="4968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Логопед</a:t>
            </a:r>
            <a:r>
              <a:rPr lang="ru-RU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Розман В.А</a:t>
            </a:r>
            <a:r>
              <a:rPr lang="ru-RU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ГБОУ школа № 69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0"/>
            <a:ext cx="7929562" cy="142875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Имя прилагательное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1785938"/>
            <a:ext cx="17145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Прямоугольник 4"/>
          <p:cNvSpPr>
            <a:spLocks noChangeArrowheads="1"/>
          </p:cNvSpPr>
          <p:nvPr/>
        </p:nvSpPr>
        <p:spPr bwMode="auto">
          <a:xfrm>
            <a:off x="928688" y="4000500"/>
            <a:ext cx="1500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какой?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13" y="1643063"/>
            <a:ext cx="150018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00" y="1643063"/>
            <a:ext cx="2000250" cy="2000250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2534" name="Прямоугольник 7"/>
          <p:cNvSpPr>
            <a:spLocks noChangeArrowheads="1"/>
          </p:cNvSpPr>
          <p:nvPr/>
        </p:nvSpPr>
        <p:spPr bwMode="auto">
          <a:xfrm>
            <a:off x="3714750" y="4000500"/>
            <a:ext cx="1484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какая?</a:t>
            </a:r>
          </a:p>
        </p:txBody>
      </p:sp>
      <p:sp>
        <p:nvSpPr>
          <p:cNvPr id="22535" name="Прямоугольник 8"/>
          <p:cNvSpPr>
            <a:spLocks noChangeArrowheads="1"/>
          </p:cNvSpPr>
          <p:nvPr/>
        </p:nvSpPr>
        <p:spPr bwMode="auto">
          <a:xfrm>
            <a:off x="6357938" y="3929063"/>
            <a:ext cx="14462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какое?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42938" y="4643438"/>
            <a:ext cx="1809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весенний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5214938"/>
            <a:ext cx="17160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нежный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57250" y="5857875"/>
            <a:ext cx="1285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белый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714750" y="4572000"/>
            <a:ext cx="14779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рыжая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643313" y="5143500"/>
            <a:ext cx="1558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хитрая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643313" y="5786438"/>
            <a:ext cx="1603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хищная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286500" y="4500563"/>
            <a:ext cx="1533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круглое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429375" y="5072063"/>
            <a:ext cx="1182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яркое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357938" y="5715000"/>
            <a:ext cx="1533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горячее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571500"/>
            <a:ext cx="6786562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Отгадай о какой части речи</a:t>
            </a:r>
            <a:b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эта загадка?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500313"/>
            <a:ext cx="3019425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Прямоугольник 3"/>
          <p:cNvSpPr>
            <a:spLocks noChangeArrowheads="1"/>
          </p:cNvSpPr>
          <p:nvPr/>
        </p:nvSpPr>
        <p:spPr bwMode="auto">
          <a:xfrm>
            <a:off x="3643313" y="2143125"/>
            <a:ext cx="5500687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существительных подчас.</a:t>
            </a:r>
          </a:p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 жизнь, а просто скука!</a:t>
            </a:r>
          </a:p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Ни цвета нет у них без нас,</a:t>
            </a:r>
          </a:p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Ни запаха, ни звука!</a:t>
            </a:r>
          </a:p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Но если нас к ним приложить,</a:t>
            </a:r>
          </a:p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Им веселее станет жить!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786188" y="5214938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Имя прилагательное</a:t>
            </a:r>
            <a:endParaRPr lang="ru-RU" sz="36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30225"/>
          </a:xfrm>
        </p:spPr>
        <p:txBody>
          <a:bodyPr/>
          <a:lstStyle/>
          <a:p>
            <a:pPr eaLnBrk="1" hangingPunct="1"/>
            <a:r>
              <a:rPr lang="ru-RU" sz="2400" smtClean="0"/>
              <a:t>Добавь одно общее слово к двум другим словам.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457200" y="836613"/>
            <a:ext cx="8229600" cy="56880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i="1" smtClean="0">
                <a:solidFill>
                  <a:schemeClr val="accent2"/>
                </a:solidFill>
              </a:rPr>
              <a:t>Мяч, яблоко – какие?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i="1" smtClean="0">
                <a:solidFill>
                  <a:schemeClr val="accent2"/>
                </a:solidFill>
              </a:rPr>
              <a:t>Сахар, мёд – какие?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i="1" smtClean="0">
                <a:solidFill>
                  <a:schemeClr val="accent2"/>
                </a:solidFill>
              </a:rPr>
              <a:t>Сахар, снег – какие?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i="1" smtClean="0">
                <a:solidFill>
                  <a:schemeClr val="accent2"/>
                </a:solidFill>
              </a:rPr>
              <a:t>Снег, лёд – какие?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i="1" smtClean="0">
                <a:solidFill>
                  <a:schemeClr val="accent2"/>
                </a:solidFill>
              </a:rPr>
              <a:t>Орех, камень – какие?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i="1" smtClean="0">
                <a:solidFill>
                  <a:schemeClr val="hlink"/>
                </a:solidFill>
              </a:rPr>
              <a:t>круглые </a:t>
            </a:r>
            <a:r>
              <a:rPr lang="ru-RU" sz="2800" smtClean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/>
              <a:t>                    </a:t>
            </a:r>
            <a:r>
              <a:rPr lang="ru-RU" sz="2800" b="1" i="1" smtClean="0">
                <a:solidFill>
                  <a:schemeClr val="hlink"/>
                </a:solidFill>
              </a:rPr>
              <a:t>твердые</a:t>
            </a:r>
            <a:r>
              <a:rPr lang="ru-RU" sz="2800" smtClean="0">
                <a:solidFill>
                  <a:schemeClr val="hlink"/>
                </a:solidFill>
              </a:rPr>
              <a:t> 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chemeClr val="hlink"/>
                </a:solidFill>
              </a:rPr>
              <a:t>                                </a:t>
            </a:r>
            <a:r>
              <a:rPr lang="ru-RU" sz="2800" b="1" i="1" smtClean="0">
                <a:solidFill>
                  <a:schemeClr val="hlink"/>
                </a:solidFill>
              </a:rPr>
              <a:t>холодные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chemeClr val="hlink"/>
                </a:solidFill>
              </a:rPr>
              <a:t>                                              </a:t>
            </a:r>
            <a:r>
              <a:rPr lang="ru-RU" sz="2800" b="1" i="1" smtClean="0">
                <a:solidFill>
                  <a:schemeClr val="hlink"/>
                </a:solidFill>
              </a:rPr>
              <a:t>белые 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chemeClr val="hlink"/>
                </a:solidFill>
              </a:rPr>
              <a:t>                                                           </a:t>
            </a:r>
            <a:r>
              <a:rPr lang="ru-RU" sz="2800" b="1" i="1" smtClean="0">
                <a:solidFill>
                  <a:schemeClr val="hlink"/>
                </a:solidFill>
              </a:rPr>
              <a:t>сладкие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/>
              <a:t>                                                               </a:t>
            </a:r>
            <a:endParaRPr lang="ru-RU" sz="28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0938 -0.41966 " pathEditMode="relative" ptsTypes="AA">
                                      <p:cBhvr>
                                        <p:cTn id="6" dur="2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6545 -0.60832 " pathEditMode="relative" ptsTypes="AA">
                                      <p:cBhvr>
                                        <p:cTn id="10" dur="2000" fill="hold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503 -0.4719 " pathEditMode="relative" ptsTypes="AA">
                                      <p:cBhvr>
                                        <p:cTn id="14" dur="20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941 -0.33549 " pathEditMode="relative" ptsTypes="AA">
                                      <p:cBhvr>
                                        <p:cTn id="18" dur="20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629 -0.1889 " pathEditMode="relative" ptsTypes="AA">
                                      <p:cBhvr>
                                        <p:cTn id="22" dur="20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hlink"/>
                </a:solidFill>
              </a:rPr>
              <a:t>Караул! Пропажа!У жив</a:t>
            </a:r>
            <a:r>
              <a:rPr lang="ru-RU" sz="2800" b="1" smtClean="0">
                <a:solidFill>
                  <a:schemeClr val="hlink"/>
                </a:solidFill>
                <a:latin typeface="Arial" charset="0"/>
              </a:rPr>
              <a:t>о</a:t>
            </a:r>
            <a:r>
              <a:rPr lang="ru-RU" sz="2800" b="1" smtClean="0">
                <a:solidFill>
                  <a:schemeClr val="hlink"/>
                </a:solidFill>
              </a:rPr>
              <a:t>тных пропали хвосты!</a:t>
            </a:r>
            <a:br>
              <a:rPr lang="ru-RU" sz="2800" b="1" smtClean="0">
                <a:solidFill>
                  <a:schemeClr val="hlink"/>
                </a:solidFill>
              </a:rPr>
            </a:br>
            <a:r>
              <a:rPr lang="ru-RU" sz="2800" b="1" smtClean="0">
                <a:solidFill>
                  <a:schemeClr val="hlink"/>
                </a:solidFill>
              </a:rPr>
              <a:t>Помочь бедняг</a:t>
            </a:r>
            <a:r>
              <a:rPr lang="ru-RU" sz="2400" b="1" smtClean="0">
                <a:solidFill>
                  <a:schemeClr val="hlink"/>
                </a:solidFill>
                <a:latin typeface="Arial" charset="0"/>
              </a:rPr>
              <a:t>ам</a:t>
            </a:r>
            <a:r>
              <a:rPr lang="ru-RU" sz="2800" b="1" smtClean="0">
                <a:solidFill>
                  <a:schemeClr val="hlink"/>
                </a:solidFill>
              </a:rPr>
              <a:t> можешь лишь ты!!!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178175" cy="42052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i="1" smtClean="0"/>
              <a:t>Хвост коровы –</a:t>
            </a:r>
            <a:r>
              <a:rPr lang="ru-RU" sz="2800" i="1" smtClean="0">
                <a:latin typeface="Arial" charset="0"/>
              </a:rPr>
              <a:t>  </a:t>
            </a:r>
            <a:endParaRPr lang="ru-RU" sz="2800" i="1" smtClean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800" i="1" smtClean="0"/>
              <a:t>У овцы  хвост – </a:t>
            </a:r>
          </a:p>
          <a:p>
            <a:pPr eaLnBrk="1" hangingPunct="1">
              <a:buFont typeface="Arial" charset="0"/>
              <a:buNone/>
            </a:pPr>
            <a:r>
              <a:rPr lang="ru-RU" sz="2800" i="1" smtClean="0">
                <a:latin typeface="Arial" charset="0"/>
              </a:rPr>
              <a:t>У кошки – </a:t>
            </a:r>
          </a:p>
          <a:p>
            <a:pPr eaLnBrk="1" hangingPunct="1">
              <a:buFont typeface="Arial" charset="0"/>
              <a:buNone/>
            </a:pPr>
            <a:endParaRPr lang="ru-RU" sz="2800" i="1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800" i="1" smtClean="0">
                <a:latin typeface="Arial" charset="0"/>
              </a:rPr>
              <a:t>У лошадки – </a:t>
            </a:r>
          </a:p>
          <a:p>
            <a:pPr eaLnBrk="1" hangingPunct="1">
              <a:buFont typeface="Arial" charset="0"/>
              <a:buNone/>
            </a:pPr>
            <a:r>
              <a:rPr lang="ru-RU" sz="2800" i="1" smtClean="0">
                <a:latin typeface="Arial" charset="0"/>
              </a:rPr>
              <a:t>Хвост козы, конечно, - </a:t>
            </a:r>
          </a:p>
          <a:p>
            <a:pPr eaLnBrk="1" hangingPunct="1">
              <a:buFont typeface="Arial" charset="0"/>
              <a:buNone/>
            </a:pPr>
            <a:r>
              <a:rPr lang="ru-RU" sz="2800" i="1" smtClean="0">
                <a:latin typeface="Arial" charset="0"/>
              </a:rPr>
              <a:t>У собаки хвост -</a:t>
            </a:r>
            <a:r>
              <a:rPr lang="ru-RU" sz="2800" smtClean="0">
                <a:latin typeface="Arial" charset="0"/>
              </a:rPr>
              <a:t> 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635375" y="1557338"/>
            <a:ext cx="2089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</a:rPr>
              <a:t>коровий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348038" y="2130425"/>
            <a:ext cx="1555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</a:rPr>
              <a:t>овечий</a:t>
            </a:r>
            <a:r>
              <a:rPr lang="ru-RU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419475" y="2632075"/>
            <a:ext cx="1739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</a:rPr>
              <a:t>кошачий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276600" y="3497263"/>
            <a:ext cx="2308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</a:rPr>
              <a:t>лошадиный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348038" y="4216400"/>
            <a:ext cx="1198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</a:rPr>
              <a:t>козий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492500" y="5084763"/>
            <a:ext cx="17256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</a:rPr>
              <a:t>собачий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  <p:bldP spid="26630" grpId="0"/>
      <p:bldP spid="26631" grpId="0"/>
      <p:bldP spid="266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3286125"/>
            <a:ext cx="3019425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00313" y="2071688"/>
            <a:ext cx="3857625" cy="34782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Любит ДЕЙСТВИЯ глагол: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Встал, умылся и пошёл.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же делает предмет?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Даст такой глагол ответ: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Смотрит, думает, читает,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Любит, знает, сострадает.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СОСТОЯНИЯ души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Ты в глаголы запиши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875" y="1357313"/>
            <a:ext cx="4071938" cy="7699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Глагол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357188"/>
            <a:ext cx="714375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обозначает глагол?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какие вопросы отвечает?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3286125"/>
            <a:ext cx="3019425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357688" y="2428875"/>
            <a:ext cx="3549650" cy="830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делать?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6250" y="4071938"/>
            <a:ext cx="3821113" cy="83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сделать?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2800" b="1" smtClean="0">
                <a:solidFill>
                  <a:schemeClr val="hlink"/>
                </a:solidFill>
              </a:rPr>
              <a:t>Кто как передвигается?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4098925"/>
            <a:ext cx="2592388" cy="2559050"/>
          </a:xfrm>
        </p:spPr>
      </p:pic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0" y="960438"/>
            <a:ext cx="6516688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 i="1"/>
              <a:t>Змея, жук, червяк, гусеница   -</a:t>
            </a:r>
          </a:p>
          <a:p>
            <a:pPr algn="ctr"/>
            <a:endParaRPr lang="ru-RU" sz="2800" b="1" i="1"/>
          </a:p>
          <a:p>
            <a:pPr algn="ctr"/>
            <a:r>
              <a:rPr lang="ru-RU" sz="2800" b="1" i="1"/>
              <a:t>Рыба, лодка, пароход - </a:t>
            </a:r>
          </a:p>
          <a:p>
            <a:pPr algn="ctr"/>
            <a:endParaRPr lang="ru-RU" sz="2800" b="1" i="1"/>
          </a:p>
          <a:p>
            <a:pPr algn="ctr"/>
            <a:r>
              <a:rPr lang="ru-RU" sz="2800" b="1" i="1"/>
              <a:t>Лошадь, лягушка, кузнечик - </a:t>
            </a:r>
          </a:p>
          <a:p>
            <a:pPr algn="ctr"/>
            <a:endParaRPr lang="ru-RU" sz="2800" b="1" i="1"/>
          </a:p>
          <a:p>
            <a:pPr algn="ctr"/>
            <a:r>
              <a:rPr lang="ru-RU" sz="2800" b="1" i="1"/>
              <a:t>Птица, самолёт, вертолёт -  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516688" y="928688"/>
            <a:ext cx="15351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</a:rPr>
              <a:t>ползёт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6588125" y="1768475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</a:rPr>
              <a:t>плывёт 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6659563" y="2632075"/>
            <a:ext cx="1484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</a:rPr>
              <a:t>скачет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6804025" y="3568700"/>
            <a:ext cx="163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</a:rPr>
              <a:t>летает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4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4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  <p:bldP spid="34823" grpId="0"/>
      <p:bldP spid="348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428625"/>
            <a:ext cx="6929438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Прочитайте стихотворение и выпишете глаголы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428875"/>
            <a:ext cx="3019425" cy="3500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33795" name="Прямоугольник 3"/>
          <p:cNvSpPr>
            <a:spLocks noChangeArrowheads="1"/>
          </p:cNvSpPr>
          <p:nvPr/>
        </p:nvSpPr>
        <p:spPr bwMode="auto">
          <a:xfrm>
            <a:off x="4000500" y="1785938"/>
            <a:ext cx="4286250" cy="38465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Зима недаром злится,</a:t>
            </a:r>
          </a:p>
          <a:p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Прошла ее пора – </a:t>
            </a:r>
          </a:p>
          <a:p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Весна в окно стучится</a:t>
            </a:r>
          </a:p>
          <a:p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гонит со двора. </a:t>
            </a:r>
          </a:p>
          <a:p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все засуетилось. </a:t>
            </a:r>
          </a:p>
          <a:p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Все гонит зиму вон,-</a:t>
            </a:r>
          </a:p>
          <a:p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жаворонки в небе</a:t>
            </a:r>
          </a:p>
          <a:p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Уж подняли трезвон. </a:t>
            </a:r>
          </a:p>
          <a:p>
            <a:endParaRPr lang="ru-RU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6" name="Rectangle 1"/>
          <p:cNvSpPr>
            <a:spLocks noChangeArrowheads="1"/>
          </p:cNvSpPr>
          <p:nvPr/>
        </p:nvSpPr>
        <p:spPr bwMode="auto">
          <a:xfrm>
            <a:off x="4000500" y="4714875"/>
            <a:ext cx="4286250" cy="1570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Зима еще хлопочет </a:t>
            </a:r>
            <a:endParaRPr lang="ru-RU" sz="2400" b="1" i="1">
              <a:solidFill>
                <a:srgbClr val="FF0000"/>
              </a:solidFill>
              <a:ea typeface="Calibri" pitchFamily="34" charset="0"/>
              <a:cs typeface="Arial" charset="0"/>
            </a:endParaRPr>
          </a:p>
          <a:p>
            <a:pPr eaLnBrk="0" hangingPunct="0"/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И на весну ворчит</a:t>
            </a:r>
            <a:endParaRPr lang="ru-RU" sz="2400" b="1" i="1">
              <a:solidFill>
                <a:srgbClr val="FF0000"/>
              </a:solidFill>
              <a:cs typeface="Arial" charset="0"/>
            </a:endParaRPr>
          </a:p>
          <a:p>
            <a:pPr eaLnBrk="0" hangingPunct="0"/>
            <a:r>
              <a:rPr lang="ru-RU" sz="2400" b="1" i="1">
                <a:solidFill>
                  <a:srgbClr val="FF0000"/>
                </a:solidFill>
                <a:latin typeface="Times New Roman" pitchFamily="18" charset="0"/>
              </a:rPr>
              <a:t>  Та ей в глаза хохочет</a:t>
            </a:r>
          </a:p>
          <a:p>
            <a:pPr eaLnBrk="0" hangingPunct="0"/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И пуще лишь шумит.</a:t>
            </a:r>
            <a:endParaRPr lang="ru-RU" sz="2400" b="1" i="1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229600" cy="1143000"/>
          </a:xfrm>
        </p:spPr>
        <p:txBody>
          <a:bodyPr/>
          <a:lstStyle/>
          <a:p>
            <a:pPr eaLnBrk="1" hangingPunct="1"/>
            <a:r>
              <a:rPr lang="ru-RU" sz="7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643188"/>
            <a:ext cx="2786063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714750" y="2286000"/>
            <a:ext cx="5000625" cy="3416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Злится, прошла, стучится, гонит, засуетилось, подняли,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хлопочет, ворчит, хохочет, шумит.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latin typeface="+mn-lt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3286125"/>
            <a:ext cx="3019425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Прямоугольник 3"/>
          <p:cNvSpPr>
            <a:spLocks noChangeArrowheads="1"/>
          </p:cNvSpPr>
          <p:nvPr/>
        </p:nvSpPr>
        <p:spPr bwMode="auto">
          <a:xfrm>
            <a:off x="-571500" y="357188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Помоги найти ответ:</a:t>
            </a:r>
          </a:p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Где признак, действие, предмет,</a:t>
            </a:r>
          </a:p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И какие части речи </a:t>
            </a:r>
          </a:p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Ждут со мой сегодня встречи: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875" y="3000375"/>
            <a:ext cx="4837113" cy="6461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Имя существительное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86188" y="4286250"/>
            <a:ext cx="4572000" cy="6461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Имя прилагательное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43375" y="5500688"/>
            <a:ext cx="4071938" cy="7699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Глагол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500313" y="1643063"/>
            <a:ext cx="3929062" cy="4000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Вещи, люди и цветы,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Носороги и коты,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Джинсы, майки и штиблеты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Называются ПРЕДМЕТЫ.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Шубы, шапки и зонты,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Гвозди, гайки и винты,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Сёла, города, планеты -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Это тоже всё ПРЕДМЕТЫ!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Ах, какие все слова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восхитительные,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Называются они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СУЩЕСТВИТЕЛЬНЫЕ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28875" y="1071563"/>
            <a:ext cx="4357688" cy="5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Имя существительное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0" y="500063"/>
            <a:ext cx="5786438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Имя существительное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3214688"/>
            <a:ext cx="2643188" cy="27146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143375" y="1928813"/>
            <a:ext cx="4214813" cy="4524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Очень впечатлительное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Имя существительное.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Убедят его легко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Два вопроса: кто? и что?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Обозначит все предметы: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Кто? ворона, что? кометы,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Кто? зайчонок, что? гроза,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Книга, речка, стрекоза.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 предметы называй,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 вопросам узнавай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625" y="1643063"/>
            <a:ext cx="17478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43125" y="1928813"/>
            <a:ext cx="17700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что?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786063"/>
            <a:ext cx="257175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000500" y="2500313"/>
            <a:ext cx="4429125" cy="39703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Отшумела злая вьюга, </a:t>
            </a:r>
          </a:p>
          <a:p>
            <a:pPr eaLnBrk="0" hangingPunct="0">
              <a:defRPr/>
            </a:pP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Стала ночь короче дня. </a:t>
            </a:r>
          </a:p>
          <a:p>
            <a:pPr eaLnBrk="0" hangingPunct="0">
              <a:defRPr/>
            </a:pP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Теплый ветер дует с юга,</a:t>
            </a:r>
          </a:p>
          <a:p>
            <a:pPr eaLnBrk="0" hangingPunct="0">
              <a:defRPr/>
            </a:pP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Капли падают звеня. </a:t>
            </a:r>
          </a:p>
          <a:p>
            <a:pPr eaLnBrk="0" hangingPunct="0">
              <a:defRPr/>
            </a:pP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Солнце, землю нагревает,</a:t>
            </a:r>
          </a:p>
          <a:p>
            <a:pPr eaLnBrk="0" hangingPunct="0">
              <a:defRPr/>
            </a:pP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Топит с нашей горки лед. </a:t>
            </a:r>
          </a:p>
          <a:p>
            <a:pPr eaLnBrk="0" hangingPunct="0">
              <a:defRPr/>
            </a:pP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Тает баба снеговая,</a:t>
            </a:r>
          </a:p>
          <a:p>
            <a:pPr eaLnBrk="0" hangingPunct="0">
              <a:defRPr/>
            </a:pP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ручьями слезы льет. </a:t>
            </a:r>
          </a:p>
          <a:p>
            <a:pPr eaLnBrk="0" hangingPunct="0">
              <a:defRPr/>
            </a:pPr>
            <a:endParaRPr lang="ru-RU" sz="28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63" y="285750"/>
            <a:ext cx="7000875" cy="1816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8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-Прочитайте стихотворение. О чём оно? </a:t>
            </a:r>
          </a:p>
          <a:p>
            <a:pPr>
              <a:defRPr/>
            </a:pPr>
            <a:r>
              <a:rPr lang="ru-RU" sz="28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-Найдите и выпишите все имена существительные. </a:t>
            </a:r>
          </a:p>
          <a:p>
            <a:pPr eaLnBrk="0" hangingPunct="0">
              <a:buFontTx/>
              <a:buChar char="-"/>
              <a:defRPr/>
            </a:pPr>
            <a:r>
              <a:rPr lang="ru-RU" sz="28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Вспомните, на какой вопрос они отвечают</a:t>
            </a:r>
            <a:r>
              <a:rPr lang="ru-RU" sz="28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1143000"/>
          </a:xfrm>
        </p:spPr>
        <p:txBody>
          <a:bodyPr/>
          <a:lstStyle/>
          <a:p>
            <a:pPr eaLnBrk="1" hangingPunct="1"/>
            <a:r>
              <a:rPr lang="ru-RU" sz="7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Проверка: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2357438"/>
            <a:ext cx="2786062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6250" y="2286000"/>
            <a:ext cx="4143375" cy="2862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Вьюга, ночь, день, вечер, ветер,  юг, капли, солнце, земля, горка, лёд, баба, ручьи, слёзы.</a:t>
            </a:r>
            <a:endParaRPr lang="ru-RU" sz="3600" dirty="0">
              <a:latin typeface="+mn-lt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357188"/>
            <a:ext cx="7643813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Какие имена существительные отвечают на вопрос - кто?, а какие на вопрос - что?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928813"/>
            <a:ext cx="21431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Прямоугольник 3"/>
          <p:cNvSpPr>
            <a:spLocks noChangeArrowheads="1"/>
          </p:cNvSpPr>
          <p:nvPr/>
        </p:nvSpPr>
        <p:spPr bwMode="auto">
          <a:xfrm>
            <a:off x="2857500" y="1714500"/>
            <a:ext cx="1676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кто?</a:t>
            </a:r>
            <a:endParaRPr lang="ru-RU" sz="4800">
              <a:latin typeface="Calibri" pitchFamily="34" charset="0"/>
            </a:endParaRPr>
          </a:p>
        </p:txBody>
      </p:sp>
      <p:sp>
        <p:nvSpPr>
          <p:cNvPr id="19460" name="Прямоугольник 4"/>
          <p:cNvSpPr>
            <a:spLocks noChangeArrowheads="1"/>
          </p:cNvSpPr>
          <p:nvPr/>
        </p:nvSpPr>
        <p:spPr bwMode="auto">
          <a:xfrm>
            <a:off x="6072188" y="1714500"/>
            <a:ext cx="16938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что?</a:t>
            </a:r>
            <a:endParaRPr lang="ru-RU" sz="480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813" y="5000625"/>
            <a:ext cx="1698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молоко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00313" y="5000625"/>
            <a:ext cx="13636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белка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29063" y="5000625"/>
            <a:ext cx="15938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ракета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929438" y="5000625"/>
            <a:ext cx="1714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повар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715000" y="5000625"/>
            <a:ext cx="1071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снег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57250" y="5857875"/>
            <a:ext cx="18399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девочка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14625" y="5715000"/>
            <a:ext cx="39243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Справились?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928938" y="4714875"/>
            <a:ext cx="34020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Молодцы!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34481E-7 L 0.58143 -0.369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77952E-6 L 0.0625 -0.35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8 -0.02403 L 0.25087 -0.265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96441E-6 L 0.09427 -0.160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77952E-6 L -0.41458 -0.2546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" y="-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39103E-7 L 0.22587 -0.2747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-1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3286125"/>
            <a:ext cx="3019425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Box 15"/>
          <p:cNvSpPr txBox="1">
            <a:spLocks noChangeArrowheads="1"/>
          </p:cNvSpPr>
          <p:nvPr/>
        </p:nvSpPr>
        <p:spPr bwMode="auto">
          <a:xfrm>
            <a:off x="2509838" y="1366838"/>
            <a:ext cx="3071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00313" y="1571625"/>
            <a:ext cx="3929062" cy="40941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чём предметов-то секрет?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 вопросы дай ответ: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 какой? Она какая?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Сильный, добрая, родная.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 оно? Оно смешное,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Тёплое и озорное.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Эти признаки важны,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Речь обогатить должны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28875" y="714375"/>
            <a:ext cx="4286250" cy="10779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Имя прилагательное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357188"/>
            <a:ext cx="8429625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Имя прилагательное обозначает </a:t>
            </a:r>
            <a:b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признак предмета и отвечает вопросы</a:t>
            </a:r>
            <a:endParaRPr lang="ru-RU" sz="3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3286125"/>
            <a:ext cx="3019425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714875" y="2000250"/>
            <a:ext cx="228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какой?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57750" y="3000375"/>
            <a:ext cx="21320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какая?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786313" y="3929063"/>
            <a:ext cx="2071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какое?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714875" y="5000625"/>
            <a:ext cx="21256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какие?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</TotalTime>
  <Words>465</Words>
  <Application>Microsoft Office PowerPoint</Application>
  <PresentationFormat>Экран (4:3)</PresentationFormat>
  <Paragraphs>174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Имя существительное</vt:lpstr>
      <vt:lpstr>Слайд 5</vt:lpstr>
      <vt:lpstr>Проверка:</vt:lpstr>
      <vt:lpstr>Какие имена существительные отвечают на вопрос - кто?, а какие на вопрос - что?</vt:lpstr>
      <vt:lpstr>Слайд 8</vt:lpstr>
      <vt:lpstr>Имя прилагательное обозначает  признак предмета и отвечает вопросы</vt:lpstr>
      <vt:lpstr> Имя прилагательное</vt:lpstr>
      <vt:lpstr>Отгадай о какой части речи  эта загадка?</vt:lpstr>
      <vt:lpstr>Добавь одно общее слово к двум другим словам.</vt:lpstr>
      <vt:lpstr>Караул! Пропажа!У животных пропали хвосты! Помочь беднягам можешь лишь ты!!!</vt:lpstr>
      <vt:lpstr>Слайд 14</vt:lpstr>
      <vt:lpstr>Что обозначает глагол? На какие вопросы отвечает?</vt:lpstr>
      <vt:lpstr>Кто как передвигается?</vt:lpstr>
      <vt:lpstr>-Прочитайте стихотворение и выпишете глаголы</vt:lpstr>
      <vt:lpstr>Проверка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Танюша</dc:creator>
  <cp:lastModifiedBy>user</cp:lastModifiedBy>
  <cp:revision>63</cp:revision>
  <dcterms:created xsi:type="dcterms:W3CDTF">2013-04-25T13:54:13Z</dcterms:created>
  <dcterms:modified xsi:type="dcterms:W3CDTF">2015-12-12T17:41:08Z</dcterms:modified>
</cp:coreProperties>
</file>