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71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7C5D-12CC-413E-A693-2FEA188E38D0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412E-CB52-462C-9F51-05494F88BEC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7C5D-12CC-413E-A693-2FEA188E38D0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412E-CB52-462C-9F51-05494F88BE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7C5D-12CC-413E-A693-2FEA188E38D0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412E-CB52-462C-9F51-05494F88BE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7C5D-12CC-413E-A693-2FEA188E38D0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412E-CB52-462C-9F51-05494F88BEC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7C5D-12CC-413E-A693-2FEA188E38D0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412E-CB52-462C-9F51-05494F88BE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7C5D-12CC-413E-A693-2FEA188E38D0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412E-CB52-462C-9F51-05494F88BEC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7C5D-12CC-413E-A693-2FEA188E38D0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412E-CB52-462C-9F51-05494F88BEC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7C5D-12CC-413E-A693-2FEA188E38D0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412E-CB52-462C-9F51-05494F88BE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7C5D-12CC-413E-A693-2FEA188E38D0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412E-CB52-462C-9F51-05494F88BE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7C5D-12CC-413E-A693-2FEA188E38D0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412E-CB52-462C-9F51-05494F88BE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7C5D-12CC-413E-A693-2FEA188E38D0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412E-CB52-462C-9F51-05494F88BEC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AB97C5D-12CC-413E-A693-2FEA188E38D0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861412E-CB52-462C-9F51-05494F88BEC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4653136"/>
            <a:ext cx="5374302" cy="1296144"/>
          </a:xfrm>
        </p:spPr>
        <p:txBody>
          <a:bodyPr>
            <a:normAutofit/>
          </a:bodyPr>
          <a:lstStyle/>
          <a:p>
            <a:pPr algn="l"/>
            <a:r>
              <a:rPr lang="ru-RU" sz="1600" i="1" dirty="0" smtClean="0">
                <a:solidFill>
                  <a:srgbClr val="0070C0"/>
                </a:solidFill>
              </a:rPr>
              <a:t>МБОУ «Верх-</a:t>
            </a:r>
            <a:r>
              <a:rPr lang="ru-RU" sz="1600" i="1" dirty="0" err="1" smtClean="0">
                <a:solidFill>
                  <a:srgbClr val="0070C0"/>
                </a:solidFill>
              </a:rPr>
              <a:t>Суетская</a:t>
            </a:r>
            <a:r>
              <a:rPr lang="ru-RU" sz="1600" i="1" dirty="0" smtClean="0">
                <a:solidFill>
                  <a:srgbClr val="0070C0"/>
                </a:solidFill>
              </a:rPr>
              <a:t> средняя общеобразовательная школа» 4 класс</a:t>
            </a:r>
          </a:p>
          <a:p>
            <a:pPr algn="l"/>
            <a:r>
              <a:rPr lang="ru-RU" sz="1600" i="1" dirty="0" smtClean="0">
                <a:solidFill>
                  <a:srgbClr val="0070C0"/>
                </a:solidFill>
              </a:rPr>
              <a:t>Автор: учитель начальных классов Тома Т.В.</a:t>
            </a:r>
          </a:p>
          <a:p>
            <a:pPr algn="l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23398" y="1844824"/>
            <a:ext cx="769720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«Наши достижения в реализации ФГОС»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89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18256" y="260648"/>
            <a:ext cx="5238328" cy="1800200"/>
          </a:xfrm>
        </p:spPr>
        <p:txBody>
          <a:bodyPr>
            <a:normAutofit/>
          </a:bodyPr>
          <a:lstStyle/>
          <a:p>
            <a:r>
              <a:rPr lang="ru-RU" dirty="0" smtClean="0"/>
              <a:t>Художественно-эстетическое направление включало в себя кружок «Умелые ручки». Работы детей выставлялись на районных и школьных выставках.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7024" y="120100"/>
            <a:ext cx="3590952" cy="26793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2204864"/>
            <a:ext cx="3653155" cy="43594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7944" y="2919300"/>
            <a:ext cx="4860032" cy="364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1262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260647"/>
            <a:ext cx="4139956" cy="310496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260648"/>
            <a:ext cx="4139954" cy="310496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6398" y="3537012"/>
            <a:ext cx="4115949" cy="308696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35986" y="3539558"/>
            <a:ext cx="4139952" cy="310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281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940152" y="260648"/>
            <a:ext cx="3096344" cy="6264696"/>
          </a:xfrm>
        </p:spPr>
        <p:txBody>
          <a:bodyPr>
            <a:normAutofit fontScale="92500"/>
          </a:bodyPr>
          <a:lstStyle/>
          <a:p>
            <a:pPr algn="ctr"/>
            <a:r>
              <a:rPr lang="ru-RU" dirty="0" smtClean="0"/>
              <a:t>Научно-познавательное направление – это занятие «Я – исследователь». Здесь ребята знакомились с различными понятиями такими, как гипотеза, идея, истина, научная теория. Учились работать с календарем исследователя, планировать свою деятельность, готовить презентации продуктов деятельности.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36712"/>
            <a:ext cx="6315698" cy="4684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30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3523050"/>
            <a:ext cx="3744766" cy="309295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60648"/>
            <a:ext cx="9144000" cy="306209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3523050"/>
            <a:ext cx="3413906" cy="315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56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3140968"/>
            <a:ext cx="8928992" cy="108012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2500" b="1" i="1" dirty="0" smtClean="0"/>
              <a:t>Спортивно-оздоровительное направление.</a:t>
            </a:r>
          </a:p>
          <a:p>
            <a:pPr marL="45720" indent="0" algn="just">
              <a:buNone/>
            </a:pPr>
            <a:r>
              <a:rPr lang="ru-RU" sz="2500" b="1" i="1" dirty="0" smtClean="0"/>
              <a:t>Занятия «</a:t>
            </a:r>
            <a:r>
              <a:rPr lang="ru-RU" sz="2500" b="1" i="1" dirty="0" err="1" smtClean="0"/>
              <a:t>Здоровейка</a:t>
            </a:r>
            <a:r>
              <a:rPr lang="ru-RU" sz="2500" b="1" i="1" dirty="0" smtClean="0"/>
              <a:t>» формируют чувства ответственности за свое здоровье, моду и гигиену школьной одежды. Являются профилактикой вредных привычек, воспитывают культуру эмоций и чувств.  </a:t>
            </a:r>
          </a:p>
          <a:p>
            <a:pPr marL="4572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5736" y="3992816"/>
            <a:ext cx="6948264" cy="286059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7524328" cy="299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903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804" y="116632"/>
            <a:ext cx="8856984" cy="1440160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Класс на протяжении четырех лет принимал активное участие в жизни школы, района. Ребята участвовали в различных конкурсах, спортивных мероприятиях, благотворительных акциях. За свою активную работу они поощрялись различного вида награждениями.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056" y="1556792"/>
            <a:ext cx="3778921" cy="5071036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899592" y="2220102"/>
            <a:ext cx="3744416" cy="374441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</a:rPr>
              <a:t>Весна</a:t>
            </a:r>
          </a:p>
          <a:p>
            <a:pPr marL="45720" indent="0">
              <a:buFont typeface="Georgia" pitchFamily="18" charset="0"/>
              <a:buNone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Звенит веселая капель, </a:t>
            </a:r>
          </a:p>
          <a:p>
            <a:pPr marL="45720" indent="0">
              <a:buFont typeface="Georgia" pitchFamily="18" charset="0"/>
              <a:buNone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Стучится в окна к нам капель.</a:t>
            </a:r>
          </a:p>
          <a:p>
            <a:pPr marL="45720" indent="0">
              <a:buFont typeface="Georgia" pitchFamily="18" charset="0"/>
              <a:buNone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«Весна, весна» – кричат грачи.</a:t>
            </a:r>
          </a:p>
          <a:p>
            <a:pPr marL="45720" indent="0">
              <a:buFont typeface="Georgia" pitchFamily="18" charset="0"/>
              <a:buNone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Бегут по улицам ручьи.</a:t>
            </a:r>
          </a:p>
          <a:p>
            <a:pPr marL="45720" indent="0">
              <a:buFont typeface="Georgia" pitchFamily="18" charset="0"/>
              <a:buNone/>
            </a:pPr>
            <a:endParaRPr lang="ru-RU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45720" indent="0">
              <a:buFont typeface="Georgia" pitchFamily="18" charset="0"/>
              <a:buNone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Набухли почки тополей,</a:t>
            </a:r>
          </a:p>
          <a:p>
            <a:pPr marL="45720" indent="0">
              <a:buFont typeface="Georgia" pitchFamily="18" charset="0"/>
              <a:buNone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Во двор опять бежит ручей.</a:t>
            </a:r>
          </a:p>
          <a:p>
            <a:pPr marL="45720" indent="0">
              <a:buFont typeface="Georgia" pitchFamily="18" charset="0"/>
              <a:buNone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Ручей бежит, шумит, искрится,</a:t>
            </a:r>
          </a:p>
          <a:p>
            <a:pPr marL="45720" indent="0">
              <a:buFont typeface="Georgia" pitchFamily="18" charset="0"/>
              <a:buNone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А нам опять пора учиться.</a:t>
            </a:r>
          </a:p>
          <a:p>
            <a:pPr marL="45720" indent="0">
              <a:buFont typeface="Georgia" pitchFamily="18" charset="0"/>
              <a:buNone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			    		Игнатенко Настя </a:t>
            </a:r>
          </a:p>
          <a:p>
            <a:pPr marL="45720" indent="0">
              <a:buFont typeface="Georgia" pitchFamily="18" charset="0"/>
              <a:buNone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		4 класс</a:t>
            </a:r>
          </a:p>
          <a:p>
            <a:pPr marL="45720" indent="0">
              <a:buFont typeface="Georgia" pitchFamily="18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4580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90" y="620688"/>
            <a:ext cx="8962406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64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97270"/>
            <a:ext cx="8784976" cy="1152128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Я считаю, что главное достоинство новых стандартов – это поворот от школы, передающей только знания, к школе, проектирующей творческие способности личности.</a:t>
            </a:r>
            <a:endParaRPr lang="ru-RU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624" y="1484784"/>
            <a:ext cx="6948264" cy="521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118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9736" y="0"/>
            <a:ext cx="9188778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9" y="4509120"/>
            <a:ext cx="8568952" cy="1944216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400" b="1" i="1" dirty="0">
                <a:solidFill>
                  <a:schemeClr val="bg1"/>
                </a:solidFill>
              </a:rPr>
              <a:t>По каким бы стандартам ни учился  ребенок,</a:t>
            </a:r>
          </a:p>
          <a:p>
            <a:pPr marL="45720" indent="0" algn="ctr">
              <a:buNone/>
            </a:pPr>
            <a:r>
              <a:rPr lang="ru-RU" sz="2400" b="1" i="1" dirty="0">
                <a:solidFill>
                  <a:schemeClr val="bg1"/>
                </a:solidFill>
              </a:rPr>
              <a:t>наши любовь и внимание необходимы ему, чтобы он был счастлив, успешен в учебе.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076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599" y="1844824"/>
            <a:ext cx="7256919" cy="4747369"/>
          </a:xfrm>
        </p:spPr>
      </p:pic>
      <p:sp>
        <p:nvSpPr>
          <p:cNvPr id="4" name="Прямоугольник 3"/>
          <p:cNvSpPr/>
          <p:nvPr/>
        </p:nvSpPr>
        <p:spPr>
          <a:xfrm>
            <a:off x="827584" y="332656"/>
            <a:ext cx="7544951" cy="129266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Национальная образовательная инициатива</a:t>
            </a: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«Наша новая школа»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613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620688"/>
            <a:ext cx="8568952" cy="5832648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В 2011 учебном году класс принял эстафету по реализации ФГОС на начальной ступени обучения. Была проделана большая работа по освоению новых требований к образовательному процессу.</a:t>
            </a:r>
          </a:p>
          <a:p>
            <a:pPr marL="45720" indent="0">
              <a:buNone/>
            </a:pP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Учителем была составлена программа по учебным предметам в соответствии с требованиями нового Стандарта и планирования внеурочной деятельности с учетом пожеланий учащихся и родителей.</a:t>
            </a:r>
          </a:p>
          <a:p>
            <a:pPr marL="45720" indent="0">
              <a:buNone/>
            </a:pPr>
            <a:endParaRPr lang="ru-RU" sz="2400" b="1" i="1" dirty="0" smtClean="0">
              <a:solidFill>
                <a:srgbClr val="0070C0"/>
              </a:solidFill>
            </a:endParaRP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Были проведены родительские собрания с родителями учащихся по введению ФГОС.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52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13335"/>
            <a:ext cx="3528392" cy="2520280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 smtClean="0">
                <a:solidFill>
                  <a:srgbClr val="7030A0"/>
                </a:solidFill>
              </a:rPr>
              <a:t>Обучение в классе велось на основе УМК «Школа России». Программные учебники позволяют сделать процесс обучения всесторонним. </a:t>
            </a:r>
            <a:endParaRPr lang="ru-RU" sz="2000" b="1" i="1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9504" y="260648"/>
            <a:ext cx="4160851" cy="2672967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5868144" y="3789040"/>
            <a:ext cx="2988440" cy="232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i="1" dirty="0" smtClean="0">
                <a:solidFill>
                  <a:srgbClr val="7030A0"/>
                </a:solidFill>
              </a:rPr>
              <a:t>В работе по реализации ФГОС идет опора на современные технологии в обучении и воспитании.</a:t>
            </a:r>
            <a:endParaRPr lang="ru-RU" sz="1800" b="1" i="1" dirty="0">
              <a:solidFill>
                <a:srgbClr val="7030A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3435857"/>
            <a:ext cx="5629246" cy="2682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32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332656"/>
            <a:ext cx="9144000" cy="1440160"/>
          </a:xfrm>
        </p:spPr>
        <p:txBody>
          <a:bodyPr>
            <a:normAutofit/>
          </a:bodyPr>
          <a:lstStyle/>
          <a:p>
            <a:pPr algn="ctr"/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</a:rPr>
              <a:t>Основной метод в работе учителя проблемно-эвристический. Дети охотно включаются в решение проблемных вопросов. Они не просто учатся воспроизводить увиденное или прочитанное, но и учатся рассуждать, делать выводы, обосновывать свое мнение.</a:t>
            </a:r>
            <a:endParaRPr lang="ru-RU" sz="20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5656" y="1844824"/>
            <a:ext cx="6336704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90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332656"/>
            <a:ext cx="2736304" cy="61206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На уроках часто применялись игровые формы сотрудничества, что крайне необходимо для учащихся младшего школьного возраста с учетом их возрастных и психологических особенностей.</a:t>
            </a:r>
            <a:r>
              <a:rPr lang="ru-RU" dirty="0"/>
              <a:t> Очень эффективна работа в группах.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9791" y="908720"/>
            <a:ext cx="6324195" cy="4743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30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3008308"/>
            <a:ext cx="9144000" cy="1041296"/>
          </a:xfrm>
        </p:spPr>
        <p:txBody>
          <a:bodyPr>
            <a:normAutofit/>
          </a:bodyPr>
          <a:lstStyle/>
          <a:p>
            <a:pPr algn="ctr"/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</a:rPr>
              <a:t>Применение ИКТ повышает эффективность учебной деятельности учащихся, способствует самоорганизации труда, самообразованию учащихся, расширяет зону индивидуальной активности.</a:t>
            </a:r>
            <a:endParaRPr lang="ru-RU" sz="1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422928" cy="301135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1720" y="3893900"/>
            <a:ext cx="7092280" cy="2964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81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260648"/>
            <a:ext cx="9144000" cy="1833384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В течение всего учебного периода формы, приемы и методы проведения занятий постепенно совершенствовались. Индивидуальная работа сочеталась с коллективной, групповой, работой в парах. Такая методика позволяет приобрести опыт общения с одноклассниками, формировать навыки работы в коллективе, умение задавать вопросы, наблюдать, анализировать, прислушиваться к мнению других.</a:t>
            </a:r>
            <a:endParaRPr lang="ru-RU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1988840"/>
            <a:ext cx="7196538" cy="4691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9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476672"/>
            <a:ext cx="6400800" cy="5937840"/>
          </a:xfrm>
        </p:spPr>
        <p:txBody>
          <a:bodyPr>
            <a:normAutofit/>
          </a:bodyPr>
          <a:lstStyle/>
          <a:p>
            <a:pPr algn="just"/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Организация занятий по направлениям раздела «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В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неурочная деятельность» является неотъемлемой частью образовательного процесса. Она предоставляет обучающимся возможность выбора широкого спектра занятий, направленных на их развитие. Содержание занятий, предусмотренных как внеурочная деятельность, формируется с учетом пожеланий обучающихся и их родителей.</a:t>
            </a:r>
          </a:p>
          <a:p>
            <a:pPr marL="45720" indent="0">
              <a:buNone/>
            </a:pPr>
            <a:endParaRPr lang="ru-RU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Наш класс работал по направлениям: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 Художественно-эстетическому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 Спортивно-оздоровительному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 Научно-познавательному</a:t>
            </a:r>
          </a:p>
          <a:p>
            <a:pPr marL="640080" lvl="2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827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318</TotalTime>
  <Words>552</Words>
  <Application>Microsoft Office PowerPoint</Application>
  <PresentationFormat>Экран (4:3)</PresentationFormat>
  <Paragraphs>43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Виктор</cp:lastModifiedBy>
  <cp:revision>39</cp:revision>
  <dcterms:created xsi:type="dcterms:W3CDTF">2015-06-10T03:32:31Z</dcterms:created>
  <dcterms:modified xsi:type="dcterms:W3CDTF">2015-10-24T06:12:27Z</dcterms:modified>
</cp:coreProperties>
</file>