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</p:sldMasterIdLst>
  <p:sldIdLst>
    <p:sldId id="256" r:id="rId2"/>
    <p:sldId id="265" r:id="rId3"/>
    <p:sldId id="257" r:id="rId4"/>
    <p:sldId id="266" r:id="rId5"/>
    <p:sldId id="261" r:id="rId6"/>
    <p:sldId id="270" r:id="rId7"/>
    <p:sldId id="271" r:id="rId8"/>
    <p:sldId id="263" r:id="rId9"/>
    <p:sldId id="272" r:id="rId10"/>
    <p:sldId id="275" r:id="rId11"/>
    <p:sldId id="276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21" autoAdjust="0"/>
  </p:normalViewPr>
  <p:slideViewPr>
    <p:cSldViewPr>
      <p:cViewPr>
        <p:scale>
          <a:sx n="100" d="100"/>
          <a:sy n="100" d="100"/>
        </p:scale>
        <p:origin x="-10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C08FC9-FF03-4132-896B-1E44DFAE9484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C91745-E0BD-4480-99E9-F434C3444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BB59-45D0-442E-BC8D-B10D36BAB41F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C195-2142-4393-8590-430849EB1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856B-01A5-4D20-914B-A10B02953B8C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49E7-8187-48B2-9821-74B0E5681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F3AF-7CDE-45D4-B829-85A881D90396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376B-9F00-48CF-A0B7-228D09812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7371BB-8A0A-49EB-9A6E-3999B5091C51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92C91-11AF-4E8F-970B-5FDE9D1B7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BA37-9247-46B7-AC92-1010F34AE47A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E794-5725-4725-B93D-4FE76880F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60475C-9CA9-439B-A6DF-AB5717472C84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F805F1-BA91-4D1A-BCAB-818E58A74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C6DC-D7D0-47A3-B25B-BEE9EB050BF2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8C41-D9F6-4B7D-9116-3C8C04E37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6C91DE-852B-47DA-B5FF-215DD92D0196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A1AEB7-CD68-4F2B-8962-96E0B417F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03A9C2-69F5-4A8E-A9B5-7265718F5983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42CC3C-2ABA-4581-98DC-5829F94D7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161A2C-4A64-4CB3-B91E-A6F14682EF10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EBDAB9-5613-41B5-9C4A-94C2B485D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53279E6-B8B4-481A-A23D-006AC0E1D708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DE65ECC-02CE-4327-BFBD-7E30C8181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1" r:id="rId2"/>
    <p:sldLayoutId id="2147484197" r:id="rId3"/>
    <p:sldLayoutId id="2147484192" r:id="rId4"/>
    <p:sldLayoutId id="2147484198" r:id="rId5"/>
    <p:sldLayoutId id="2147484193" r:id="rId6"/>
    <p:sldLayoutId id="2147484199" r:id="rId7"/>
    <p:sldLayoutId id="2147484200" r:id="rId8"/>
    <p:sldLayoutId id="2147484201" r:id="rId9"/>
    <p:sldLayoutId id="2147484194" r:id="rId10"/>
    <p:sldLayoutId id="2147484195" r:id="rId11"/>
  </p:sldLayoutIdLst>
  <p:transition spd="med" advClick="0" advTm="6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du-mytyshi.ru/main/images/stories/news/2012-2013/fevr/1dou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du-mytyshi.ru/main/images/stories/news/2012-2013/fevr/2schoo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du-mytyshi.ru/main/images/stories/news/2012-2013/fevr/3schoo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edu-mytyshi.ru/main/images/stories/news/2012-2013/fevr/2dou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u-mytyshi.ru/main/images/stories/news/2012-2013/sent/semya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du-mytyshi.ru/main/images/stories/news/2012-2013/fevr/3dou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500063"/>
            <a:ext cx="7215188" cy="37861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ОРГАНИЗАЦИЯ РАБОТЫ </a:t>
            </a:r>
            <a:br>
              <a:rPr lang="ru-RU" sz="6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РОДИТЕЛЯМИ    В ДОУ</a:t>
            </a:r>
            <a:endParaRPr lang="ru-RU" sz="60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7429523" cy="2143140"/>
          </a:xfrm>
        </p:spPr>
        <p:txBody>
          <a:bodyPr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altLang="ru-RU" sz="3000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42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с родителями должны быть направлены на повышение педагогической культуры родителей, на укрепление взаимодействия детского сада и семьи, на усиление ее воспитательного потенциала.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alt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3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МДОУ </a:t>
            </a:r>
            <a:r>
              <a:rPr lang="ru-RU" altLang="ru-RU" sz="35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3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/с «Колокольчик»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3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Филимонова Г.А.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3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2015 г. </a:t>
            </a:r>
            <a:endParaRPr lang="ru-RU" altLang="ru-RU" sz="3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du-mytyshi.ru/main/images/stories/news/2012-2013/fevr/1dou.jpg">
            <a:hlinkClick r:id="rId2" tgtFrame="&quot;_blank&quot;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43063" y="428625"/>
            <a:ext cx="4357687" cy="27146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7411" name="Рисунок 4" descr="DSC_66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3500438"/>
            <a:ext cx="4926012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-mytyshi.ru/main/images/stories/news/2012-2013/fevr/2school.jpg">
            <a:hlinkClick r:id="rId2" tgtFrame="&quot;_blank&quot;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4688" y="3143250"/>
            <a:ext cx="5500687" cy="30718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18435" name="Рисунок 2" descr="DSC_65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214313"/>
            <a:ext cx="3000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du-mytyshi.ru/main/images/stories/news/2012-2013/fevr/3school.jpg">
            <a:hlinkClick r:id="rId2" tgtFrame="&quot;_blank&quot;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428625"/>
            <a:ext cx="4500563" cy="30718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6" name="Рисунок 5" descr="http://edu-mytyshi.ru/main/images/stories/news/2012-2013/fevr/2dou.jpg">
            <a:hlinkClick r:id="rId4" tgtFrame="&quot;_blank&quot;"/>
          </p:cNvPr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71938" y="2928938"/>
            <a:ext cx="4572000" cy="350043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571500"/>
            <a:ext cx="8358187" cy="1643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целей работы всего учреждения, я сформулировала свои задачи сотрудничества с родителями:</a:t>
            </a:r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285875" y="1928813"/>
            <a:ext cx="7467600" cy="4413250"/>
          </a:xfrm>
        </p:spPr>
        <p:txBody>
          <a:bodyPr/>
          <a:lstStyle/>
          <a:p>
            <a:pPr eaLnBrk="1" hangingPunct="1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 Создание условий для благоприятного климата взаимодействия с родителями;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Установление доверительных и партнерских отношений с родителями;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Вовлечение семьи в единое образовательное пространство; 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Обогащение опыта межличностного общения детей, родителей и педагогов.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5"/>
          <p:cNvSpPr>
            <a:spLocks noChangeArrowheads="1"/>
          </p:cNvSpPr>
          <p:nvPr/>
        </p:nvSpPr>
        <p:spPr bwMode="auto">
          <a:xfrm>
            <a:off x="357188" y="214313"/>
            <a:ext cx="8215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семьей</a:t>
            </a:r>
            <a:endParaRPr lang="ru-RU" altLang="ru-RU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500" y="928688"/>
            <a:ext cx="3071813" cy="79216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для родителей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38" y="2000250"/>
            <a:ext cx="3000375" cy="10001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помощь специалистов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88" y="4786313"/>
            <a:ext cx="3786187" cy="17859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Праздники, развлечения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25" y="3214688"/>
            <a:ext cx="3643313" cy="12144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в нетрадиционной форме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25" y="3214688"/>
            <a:ext cx="3143250" cy="12858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семейного  портрета, выставки</a:t>
            </a:r>
          </a:p>
        </p:txBody>
      </p:sp>
      <p:pic>
        <p:nvPicPr>
          <p:cNvPr id="12" name="Рисунок 11" descr="K:\DCIM\100MEDIA\IMAG1348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70513" y="798513"/>
            <a:ext cx="2835275" cy="21256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13" name="Рисунок 12" descr="semya1">
            <a:hlinkClick r:id="rId3" tgtFrame="_blank"/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14438" y="4786313"/>
            <a:ext cx="3019425" cy="18716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3000" y="2500313"/>
          <a:ext cx="7786688" cy="4145280"/>
        </p:xfrm>
        <a:graphic>
          <a:graphicData uri="http://schemas.openxmlformats.org/drawingml/2006/table">
            <a:tbl>
              <a:tblPr/>
              <a:tblGrid>
                <a:gridCol w="3890963"/>
                <a:gridCol w="3895725"/>
              </a:tblGrid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Нетрадиционные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893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Родительские собрания;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Групповые 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общесадовские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собрания;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консультации педагога;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Посещения на дому;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Выставки детских работ, изготовленных вместе с родителями;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Праздники.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с участием родителей;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родителей в творческих конкурсах;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Дискуссии;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Психологические разминки;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Круглые столы;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Родительские вечера с чаепитием;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заседаниях семейного клуба.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7" name="Rectangle 1"/>
          <p:cNvSpPr>
            <a:spLocks noChangeArrowheads="1"/>
          </p:cNvSpPr>
          <p:nvPr/>
        </p:nvSpPr>
        <p:spPr bwMode="auto">
          <a:xfrm>
            <a:off x="285750" y="-11113"/>
            <a:ext cx="8215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 eaLnBrk="0" hangingPunct="0">
              <a:defRPr/>
            </a:pPr>
            <a:r>
              <a:rPr lang="ru-RU" alt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работы:</a:t>
            </a: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наблюдение; беседа;     </a:t>
            </a:r>
          </a:p>
          <a:p>
            <a:pPr indent="228600" algn="just" eaLnBrk="0" hangingPunct="0">
              <a:defRPr/>
            </a:pP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тестирование; анкетирование.</a:t>
            </a:r>
          </a:p>
          <a:p>
            <a:pPr indent="228600" algn="just" eaLnBrk="0" hangingPunct="0"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alt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делятся на – активные и   </a:t>
            </a:r>
          </a:p>
          <a:p>
            <a:pPr indent="228600" algn="just" eaLnBrk="0" hangingPunct="0">
              <a:defRPr/>
            </a:pP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пассивные, на групповые и  </a:t>
            </a:r>
          </a:p>
          <a:p>
            <a:pPr indent="228600" algn="just" eaLnBrk="0" hangingPunct="0">
              <a:defRPr/>
            </a:pP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индивидуальные, а также на: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38" y="896938"/>
          <a:ext cx="7643865" cy="5881827"/>
        </p:xfrm>
        <a:graphic>
          <a:graphicData uri="http://schemas.openxmlformats.org/drawingml/2006/table">
            <a:tbl>
              <a:tblPr/>
              <a:tblGrid>
                <a:gridCol w="1262290"/>
                <a:gridCol w="2996277"/>
                <a:gridCol w="3385298"/>
              </a:tblGrid>
              <a:tr h="406703">
                <a:tc>
                  <a:txBody>
                    <a:bodyPr/>
                    <a:lstStyle/>
                    <a:p>
                      <a:pPr marL="222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2476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какой целью используется эта форма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4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проведения общения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07313">
                <a:tc>
                  <a:txBody>
                    <a:bodyPr/>
                    <a:lstStyle/>
                    <a:p>
                      <a:pPr marL="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Информационно-аналитические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интересов, потребностей, запросов родителей, уровня их педагогической грамотности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социологических срезов, опросов, «Почтовый ящик»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1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эмоционального контакта между педагогами, родителями, детьми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Совместные досуги, праздники, участие родителей и детей в выставках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родителей с возрастными и психологическими особенностями детей дошкольного возраста. Формирование у родителей практических навы­ков воспитания детей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Семинары-практикумы, педагогическая гостиная, проведение собраний, консультаций в нетрадиционной форме, игры с педагогическим содержанием, педагогическая библиотека для родителей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36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Наглядно-информационные: информационно-ознакомительные; информационно-просветительские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родителей с работой дошкольного учреждения, особенностями воспитания детей. Формирование у родителей знаний о воспитании и развитии детей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просмотры занятий и других видов деятельности детей. Выпуск газет, организация мини-библиотек                            </a:t>
                      </a:r>
                    </a:p>
                  </a:txBody>
                  <a:tcPr marL="18394" marR="1839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316" name="Rectangle 1"/>
          <p:cNvSpPr>
            <a:spLocks noChangeArrowheads="1"/>
          </p:cNvSpPr>
          <p:nvPr/>
        </p:nvSpPr>
        <p:spPr bwMode="auto">
          <a:xfrm>
            <a:off x="1071563" y="0"/>
            <a:ext cx="79295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Нетрадиционные формы ДОУ общения </a:t>
            </a:r>
          </a:p>
          <a:p>
            <a:pPr algn="ctr"/>
            <a:r>
              <a:rPr lang="ru-RU" altLang="ru-RU" sz="2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педагогов и родителей</a:t>
            </a:r>
            <a:endParaRPr lang="ru-RU" altLang="ru-RU" sz="2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altLang="ru-RU" sz="2600"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71500" y="142875"/>
            <a:ext cx="8391525" cy="3692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09550" algn="just" eaLnBrk="0" hangingPunct="0"/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познавательной деятельности</a:t>
            </a:r>
            <a:r>
              <a:rPr lang="ru-RU" altLang="ru-RU"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Century Schoolbook" pitchFamily="18" charset="0"/>
                <a:cs typeface="Times New Roman" pitchFamily="18" charset="0"/>
              </a:rPr>
              <a:t>— </a:t>
            </a:r>
            <a:r>
              <a:rPr lang="ru-RU" altLang="ru-RU" sz="2000" b="1" i="1">
                <a:latin typeface="Times New Roman" pitchFamily="18" charset="0"/>
                <a:cs typeface="Times New Roman" pitchFamily="18" charset="0"/>
              </a:rPr>
              <a:t>это общественные смотры знаний, умений и навыков, творческие отчеты по направлениям деятельности, праздники знаний и творчества, турниры знатоков, Дни открытых дверей и т.д. Предмет, тему, методику проведения родители и воспитатели определяют совместно. Воспитатель составляет задания, помогает сформировать группы, организовать подготовительную работу, а родители участвуют в оформлении, подготовке поощрительных призов, оценке результатов.</a:t>
            </a:r>
          </a:p>
          <a:p>
            <a:pPr indent="209550" algn="just" eaLnBrk="0" hangingPunct="0"/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трудовой деятельности </a:t>
            </a:r>
            <a:r>
              <a:rPr lang="ru-RU" altLang="ru-RU">
                <a:latin typeface="Century Schoolbook" pitchFamily="18" charset="0"/>
                <a:cs typeface="Times New Roman" pitchFamily="18" charset="0"/>
              </a:rPr>
              <a:t>— 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оформление помещения группы, трудовой десант по благоустройству и озеленению двора, посадка аллеи в связи со знаменательным событием в жизни детей и их родителей, создание библиотеки и т.п.</a:t>
            </a:r>
          </a:p>
        </p:txBody>
      </p:sp>
      <p:pic>
        <p:nvPicPr>
          <p:cNvPr id="6" name="Рисунок 5" descr="J:\фото\IMG_2215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3538" y="3881438"/>
            <a:ext cx="3016250" cy="226218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7" name="Рисунок 6" descr="J:\фото\IMG_2295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11488" y="4170363"/>
            <a:ext cx="2727325" cy="204628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3" name="Рисунок 2" descr="http://edu-mytyshi.ru/main/images/stories/news/2012-2013/aprel/ariadna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14950" y="4292600"/>
            <a:ext cx="3046413" cy="228441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1071563" y="285750"/>
            <a:ext cx="78486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досуга </a:t>
            </a:r>
            <a:r>
              <a:rPr lang="ru-RU" altLang="ru-RU">
                <a:cs typeface="Times New Roman" pitchFamily="18" charset="0"/>
              </a:rPr>
              <a:t>— 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подготовка, проведение и обсуждение праздников, соревнований, конкурсов, различных клубов и др. </a:t>
            </a:r>
          </a:p>
          <a:p>
            <a:pPr algn="just"/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активизации </a:t>
            </a:r>
            <a:r>
              <a:rPr lang="ru-RU" altLang="ru-RU">
                <a:cs typeface="Times New Roman" pitchFamily="18" charset="0"/>
              </a:rPr>
              <a:t>— 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дискуссии, диалоги, обсуждение ситуаций, анализ детских высказываний или детского творчества, тренинги, метод игрового моделиро­вания и др.</a:t>
            </a:r>
          </a:p>
          <a:p>
            <a:pPr algn="just"/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Наглядные формы - 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библиотеки и папки-передвижки, видеофильмы, памятки-рекомендации для родителей и детей, открытки-приглашения, визитки, выставки книг, оборудования, настольных игр, детских или совместных рисунков, поделок с родителями, фотовыставки, газеты, Уголки для родителей  и  др.</a:t>
            </a:r>
          </a:p>
        </p:txBody>
      </p:sp>
      <p:pic>
        <p:nvPicPr>
          <p:cNvPr id="3" name="Рисунок 2" descr="C:\Users\Home\Desktop\Моя папка\работа\фото\IMG_639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38" y="3429000"/>
            <a:ext cx="2582862" cy="193675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4" name="Рисунок 3" descr="C:\Users\Home\Desktop\Моя папка\работа\фото\IMG_9803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00375" y="3857625"/>
            <a:ext cx="2952750" cy="19558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  <p:pic>
        <p:nvPicPr>
          <p:cNvPr id="5" name="Рисунок 4" descr="C:\Users\Home\Desktop\Моя папка\работа\фото\IMG_9823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5000" y="4643438"/>
            <a:ext cx="2816225" cy="18923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29613" cy="12255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успешного общения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700213"/>
            <a:ext cx="8429625" cy="4873625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пойти на контакт;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в общении;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в другом равного партнера;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принять иную точку зрения;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интересных значимых тем;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ru-RU" sz="28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тактичность.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-mytyshi.ru/main/images/stories/news/2012-2013/fevr/3dou.jpg">
            <a:hlinkClick r:id="rId2" tgtFrame="&quot;_blank&quot;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14500" y="357188"/>
            <a:ext cx="4572000" cy="31432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pic>
        <p:nvPicPr>
          <p:cNvPr id="8" name="Рисунок 7" descr="C:\Users\Home\Desktop\ФОТО С МАМИНОГО ТЕЛЕФОНА\100MEDIA\IMAG0411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00500" y="3714750"/>
            <a:ext cx="4500563" cy="292893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614</TotalTime>
  <Words>514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ОРГАНИЗАЦИЯ РАБОТЫ  С РОДИТЕЛЯМИ    В ДОУ</vt:lpstr>
      <vt:lpstr>Исходя из целей работы всего учреждения, я сформулировала свои задачи сотрудничества с родителями: </vt:lpstr>
      <vt:lpstr>Слайд 3</vt:lpstr>
      <vt:lpstr>Слайд 4</vt:lpstr>
      <vt:lpstr>Слайд 5</vt:lpstr>
      <vt:lpstr>Слайд 6</vt:lpstr>
      <vt:lpstr>Слайд 7</vt:lpstr>
      <vt:lpstr>Слагаемые успешного общения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И МЕТОДЫ РАБОТЫ  С РОДИТЕЛЯМИ</dc:title>
  <dc:creator>Ольга</dc:creator>
  <cp:lastModifiedBy>Виктор</cp:lastModifiedBy>
  <cp:revision>83</cp:revision>
  <dcterms:created xsi:type="dcterms:W3CDTF">2009-10-12T12:38:25Z</dcterms:created>
  <dcterms:modified xsi:type="dcterms:W3CDTF">2015-12-27T14:58:53Z</dcterms:modified>
</cp:coreProperties>
</file>