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13" r:id="rId3"/>
  </p:sldMasterIdLst>
  <p:notesMasterIdLst>
    <p:notesMasterId r:id="rId26"/>
  </p:notesMasterIdLst>
  <p:sldIdLst>
    <p:sldId id="256" r:id="rId4"/>
    <p:sldId id="259" r:id="rId5"/>
    <p:sldId id="261" r:id="rId6"/>
    <p:sldId id="283" r:id="rId7"/>
    <p:sldId id="279" r:id="rId8"/>
    <p:sldId id="284" r:id="rId9"/>
    <p:sldId id="282" r:id="rId10"/>
    <p:sldId id="270" r:id="rId11"/>
    <p:sldId id="262" r:id="rId12"/>
    <p:sldId id="285" r:id="rId13"/>
    <p:sldId id="268" r:id="rId14"/>
    <p:sldId id="287" r:id="rId15"/>
    <p:sldId id="266" r:id="rId16"/>
    <p:sldId id="269" r:id="rId17"/>
    <p:sldId id="265" r:id="rId18"/>
    <p:sldId id="267" r:id="rId19"/>
    <p:sldId id="275" r:id="rId20"/>
    <p:sldId id="286" r:id="rId21"/>
    <p:sldId id="273" r:id="rId22"/>
    <p:sldId id="272" r:id="rId23"/>
    <p:sldId id="277" r:id="rId24"/>
    <p:sldId id="280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008000"/>
    <a:srgbClr val="000099"/>
    <a:srgbClr val="868686"/>
    <a:srgbClr val="B0B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661" autoAdjust="0"/>
    <p:restoredTop sz="94660"/>
  </p:normalViewPr>
  <p:slideViewPr>
    <p:cSldViewPr>
      <p:cViewPr varScale="1">
        <p:scale>
          <a:sx n="80" d="100"/>
          <a:sy n="80" d="100"/>
        </p:scale>
        <p:origin x="-802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781050"/>
            <a:ext cx="4468813" cy="334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3925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33392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5513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3C55-A6BC-4669-B9FA-FACC0D2A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5543-C54A-4ECF-BA46-8A1738C1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31763"/>
            <a:ext cx="2055812" cy="5992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5038" cy="5992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1A47-1913-4226-93F9-732CE5452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885A-838A-435F-8013-20A0E4DF0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8F3C-78AB-438C-B724-75967A793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FDD5-1B62-4B94-A5CD-6A03ECF4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515B-7A1B-4012-A86D-0CEC3BFC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5B7D-9C3E-4B1E-B935-AB41AE820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B790-634A-463B-B4C8-DFEB4F24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92E7-EAF4-4EB6-9A8D-C0A036DE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302A-0B83-4CAD-9847-A2D06A9D0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E7CD-A682-4311-9357-56C233A0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6A86-388F-4717-B1FB-6B0AC63F1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30C9-8C92-48B7-834A-1E2A9826B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31745-6427-459D-915C-70DDF8B9C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222C-593D-45DB-85AB-945CB206F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2562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9289-15C8-4CE4-9626-1E9042580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1B21C-8CE0-4D1C-AC48-3BE72260D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F76D-0B53-47BE-BBAB-A45CEA01C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95365-B108-49FD-B1C7-872D9AD9C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12C8-B5C6-4C1F-A5AE-A4DB3D61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1EBA-9BBC-4447-AA3F-25CC9BB7A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617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617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7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7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83E388-CB42-4886-A767-CD57F22C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617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617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6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28800"/>
            <a:ext cx="7766050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7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7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F833531-CE04-4D3D-974A-38BF3BA6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83E388-CB42-4886-A767-CD57F22CD6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439025" cy="647700"/>
          </a:xfrm>
        </p:spPr>
        <p:txBody>
          <a:bodyPr lIns="90000" tIns="46800" rIns="90000" bIns="46800">
            <a:noAutofit/>
          </a:bodyPr>
          <a:lstStyle/>
          <a:p>
            <a:pPr marL="358775" indent="-354013" eaLnBrk="1"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endParaRPr lang="ru-RU" sz="1400" b="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5150" y="1844675"/>
            <a:ext cx="8578850" cy="2305050"/>
          </a:xfrm>
        </p:spPr>
        <p:txBody>
          <a:bodyPr lIns="90000" tIns="46800" rIns="90000" bIns="46800">
            <a:normAutofit fontScale="70000" lnSpcReduction="20000"/>
          </a:bodyPr>
          <a:lstStyle/>
          <a:p>
            <a:pPr marL="215900" indent="-211138" algn="ctr" eaLnBrk="1">
              <a:lnSpc>
                <a:spcPct val="150000"/>
              </a:lnSpc>
              <a:spcBef>
                <a:spcPts val="2400"/>
              </a:spcBef>
              <a:buClrTx/>
              <a:buSzPct val="45000"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15900" indent="-211138" algn="ctr" eaLnBrk="1">
              <a:lnSpc>
                <a:spcPct val="17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Электронные  дидактические  материалы к уроку</a:t>
            </a:r>
          </a:p>
          <a:p>
            <a:pPr marL="215900" indent="-211138" algn="ctr">
              <a:lnSpc>
                <a:spcPct val="170000"/>
              </a:lnSpc>
              <a:spcBef>
                <a:spcPts val="600"/>
              </a:spcBef>
              <a:buSzPct val="45000"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литературы на тему «К. Г. Паустовский «Теплый хлеб»  для учащихся 5-х классов</a:t>
            </a:r>
          </a:p>
          <a:p>
            <a:pPr marL="215900" indent="-211138" algn="ctr" eaLnBrk="1">
              <a:lnSpc>
                <a:spcPct val="9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295400" y="40386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857500" y="4071938"/>
            <a:ext cx="6096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Выполнила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: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+mn-cs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Белоусенко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 Н. В.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учитель  ГБОУ лицея  № 410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19474" y="6237288"/>
            <a:ext cx="1512565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Санкт- Петербург</a:t>
            </a:r>
          </a:p>
          <a:p>
            <a:pPr algn="ctr">
              <a:spcBef>
                <a:spcPct val="50000"/>
              </a:spcBef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201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можно сказать о характере Фильки, судя по его поступкам? Почему его звали «Ну Тебя»?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менялась погода на протяжении происходящих в сказке событий?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Началась сильнейшая ме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50085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историю рассказала бабка Фильке? Перескажите 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datas/literatura/Urok-Tjoplyj-khleb/0010-010-Urok-Paustovskij-Tjoplyj-khleb.jpg"/>
          <p:cNvPicPr/>
          <p:nvPr/>
        </p:nvPicPr>
        <p:blipFill>
          <a:blip r:embed="rId2" cstate="print"/>
          <a:srcRect l="8450" t="6553" r="12407" b="2991"/>
          <a:stretch>
            <a:fillRect/>
          </a:stretch>
        </p:blipFill>
        <p:spPr bwMode="auto">
          <a:xfrm>
            <a:off x="2222500" y="1412874"/>
            <a:ext cx="5373836" cy="46804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понимаете выражение «от охлаждения сердца»?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вы думаете, почему поступок Фильки бабка называет «злодейством»?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Бабка рассказывает историю, которая случилась в деревне 100 лет наз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71504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Филька сознался </a:t>
            </a: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Панкрату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своем поступке?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IMG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79712" y="1556792"/>
            <a:ext cx="5300662" cy="51215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СОВЕТОМ К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пАНКРАТУ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datas/literatura/Urok-Tjoplyj-khleb/0012-012-Za-sovetom-k-Pankratu.jpg"/>
          <p:cNvPicPr/>
          <p:nvPr/>
        </p:nvPicPr>
        <p:blipFill>
          <a:blip r:embed="rId2" cstate="print"/>
          <a:srcRect l="14643" t="19801" r="12507" b="10256"/>
          <a:stretch>
            <a:fillRect/>
          </a:stretch>
        </p:blipFill>
        <p:spPr bwMode="auto">
          <a:xfrm>
            <a:off x="2123728" y="1340768"/>
            <a:ext cx="5404440" cy="42232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придумал Филька, чтобы поправить дело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900igr.net/datas/literatura/Urok-Tjoplyj-khleb/0013-013-Urok-Paustovskij-Tjoplyj-khleb.jpg"/>
          <p:cNvPicPr/>
          <p:nvPr/>
        </p:nvPicPr>
        <p:blipFill>
          <a:blip r:embed="rId2" cstate="print"/>
          <a:srcRect l="6096" t="3846" r="6528" b="4986"/>
          <a:stretch>
            <a:fillRect/>
          </a:stretch>
        </p:blipFill>
        <p:spPr bwMode="auto">
          <a:xfrm>
            <a:off x="1619672" y="1412776"/>
            <a:ext cx="6120680" cy="462428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Филька помирился с конем?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alchik-i-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336704" cy="50310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приемы помогают созданию сказочных образов?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6400800" cy="30243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11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«…колючий мороз прошел по деревне. Никто его не видел, но каждый слышал скрип его валенок по твердому снегу, слышал, как мороз, озоруя, стискивал толстые бревна в стенах…»</a:t>
            </a:r>
            <a:endParaRPr lang="ru-RU" sz="11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62104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Метафоры 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скрытые сравнения 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Олицетворения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оживления предметов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Эпитет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образное определение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Чему учит сказка?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Совершая зло, человек может погубить не только себя, но и своих близких. Поэтому  надо вовремя  осознать свои дурные поступки и исправить их.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«Бессмысленным гражданином» называет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Панкрат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Фильку, потому что гражданин  - это человек, любящий  Родину и заботящийся  о людях. 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Надо всегда надеяться, что «поправит человек свое злодейство».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Георгиевич Паустовский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libex.ru/dimg/3abd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76900" y="2366962"/>
            <a:ext cx="2286000" cy="319087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5538" name="Picture 2" descr="http://www.avtorskimgolosom.ru/classics/Paustovskiy/f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374292" cy="434937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каком хлебе всегда вспоминают жители Ленинграда?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423846" cy="554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93096"/>
            <a:ext cx="856895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доброе слово не надо скупиться.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Сказать это слово - что дать напиться.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 словом обидным нельзя торопиться,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Чтоб завтра себя самого не стыдиться. </a:t>
            </a:r>
          </a:p>
        </p:txBody>
      </p:sp>
      <p:pic>
        <p:nvPicPr>
          <p:cNvPr id="89090" name="Picture 2" descr="http://stat8.blog.ru/lr/090c51b35216c7dfb5f7978b94570e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751090" cy="356697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5011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развернутый ответ на вопрос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чем заставляет задуматься сказка К.Г.Паустовского «Теплый хлеб»?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28384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Цели урока: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7920880" cy="30963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24000" algn="l"/>
              </a:tabLst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особенности изображения     	героев в литературной сказке,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элементы сказки в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tabLst>
                <a:tab pos="324000" algn="l"/>
              </a:tabLst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произведении,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обсудить нравственные проблемы.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857232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Ночью по деревне стоял такой запах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тёплого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хлеба с румяной коркой, с пригоревшими к донцу капустными листьями, что даже лисицы вылезли из нор, сидели на снегу, дрожали и тихонько скулили, соображая, как бы словчиться стащить у людей хоть кусочек этого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чудесного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хлеба.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800000"/>
                </a:solidFill>
                <a:latin typeface="PragmaticaKMM" charset="-52"/>
              </a:rPr>
              <a:t>ТЁПЛЫЙ,</a:t>
            </a:r>
            <a:r>
              <a:rPr lang="ru-RU" sz="3200" dirty="0" smtClean="0">
                <a:solidFill>
                  <a:srgbClr val="800000"/>
                </a:solidFill>
                <a:latin typeface="PragmaticaKMM" charset="-52"/>
              </a:rPr>
              <a:t> –</a:t>
            </a:r>
            <a:r>
              <a:rPr lang="ru-RU" sz="3200" dirty="0" err="1" smtClean="0">
                <a:solidFill>
                  <a:srgbClr val="800000"/>
                </a:solidFill>
                <a:latin typeface="PragmaticaKMM" charset="-52"/>
              </a:rPr>
              <a:t>ая</a:t>
            </a:r>
            <a:r>
              <a:rPr lang="ru-RU" sz="3200" dirty="0" smtClean="0">
                <a:solidFill>
                  <a:srgbClr val="800000"/>
                </a:solidFill>
                <a:latin typeface="PragmaticaKMM" charset="-52"/>
              </a:rPr>
              <a:t>, –</a:t>
            </a:r>
            <a:r>
              <a:rPr lang="ru-RU" sz="3200" dirty="0" err="1" smtClean="0">
                <a:solidFill>
                  <a:srgbClr val="800000"/>
                </a:solidFill>
                <a:latin typeface="PragmaticaKMM" charset="-52"/>
              </a:rPr>
              <a:t>ое</a:t>
            </a:r>
            <a:r>
              <a:rPr lang="ru-RU" sz="3200" dirty="0" smtClean="0">
                <a:solidFill>
                  <a:srgbClr val="800000"/>
                </a:solidFill>
                <a:latin typeface="PragmaticaKMM" charset="-52"/>
              </a:rPr>
              <a:t>; тёпел, </a:t>
            </a:r>
            <a:r>
              <a:rPr lang="ru-RU" sz="3200" dirty="0" err="1" smtClean="0">
                <a:solidFill>
                  <a:srgbClr val="800000"/>
                </a:solidFill>
                <a:latin typeface="PragmaticaKMM" charset="-52"/>
              </a:rPr>
              <a:t>тепл</a:t>
            </a:r>
            <a:r>
              <a:rPr lang="ru-RU" sz="3200" dirty="0" smtClean="0">
                <a:solidFill>
                  <a:srgbClr val="800000"/>
                </a:solidFill>
                <a:latin typeface="PragmaticaKMM" charset="-52"/>
              </a:rPr>
              <a:t>а.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800000"/>
                </a:solidFill>
                <a:latin typeface="PragmaticaKMM" charset="-52"/>
              </a:rPr>
              <a:t>1.</a:t>
            </a: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 нагретый, дающий или содержащий тепло. </a:t>
            </a:r>
            <a:r>
              <a:rPr lang="ru-RU" dirty="0" smtClean="0">
                <a:solidFill>
                  <a:srgbClr val="C00000"/>
                </a:solidFill>
                <a:latin typeface="PragmaticaKMM" charset="-52"/>
              </a:rPr>
              <a:t>Тёплый луч солнца. Тёплая комната. Тёплое молоко.</a:t>
            </a:r>
            <a:endParaRPr lang="ru-RU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800000"/>
                </a:solidFill>
                <a:latin typeface="PragmaticaKMM" charset="-52"/>
              </a:rPr>
              <a:t>2.</a:t>
            </a: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 не знающий морозов, южный (о климате, местности). </a:t>
            </a:r>
            <a:r>
              <a:rPr lang="ru-RU" dirty="0" smtClean="0">
                <a:solidFill>
                  <a:srgbClr val="C00000"/>
                </a:solidFill>
                <a:latin typeface="PragmaticaKMM" charset="-52"/>
              </a:rPr>
              <a:t>Тёплые страны</a:t>
            </a:r>
            <a:r>
              <a:rPr lang="ru-RU" i="1" dirty="0" smtClean="0">
                <a:solidFill>
                  <a:srgbClr val="800000"/>
                </a:solidFill>
                <a:latin typeface="PragmaticaKMM" charset="-52"/>
              </a:rPr>
              <a:t>. </a:t>
            </a:r>
          </a:p>
          <a:p>
            <a:pPr lvl="1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800000"/>
                </a:solidFill>
                <a:latin typeface="PragmaticaKMM" charset="-52"/>
              </a:rPr>
              <a:t>3.</a:t>
            </a: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 хорошо защищающий тело от холода.</a:t>
            </a:r>
          </a:p>
          <a:p>
            <a:pPr lvl="1">
              <a:spcBef>
                <a:spcPts val="600"/>
              </a:spcBef>
              <a:buNone/>
              <a:tabLst>
                <a:tab pos="252000" algn="l"/>
              </a:tabLst>
            </a:pP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 	</a:t>
            </a:r>
            <a:r>
              <a:rPr lang="ru-RU" i="1" dirty="0" smtClean="0">
                <a:solidFill>
                  <a:srgbClr val="C00000"/>
                </a:solidFill>
                <a:latin typeface="PragmaticaKMM" charset="-52"/>
              </a:rPr>
              <a:t>Тёплая одежда</a:t>
            </a:r>
            <a:r>
              <a:rPr lang="ru-RU" i="1" dirty="0" smtClean="0">
                <a:solidFill>
                  <a:srgbClr val="800000"/>
                </a:solidFill>
                <a:latin typeface="PragmaticaKMM" charset="-52"/>
              </a:rPr>
              <a:t>.</a:t>
            </a:r>
            <a:endParaRPr lang="ru-RU" dirty="0" smtClean="0">
              <a:solidFill>
                <a:srgbClr val="800000"/>
              </a:solidFill>
            </a:endParaRPr>
          </a:p>
          <a:p>
            <a:pPr lvl="1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800000"/>
                </a:solidFill>
                <a:latin typeface="PragmaticaKMM" charset="-52"/>
              </a:rPr>
              <a:t>4.</a:t>
            </a: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 имеющий отопление. </a:t>
            </a:r>
            <a:r>
              <a:rPr lang="ru-RU" dirty="0" smtClean="0">
                <a:solidFill>
                  <a:srgbClr val="C00000"/>
                </a:solidFill>
                <a:latin typeface="PragmaticaKMM" charset="-52"/>
              </a:rPr>
              <a:t>Тёплая дача</a:t>
            </a:r>
            <a:r>
              <a:rPr lang="ru-RU" i="1" dirty="0" smtClean="0">
                <a:solidFill>
                  <a:srgbClr val="800000"/>
                </a:solidFill>
                <a:latin typeface="PragmaticaKMM" charset="-52"/>
              </a:rPr>
              <a:t>. </a:t>
            </a:r>
            <a:endParaRPr lang="ru-RU" dirty="0" smtClean="0">
              <a:solidFill>
                <a:srgbClr val="800000"/>
              </a:solidFill>
            </a:endParaRPr>
          </a:p>
          <a:p>
            <a:pPr lvl="1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800000"/>
                </a:solidFill>
                <a:latin typeface="PragmaticaKMM" charset="-52"/>
              </a:rPr>
              <a:t>5. </a:t>
            </a: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перен</a:t>
            </a:r>
            <a:r>
              <a:rPr lang="ru-RU" i="1" dirty="0" smtClean="0">
                <a:solidFill>
                  <a:srgbClr val="800000"/>
                </a:solidFill>
                <a:latin typeface="PragmaticaKMM" charset="-52"/>
              </a:rPr>
              <a:t>.</a:t>
            </a:r>
            <a:r>
              <a:rPr lang="ru-RU" dirty="0" smtClean="0">
                <a:solidFill>
                  <a:srgbClr val="800000"/>
                </a:solidFill>
                <a:latin typeface="PragmaticaKMM" charset="-52"/>
              </a:rPr>
              <a:t> Ласковый, приветливый. </a:t>
            </a:r>
            <a:r>
              <a:rPr lang="ru-RU" dirty="0" smtClean="0">
                <a:solidFill>
                  <a:srgbClr val="C00000"/>
                </a:solidFill>
                <a:latin typeface="PragmaticaKMM" charset="-52"/>
              </a:rPr>
              <a:t>Тёплое чувство.   Тёплые слова утешения.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назвали бы эту сказку Паустовского? Как вы объясните название, которое дал ей автор?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хлеб в конце сказки назван «чудесным»?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00174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Чем литературная сказка отличается от народной?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Докажите, что «Теплый хлеб» - это литературная сказка.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3568" y="1484784"/>
            <a:ext cx="1960973" cy="1305453"/>
            <a:chOff x="-2115218" y="-1399501"/>
            <a:chExt cx="1960973" cy="130545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115218" y="-1183477"/>
              <a:ext cx="1960973" cy="108942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-2115218" y="-1399501"/>
              <a:ext cx="1897157" cy="10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Зачин</a:t>
              </a:r>
              <a:r>
                <a:rPr lang="ru-RU" sz="3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ru-RU" sz="30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580112" y="1383742"/>
            <a:ext cx="3024336" cy="1496280"/>
            <a:chOff x="434953" y="44875"/>
            <a:chExt cx="2678291" cy="149628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34953" y="73909"/>
              <a:ext cx="2678291" cy="146724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77927" y="44875"/>
              <a:ext cx="2592343" cy="138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Реалистический (что, где и когда) 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80112" y="2996952"/>
            <a:ext cx="3058483" cy="1512168"/>
            <a:chOff x="731946" y="2034861"/>
            <a:chExt cx="2664296" cy="122413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31946" y="2034861"/>
              <a:ext cx="2664296" cy="122413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765084" y="2068000"/>
              <a:ext cx="2343126" cy="1046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Сказочные и реальные 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80112" y="4714884"/>
            <a:ext cx="3148417" cy="1267896"/>
            <a:chOff x="360354" y="3579627"/>
            <a:chExt cx="2737301" cy="12678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7635" y="3579627"/>
              <a:ext cx="2620020" cy="126789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60354" y="3589887"/>
              <a:ext cx="2659111" cy="1234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Сказочная и реалистическая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55576" y="3212976"/>
            <a:ext cx="1960973" cy="1089429"/>
            <a:chOff x="811062" y="1652926"/>
            <a:chExt cx="1960973" cy="108942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11062" y="1652926"/>
              <a:ext cx="1960973" cy="108942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842970" y="1684834"/>
              <a:ext cx="1897157" cy="10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Развитие действия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5576" y="4725144"/>
            <a:ext cx="1969165" cy="1169629"/>
            <a:chOff x="811062" y="3080454"/>
            <a:chExt cx="1969165" cy="116962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811062" y="3080454"/>
              <a:ext cx="1960973" cy="108942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883070" y="3224470"/>
              <a:ext cx="1897157" cy="10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2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онцовка</a:t>
              </a:r>
              <a:endParaRPr lang="ru-RU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Горизонтальный свиток 22"/>
          <p:cNvSpPr/>
          <p:nvPr/>
        </p:nvSpPr>
        <p:spPr>
          <a:xfrm>
            <a:off x="2627784" y="116632"/>
            <a:ext cx="3643338" cy="128588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Сказка состоит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из 3-х частей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127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каком времени пишет Паустовский?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pt4web.ru/images/8/12238/640/img2.jpg"/>
          <p:cNvPicPr/>
          <p:nvPr/>
        </p:nvPicPr>
        <p:blipFill>
          <a:blip r:embed="rId2" cstate="print"/>
          <a:srcRect r="1657" b="8782"/>
          <a:stretch>
            <a:fillRect/>
          </a:stretch>
        </p:blipFill>
        <p:spPr bwMode="auto">
          <a:xfrm>
            <a:off x="971600" y="1395886"/>
            <a:ext cx="6912768" cy="4913434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E2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E2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459</Words>
  <Application>Microsoft Office PowerPoint</Application>
  <PresentationFormat>Экран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Оформление по умолчанию</vt:lpstr>
      <vt:lpstr>1_Оформление по умолчанию</vt:lpstr>
      <vt:lpstr>Трек</vt:lpstr>
      <vt:lpstr>Слайд 1</vt:lpstr>
      <vt:lpstr>Константин Георгиевич Паустовский </vt:lpstr>
      <vt:lpstr>Цели урока:</vt:lpstr>
      <vt:lpstr>Слайд 4</vt:lpstr>
      <vt:lpstr>ТЁПЛЫЙ, –ая, –ое; тёпел, тепла. </vt:lpstr>
      <vt:lpstr>Слайд 6</vt:lpstr>
      <vt:lpstr>Слайд 7</vt:lpstr>
      <vt:lpstr>Слайд 8</vt:lpstr>
      <vt:lpstr>О каком времени пишет Паустовский?</vt:lpstr>
      <vt:lpstr>Слайд 10</vt:lpstr>
      <vt:lpstr>Какую историю рассказала бабка Фильке? Перескажите ее</vt:lpstr>
      <vt:lpstr>Слайд 12</vt:lpstr>
      <vt:lpstr>Почему Филька сознался Панкрату в своем поступке?   </vt:lpstr>
      <vt:lpstr>За СОВЕТОМ К пАНКРАТУ</vt:lpstr>
      <vt:lpstr> Что придумал Филька, чтобы поправить дело? </vt:lpstr>
      <vt:lpstr>Как Филька помирился с конем? </vt:lpstr>
      <vt:lpstr>Какие приемы помогают созданию сказочных образов?</vt:lpstr>
      <vt:lpstr>Слайд 18</vt:lpstr>
      <vt:lpstr>Чему учит сказка?</vt:lpstr>
      <vt:lpstr>О каком хлебе всегда вспоминают жители Ленинграда?</vt:lpstr>
      <vt:lpstr>Слайд 21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Лазыкина</dc:creator>
  <cp:lastModifiedBy>Александр</cp:lastModifiedBy>
  <cp:revision>156</cp:revision>
  <cp:lastPrinted>1601-01-01T00:00:00Z</cp:lastPrinted>
  <dcterms:created xsi:type="dcterms:W3CDTF">2008-05-09T07:54:50Z</dcterms:created>
  <dcterms:modified xsi:type="dcterms:W3CDTF">2015-10-15T06:27:52Z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