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3" r:id="rId15"/>
    <p:sldId id="275" r:id="rId16"/>
    <p:sldId id="277" r:id="rId17"/>
    <p:sldId id="278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hyperlink" Target="http://oboi.kards.qip.ru/images/wallpaper/e1/0f/69601_1280_1024.jpg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g0.liveinternet.ru/images/foto/b/2/apps/1/442/1442370_e91d2f0137a4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7772400" cy="20716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ВНЕУРОЧНАЯ ДЕЯТЕЛЬНОСТЬ ШКОЛЬНИКОВ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МОУ СОШ №4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г.о. Железнодорожный Московской области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2011-2012 г.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14313"/>
            <a:ext cx="8229600" cy="6429375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500" b="1" dirty="0" smtClean="0"/>
              <a:t>Предполагаемые результаты реализации программы</a:t>
            </a:r>
            <a:endParaRPr lang="ru-RU" sz="4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/>
              <a:t>1.</a:t>
            </a:r>
            <a:r>
              <a:rPr lang="ru-RU" sz="4400" dirty="0" smtClean="0"/>
              <a:t>       </a:t>
            </a:r>
            <a:r>
              <a:rPr lang="ru-RU" sz="5000" b="1" dirty="0" smtClean="0"/>
              <a:t>Результаты первого уровня (приобретение школьником социальных знаний, понимания социальной реальности и повседневной жизни): </a:t>
            </a:r>
            <a:r>
              <a:rPr lang="ru-RU" sz="5000" dirty="0" smtClean="0"/>
              <a:t>приобретение  школьниками знаний  об этике и эстетике повседневной жизни человека; о принятых в обществе нормах  поведения и общения; об основах здорового образа жизни; об истории своей семьи и Отечества; о русских народных играх; о правилах конструктивной групповой работы: об основах разработки социальных проектов и организации коллективной творческой деятельности; о способах самостоятельного поиска, нахождения и обработки информации; о правилах проведения исследования.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dirty="0" smtClean="0"/>
              <a:t>2.</a:t>
            </a:r>
            <a:r>
              <a:rPr lang="ru-RU" sz="5000" dirty="0" smtClean="0"/>
              <a:t>       </a:t>
            </a:r>
            <a:r>
              <a:rPr lang="ru-RU" sz="5000" b="1" dirty="0" smtClean="0"/>
              <a:t>Результаты второго уровня (формирование позитивного отношения школьника к базовым ценностям нашего общества и к социальной реальности в целом):</a:t>
            </a:r>
            <a:r>
              <a:rPr lang="ru-RU" sz="5000" dirty="0" smtClean="0"/>
              <a:t> развитие ценностных отношений школьника к родному Отечеству, родной природе и культуре, труду, знаниям, своему собственному здоровью и внутреннему миру.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dirty="0" smtClean="0"/>
              <a:t>3.</a:t>
            </a:r>
            <a:r>
              <a:rPr lang="ru-RU" sz="5000" dirty="0" smtClean="0"/>
              <a:t>       </a:t>
            </a:r>
            <a:r>
              <a:rPr lang="ru-RU" sz="5000" b="1" dirty="0" smtClean="0"/>
              <a:t>Результаты третьего уровня (приобретение школьником опыта самостоятельного социального действия):</a:t>
            </a:r>
            <a:r>
              <a:rPr lang="ru-RU" sz="5000" dirty="0" smtClean="0"/>
              <a:t> школьник может приобрести опыт исследовательской деятельности; опыт публичного выступления; опыт самообслуживания, самоорганизации и организации совместной деятельности с другими детьми.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-642966"/>
            <a:ext cx="9144000" cy="1500198"/>
          </a:xfrm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</a:rPr>
              <a:t>Проект </a:t>
            </a:r>
            <a:r>
              <a:rPr lang="ru-RU" b="1" dirty="0">
                <a:solidFill>
                  <a:srgbClr val="00B0F0"/>
                </a:solidFill>
              </a:rPr>
              <a:t>по внеурочной деятельности 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b="1" dirty="0"/>
              <a:t> </a:t>
            </a:r>
            <a:r>
              <a:rPr lang="ru-RU" b="1" dirty="0">
                <a:solidFill>
                  <a:srgbClr val="0070C0"/>
                </a:solidFill>
              </a:rPr>
              <a:t>«Юный исследователь»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43636" y="5857892"/>
            <a:ext cx="2786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МБОУ СОШ № 4  </a:t>
            </a:r>
            <a:br>
              <a:rPr lang="ru-RU" dirty="0" smtClean="0"/>
            </a:br>
            <a:r>
              <a:rPr lang="ru-RU" dirty="0" smtClean="0"/>
              <a:t>г. о. Железнодорожный Московской области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000108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4800" dirty="0" smtClean="0">
                <a:solidFill>
                  <a:srgbClr val="C00000"/>
                </a:solidFill>
              </a:rPr>
              <a:t>Ц</a:t>
            </a:r>
            <a:r>
              <a:rPr lang="ru-RU" sz="4800" dirty="0" smtClean="0">
                <a:solidFill>
                  <a:srgbClr val="FF0000"/>
                </a:solidFill>
              </a:rPr>
              <a:t>в</a:t>
            </a:r>
            <a:r>
              <a:rPr lang="ru-RU" sz="4800" dirty="0" smtClean="0">
                <a:solidFill>
                  <a:srgbClr val="FFC000"/>
                </a:solidFill>
              </a:rPr>
              <a:t>е</a:t>
            </a:r>
            <a:r>
              <a:rPr lang="ru-RU" sz="4800" dirty="0" smtClean="0">
                <a:solidFill>
                  <a:srgbClr val="FFFF00"/>
                </a:solidFill>
              </a:rPr>
              <a:t>т</a:t>
            </a:r>
            <a:r>
              <a:rPr lang="ru-RU" sz="4800" dirty="0" smtClean="0">
                <a:solidFill>
                  <a:srgbClr val="92D050"/>
                </a:solidFill>
              </a:rPr>
              <a:t>н</a:t>
            </a:r>
            <a:r>
              <a:rPr lang="ru-RU" sz="4800" dirty="0" smtClean="0">
                <a:solidFill>
                  <a:srgbClr val="00B050"/>
                </a:solidFill>
              </a:rPr>
              <a:t>ы</a:t>
            </a:r>
            <a:r>
              <a:rPr lang="ru-RU" sz="4800" dirty="0" smtClean="0">
                <a:solidFill>
                  <a:srgbClr val="00B0F0"/>
                </a:solidFill>
              </a:rPr>
              <a:t>е   </a:t>
            </a:r>
            <a:r>
              <a:rPr lang="ru-RU" sz="4800" dirty="0" err="1" smtClean="0">
                <a:solidFill>
                  <a:srgbClr val="0070C0"/>
                </a:solidFill>
              </a:rPr>
              <a:t>в</a:t>
            </a:r>
            <a:r>
              <a:rPr lang="ru-RU" sz="4800" dirty="0" err="1" smtClean="0">
                <a:solidFill>
                  <a:srgbClr val="002060"/>
                </a:solidFill>
              </a:rPr>
              <a:t>и</a:t>
            </a:r>
            <a:r>
              <a:rPr lang="ru-RU" sz="4800" dirty="0" err="1" smtClean="0">
                <a:solidFill>
                  <a:srgbClr val="7030A0"/>
                </a:solidFill>
              </a:rPr>
              <a:t>т</a:t>
            </a:r>
            <a:r>
              <a:rPr lang="ru-RU" sz="4800" dirty="0" err="1" smtClean="0">
                <a:solidFill>
                  <a:srgbClr val="C00000"/>
                </a:solidFill>
              </a:rPr>
              <a:t>а</a:t>
            </a:r>
            <a:r>
              <a:rPr lang="ru-RU" sz="4800" dirty="0" err="1" smtClean="0">
                <a:solidFill>
                  <a:srgbClr val="FF0000"/>
                </a:solidFill>
              </a:rPr>
              <a:t>м</a:t>
            </a:r>
            <a:r>
              <a:rPr lang="ru-RU" sz="4800" dirty="0" err="1" smtClean="0">
                <a:solidFill>
                  <a:srgbClr val="FFC000"/>
                </a:solidFill>
              </a:rPr>
              <a:t>и</a:t>
            </a:r>
            <a:r>
              <a:rPr lang="ru-RU" sz="4800" dirty="0" err="1" smtClean="0">
                <a:solidFill>
                  <a:srgbClr val="FFFF00"/>
                </a:solidFill>
              </a:rPr>
              <a:t>н</a:t>
            </a:r>
            <a:r>
              <a:rPr lang="ru-RU" sz="4800" dirty="0" err="1" smtClean="0">
                <a:solidFill>
                  <a:srgbClr val="92D050"/>
                </a:solidFill>
              </a:rPr>
              <a:t>к</a:t>
            </a:r>
            <a:r>
              <a:rPr lang="ru-RU" sz="4800" dirty="0" err="1" smtClean="0">
                <a:solidFill>
                  <a:srgbClr val="00B0F0"/>
                </a:solidFill>
              </a:rPr>
              <a:t>и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58016" y="5000636"/>
            <a:ext cx="2137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dirty="0" smtClean="0"/>
              <a:t>проект 1 «Б» класса</a:t>
            </a:r>
          </a:p>
        </p:txBody>
      </p:sp>
      <p:pic>
        <p:nvPicPr>
          <p:cNvPr id="8" name="Рисунок 3" descr="C:\Documents and Settings\Admin\Рабочий стол\DCIM\101SSCAM\SDC1155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2214554"/>
            <a:ext cx="4143404" cy="308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4" descr="C:\Documents and Settings\Admin\Рабочий стол\DCIM\101SSCAM\SDC1153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72132" y="2500306"/>
            <a:ext cx="3268637" cy="227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Что понимается под словом «проект»?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Разные </a:t>
            </a:r>
            <a:r>
              <a:rPr lang="ru-RU" b="1" dirty="0">
                <a:solidFill>
                  <a:srgbClr val="C00000"/>
                </a:solidFill>
              </a:rPr>
              <a:t>виды деятельности, имеющие ряд общих признаков, делающие их проектами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1) они направлены на достижение конкретных целей;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</a:t>
            </a:r>
            <a:r>
              <a:rPr lang="ru-RU" dirty="0"/>
              <a:t>) они включают в себя координированное выполнение </a:t>
            </a:r>
            <a:r>
              <a:rPr lang="ru-RU" dirty="0" smtClean="0"/>
              <a:t>взаимосвязанных действий</a:t>
            </a:r>
            <a:r>
              <a:rPr lang="ru-RU" dirty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3) они имеют ограниченную протяженность во времени, с </a:t>
            </a:r>
            <a:r>
              <a:rPr lang="ru-RU" dirty="0" smtClean="0"/>
              <a:t>определенным началом </a:t>
            </a:r>
            <a:r>
              <a:rPr lang="ru-RU" dirty="0"/>
              <a:t>и концом;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4) все они в определенной степени неповторимы и уникальны.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>
                <a:solidFill>
                  <a:srgbClr val="C00000"/>
                </a:solidFill>
              </a:rPr>
              <a:t>Каковы особенности внеурочной проектной деятельности?</a:t>
            </a:r>
            <a:endParaRPr lang="ru-RU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1) формирование коммуникативных навыков (партнерское общение);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2) формирование навыков организации рабочего пространства и использования рабочего времени;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3) формирование навыков работы с информацией (сбор, </a:t>
            </a:r>
            <a:r>
              <a:rPr lang="ru-RU" dirty="0" smtClean="0"/>
              <a:t>систематизация,</a:t>
            </a:r>
            <a:r>
              <a:rPr lang="en-US" dirty="0" smtClean="0"/>
              <a:t> </a:t>
            </a:r>
            <a:r>
              <a:rPr lang="ru-RU" dirty="0" smtClean="0"/>
              <a:t>хранение</a:t>
            </a:r>
            <a:r>
              <a:rPr lang="ru-RU" dirty="0"/>
              <a:t>, использование);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4) формирование умения оценивать свои возможности, осознавать свои интересы и делать осознанный выбор.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Внеурочная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проектная деятельность организуется как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двухкомпонентная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Первый компонент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работа над темой </a:t>
            </a:r>
            <a:r>
              <a:rPr lang="ru-RU" smtClean="0"/>
              <a:t>– это познавательная деятельность, инициируемая детьми, координируемая учителем и реализуемая в проектах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Второй компонент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работа над проектами </a:t>
            </a:r>
            <a:r>
              <a:rPr lang="ru-RU" smtClean="0"/>
              <a:t>– это специально организованный учителем или воспитателем и самостоятельно выполняемый детьми комплекс действий, завершающийся созданием творческих работ (т.е. продукта)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C00000"/>
                </a:solidFill>
              </a:rPr>
              <a:t>Работа  начинается с  выбора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темы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Т</a:t>
            </a:r>
            <a:r>
              <a:rPr lang="ru-RU" sz="1800" dirty="0" smtClean="0"/>
              <a:t>ема выбирается одна на всех,  она должна быть достаточно емкой, чтобы в ней можно было выделить много разных под тем по интересам детей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sz="half" idx="1"/>
          </p:nvPr>
        </p:nvSpPr>
        <p:spPr>
          <a:xfrm>
            <a:off x="457200" y="4500570"/>
            <a:ext cx="4038600" cy="1625593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ru-RU" dirty="0" smtClean="0"/>
              <a:t>Тема: наш любимый салат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dirty="0" smtClean="0">
                <a:solidFill>
                  <a:srgbClr val="0070C0"/>
                </a:solidFill>
              </a:rPr>
              <a:t>«</a:t>
            </a:r>
            <a:r>
              <a:rPr lang="ru-RU" dirty="0" smtClean="0">
                <a:solidFill>
                  <a:srgbClr val="C00000"/>
                </a:solidFill>
              </a:rPr>
              <a:t>Ц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>
                <a:solidFill>
                  <a:srgbClr val="FFC000"/>
                </a:solidFill>
              </a:rPr>
              <a:t>Е</a:t>
            </a:r>
            <a:r>
              <a:rPr lang="ru-RU" dirty="0" smtClean="0">
                <a:solidFill>
                  <a:srgbClr val="FFFF00"/>
                </a:solidFill>
              </a:rPr>
              <a:t>Т</a:t>
            </a:r>
            <a:r>
              <a:rPr lang="ru-RU" dirty="0" smtClean="0">
                <a:solidFill>
                  <a:srgbClr val="92D050"/>
                </a:solidFill>
              </a:rPr>
              <a:t>Н</a:t>
            </a:r>
            <a:r>
              <a:rPr lang="ru-RU" dirty="0" smtClean="0">
                <a:solidFill>
                  <a:srgbClr val="00B050"/>
                </a:solidFill>
              </a:rPr>
              <a:t>Ы</a:t>
            </a:r>
            <a:r>
              <a:rPr lang="ru-RU" dirty="0" smtClean="0">
                <a:solidFill>
                  <a:srgbClr val="00B0F0"/>
                </a:solidFill>
              </a:rPr>
              <a:t>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В</a:t>
            </a:r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7030A0"/>
                </a:solidFill>
              </a:rPr>
              <a:t>Т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>
                <a:solidFill>
                  <a:srgbClr val="FF0000"/>
                </a:solidFill>
              </a:rPr>
              <a:t>МИ</a:t>
            </a:r>
            <a:r>
              <a:rPr lang="ru-RU" dirty="0" smtClean="0">
                <a:solidFill>
                  <a:srgbClr val="FFFF00"/>
                </a:solidFill>
              </a:rPr>
              <a:t>Н</a:t>
            </a:r>
            <a:r>
              <a:rPr lang="ru-RU" dirty="0" smtClean="0">
                <a:solidFill>
                  <a:srgbClr val="92D050"/>
                </a:solidFill>
              </a:rPr>
              <a:t>К</a:t>
            </a:r>
            <a:r>
              <a:rPr lang="ru-RU" dirty="0" smtClean="0">
                <a:solidFill>
                  <a:srgbClr val="00B050"/>
                </a:solidFill>
              </a:rPr>
              <a:t>И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714620"/>
            <a:ext cx="4038600" cy="3411543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ИНГРЕДИЕНТЫ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Морковь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Капуста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Помидор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Картофель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00B050"/>
                </a:solidFill>
              </a:rPr>
              <a:t>Огурец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FFC000"/>
                </a:solidFill>
              </a:rPr>
              <a:t>Лук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92D050"/>
                </a:solidFill>
              </a:rPr>
              <a:t>Зелень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85728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Основные виды творческих работ </a:t>
            </a:r>
            <a:r>
              <a:rPr lang="ru-RU" sz="3200" dirty="0" smtClean="0"/>
              <a:t>– это поделки и </a:t>
            </a:r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</a:rPr>
              <a:t>мероприятия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071802" y="2500306"/>
            <a:ext cx="3008313" cy="50006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Выбор проектов</a:t>
            </a:r>
          </a:p>
        </p:txBody>
      </p:sp>
      <p:sp>
        <p:nvSpPr>
          <p:cNvPr id="20483" name="Текст 3"/>
          <p:cNvSpPr>
            <a:spLocks noGrp="1"/>
          </p:cNvSpPr>
          <p:nvPr>
            <p:ph type="body" sz="half" idx="2"/>
          </p:nvPr>
        </p:nvSpPr>
        <p:spPr>
          <a:xfrm>
            <a:off x="0" y="2643182"/>
            <a:ext cx="2571736" cy="4911740"/>
          </a:xfrm>
        </p:spPr>
        <p:txBody>
          <a:bodyPr/>
          <a:lstStyle/>
          <a:p>
            <a:pPr algn="just" eaLnBrk="1" hangingPunct="1"/>
            <a:r>
              <a:rPr lang="ru-RU" sz="2000" dirty="0" smtClean="0"/>
              <a:t>После завершения этапа сбора информации, учитель предлагает детям принять участие в реализации проекта</a:t>
            </a:r>
          </a:p>
          <a:p>
            <a:pPr algn="just" eaLnBrk="1" hangingPunct="1"/>
            <a:endParaRPr lang="ru-RU" sz="2400" dirty="0" smtClean="0"/>
          </a:p>
          <a:p>
            <a:pPr algn="just" eaLnBrk="1" hangingPunct="1"/>
            <a:endParaRPr lang="ru-RU" sz="1600" dirty="0" smtClean="0"/>
          </a:p>
        </p:txBody>
      </p:sp>
      <p:pic>
        <p:nvPicPr>
          <p:cNvPr id="20484" name="i-main-pic" descr="Картинка 11 из 32998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2786050" y="3429000"/>
            <a:ext cx="4214842" cy="2932105"/>
          </a:xfrm>
        </p:spPr>
      </p:pic>
      <p:pic>
        <p:nvPicPr>
          <p:cNvPr id="20485" name="Рисунок 5" descr="http://vitaminy.ua/images/vitamins/b5_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215206" y="4714884"/>
            <a:ext cx="15843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2" descr="http://www.justlady.ru/pic/12541/big_cb00d2917f0b80951ac4c0aed4361af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71802" y="5000636"/>
            <a:ext cx="14859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 descr="http://webrecepti.ucoz.ru/_pu/1/5496293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57158" y="4572008"/>
            <a:ext cx="21907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6" descr="http://vitaminy.ua/images/vitamins/a_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508625" y="4918075"/>
            <a:ext cx="13239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28596" y="0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Сбор сведений</a:t>
            </a:r>
            <a:endParaRPr lang="ru-RU" sz="2800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0" y="500043"/>
            <a:ext cx="9144000" cy="1714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 время работы над темой дети учатся находить интересующую их информацию, систематизировано хранить и использовать ее. Основная задача учителя на этапе сбора сведений по теме – это направлять деятельность детей на самостоятельный поиск информации.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Завершается сбор сведений размещением всей найденной информации в одном информационном проекте – в картотеке или в тематической энциклопедии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78581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7030A0"/>
                </a:solidFill>
              </a:rPr>
              <a:t>Внеурочная деятельность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«Юный исследователь»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000240"/>
            <a:ext cx="4040188" cy="63976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Внеурочная деятельность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«Планета здоровья»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714488"/>
            <a:ext cx="3971924" cy="44116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r>
              <a:rPr lang="ru-RU" sz="2000" dirty="0" smtClean="0"/>
              <a:t>"Знакомство с витаминами, их влияние на здоровье человека»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0694" y="2500306"/>
            <a:ext cx="4041775" cy="63976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F0"/>
                </a:solidFill>
              </a:rPr>
              <a:t>Внеурочная деятельность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F0"/>
                </a:solidFill>
              </a:rPr>
              <a:t>«Живая палитра»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2534" name="Объект 5"/>
          <p:cNvSpPr>
            <a:spLocks noGrp="1"/>
          </p:cNvSpPr>
          <p:nvPr>
            <p:ph sz="quarter" idx="4"/>
          </p:nvPr>
        </p:nvSpPr>
        <p:spPr>
          <a:xfrm>
            <a:off x="4645025" y="3143248"/>
            <a:ext cx="4041775" cy="2982914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dirty="0" err="1" smtClean="0"/>
              <a:t>Витаминки</a:t>
            </a:r>
            <a:r>
              <a:rPr lang="ru-RU" dirty="0" smtClean="0"/>
              <a:t> в картинках</a:t>
            </a:r>
          </a:p>
        </p:txBody>
      </p:sp>
      <p:pic>
        <p:nvPicPr>
          <p:cNvPr id="22535" name="i-main-pic" descr="Картинка 287 из 32769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500438"/>
            <a:ext cx="3214710" cy="31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Рисунок 8" descr="http://bt-lady.com.ua/images/zdorov/produkty_220806_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14810" y="3786190"/>
            <a:ext cx="2682875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Рисунок 15" descr="http://dr-travamed.ru/attachments/Image/vitamin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59563" y="4292600"/>
            <a:ext cx="20891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00298" y="0"/>
            <a:ext cx="4535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Реализация проекта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642918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этом этапе дети готовят выбранный ими проект, сочетая действия в школе (возможно, на некоторых уроках и после уроков) и вне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179388" y="115888"/>
            <a:ext cx="86407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C00000"/>
                </a:solidFill>
                <a:latin typeface="Calibri" pitchFamily="34" charset="0"/>
              </a:rPr>
              <a:t>Каждый проект должен быть доведен до успешного завершения, оставляя у ребенка ощущение гордости за полученный результат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785794"/>
            <a:ext cx="6553200" cy="922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После завершения работы над проектом детям надо предоставить возможность рассказать о свой работе, показать то, что у них получилось, и услышать похвалу в свой адрес</a:t>
            </a:r>
          </a:p>
        </p:txBody>
      </p:sp>
      <p:pic>
        <p:nvPicPr>
          <p:cNvPr id="23556" name="Рисунок 4" descr="C:\Documents and Settings\Admin\Рабочий стол\твв\DCIM\101SSCAM\SDC1153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1714488"/>
            <a:ext cx="2786082" cy="208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6" descr="C:\Documents and Settings\Admin\Рабочий стол\твв\DCIM\101SSCAM\SDC1154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388" y="1714488"/>
            <a:ext cx="2519363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Рисунок 7" descr="C:\Documents and Settings\Admin\Рабочий стол\твв\DCIM\101SSCAM\SDC1154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643306" y="1714488"/>
            <a:ext cx="2382841" cy="178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C:\Documents and Settings\Admin\Рабочий стол\твв\DCIM\101SSCAM\SDC1155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928794" y="3071810"/>
            <a:ext cx="1857013" cy="150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3" descr="C:\Documents and Settings\Admin\Рабочий стол\твв\DCIM\101SSCAM\SDC11567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286248" y="3071810"/>
            <a:ext cx="2238215" cy="16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http://cs4418.vkontakte.ru/u143086090/-6/m_619a3b3c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42845" y="928670"/>
            <a:ext cx="1571636" cy="121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http://img0.liveinternet.ru/images/attach/c/2/72/845/72845888_1301531906_4c9e9b2a8a93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072330" y="3214686"/>
            <a:ext cx="1859366" cy="1319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0" y="471488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Calibri" pitchFamily="34" charset="0"/>
              </a:rPr>
              <a:t>Современная школа  требует развития новых способов образования, педагогических технологий, имеющих дело с индивидуальным развитием личности, творческой инициативой, навыка самостоятельности</a:t>
            </a:r>
            <a:endParaRPr lang="ru-RU" b="1" i="1" dirty="0">
              <a:latin typeface="Calibri" pitchFamily="34" charset="0"/>
            </a:endParaRPr>
          </a:p>
        </p:txBody>
      </p:sp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428596" y="5643578"/>
            <a:ext cx="850112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u="sng" dirty="0">
                <a:latin typeface="Calibri" pitchFamily="34" charset="0"/>
              </a:rPr>
              <a:t>Главная цель:</a:t>
            </a:r>
            <a:r>
              <a:rPr lang="ru-RU" dirty="0">
                <a:latin typeface="Calibri" pitchFamily="34" charset="0"/>
              </a:rPr>
              <a:t>   выявление наиболее способных к творчеству учащихся и развитие у них  познавательных интересов, интеллектуальных, творческих и коммуникативных способностей.</a:t>
            </a:r>
            <a:r>
              <a:rPr lang="ru-RU" b="1" u="sng" dirty="0">
                <a:latin typeface="Calibri" pitchFamily="34" charset="0"/>
              </a:rPr>
              <a:t> 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142844" y="357166"/>
            <a:ext cx="9001156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Курс «Юный  исследователь» будет одной из таких форм</a:t>
            </a:r>
          </a:p>
          <a:p>
            <a:pPr algn="ctr"/>
            <a:endParaRPr lang="ru-RU" dirty="0">
              <a:solidFill>
                <a:srgbClr val="00B0F0"/>
              </a:solidFill>
              <a:latin typeface="Calibri" pitchFamily="34" charset="0"/>
            </a:endParaRPr>
          </a:p>
          <a:p>
            <a:pPr algn="just"/>
            <a:r>
              <a:rPr lang="ru-RU" dirty="0">
                <a:latin typeface="Calibri" pitchFamily="34" charset="0"/>
              </a:rPr>
              <a:t> </a:t>
            </a:r>
            <a:r>
              <a:rPr lang="ru-RU" sz="2000" i="1" dirty="0">
                <a:latin typeface="Calibri" pitchFamily="34" charset="0"/>
              </a:rPr>
              <a:t>Программа  курса предназначена для обучающихся в начальной школе, интересующихся исследовательской деятельностью, и направлена на формирование у учащихся умения поставить цель и организовать её достижение, а также  </a:t>
            </a:r>
            <a:r>
              <a:rPr lang="ru-RU" sz="2000" i="1" dirty="0" err="1">
                <a:latin typeface="Calibri" pitchFamily="34" charset="0"/>
              </a:rPr>
              <a:t>креативных</a:t>
            </a:r>
            <a:r>
              <a:rPr lang="ru-RU" sz="2000" i="1" dirty="0">
                <a:latin typeface="Calibri" pitchFamily="34" charset="0"/>
              </a:rPr>
              <a:t> качеств – гибкость ума, терпимость  к противоречиям, критичность, наличие своего мнения, коммуникативных качеств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3000372"/>
            <a:ext cx="87868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 Вся внеурочная деятельность задумывалась как целостная система, где результаты продумывались на уроке и после урока как целостные и единые.</a:t>
            </a:r>
          </a:p>
          <a:p>
            <a:pPr>
              <a:defRPr/>
            </a:pPr>
            <a:r>
              <a:rPr lang="ru-RU" dirty="0" smtClean="0"/>
              <a:t>          Внеурочная деятельность-это новые ресурсы, открытия,  возможности сделать образование интересным и содержательным, а для детей выбрать те занятия, которые им будут интересны. Задача учителя в данном случае не  состоит лишь в том, чтобы убрать детей с улицы, хотя это тоже  важно, а организовать внеурочную деятельность так, чтобы достичь конкретных результатов, которые прописаны в стандартах.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66634" y="5357826"/>
            <a:ext cx="61478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 smtClean="0"/>
              <a:t>        </a:t>
            </a:r>
            <a:r>
              <a:rPr lang="ru-RU" sz="4800" dirty="0" smtClean="0">
                <a:solidFill>
                  <a:srgbClr val="C00000"/>
                </a:solidFill>
              </a:rPr>
              <a:t>спасибо за внимание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7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«Знание составляется из</a:t>
            </a:r>
            <a:b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мелких крупинок ежедневного опыта»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Д.И. Писарев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41153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</a:t>
            </a:r>
            <a:r>
              <a:rPr lang="ru-RU" dirty="0" smtClean="0"/>
              <a:t>По замыслу разработчиков стандартов, поскольку были определены новые результаты образования в виде личностных , </a:t>
            </a:r>
            <a:r>
              <a:rPr lang="ru-RU" dirty="0" err="1" smtClean="0"/>
              <a:t>метапредметных</a:t>
            </a:r>
            <a:r>
              <a:rPr lang="en-US" dirty="0" smtClean="0"/>
              <a:t> </a:t>
            </a:r>
            <a:r>
              <a:rPr lang="ru-RU" dirty="0" smtClean="0"/>
              <a:t>и предметных результатов, совершенно логично, что были предложены и новые ресурсы.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Одним  из таких ресурсов и явилась внеурочная деятельность.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357188"/>
            <a:ext cx="8229600" cy="62865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Внеурочная деятельность школьников-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    понятие, объединяющее все виды деятельности школьников (кроме учебной),в которых возможно и целесообразно решение задач их воспитания и социализации.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         Согласно проекту Базисного учебного плана общеобразовательных учреждений Российской Федерации организация занятий по направлениям  внеурочной деятельности является неотъемлемой частью образовательного процесса в школе. Часы , отводимые на внеурочную деятельность, используются по желанию учащихся и в формах , отличных от урочной системы обучения.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4293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/>
              <a:t>         Предполагается, что данная деятельность должна объединять то, что  происходит на уроке и то , что происходит в других формах, достаточно привычных для нас, это и кружки и секции и школьный театр и музей.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  <p:pic>
        <p:nvPicPr>
          <p:cNvPr id="5123" name="Рисунок 4" descr="C:\Documents and Settings\Admin\Рабочий стол\DCIM\101SSCAM\SDC1153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00563" y="3571875"/>
            <a:ext cx="425926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" descr="G:\Уроки выступленияНовая папка\Выступления\Фото0061.jpg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357188" y="3571875"/>
            <a:ext cx="3927764" cy="2946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Для реализации в школе доступны следующие </a:t>
            </a:r>
            <a:r>
              <a:rPr lang="ru-RU" sz="3200" smtClean="0">
                <a:solidFill>
                  <a:schemeClr val="tx2"/>
                </a:solidFill>
              </a:rPr>
              <a:t>виды внеурочной деятельности</a:t>
            </a:r>
            <a:r>
              <a:rPr lang="ru-RU" sz="320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игровая деятельность,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познавательная деятельность,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проблемно-ценностное общение,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 smtClean="0"/>
              <a:t>досугово-развлекательная</a:t>
            </a:r>
            <a:r>
              <a:rPr lang="ru-RU" sz="2400" dirty="0" smtClean="0"/>
              <a:t> деятельность (</a:t>
            </a:r>
            <a:r>
              <a:rPr lang="ru-RU" sz="2400" dirty="0" err="1" smtClean="0"/>
              <a:t>досуговое</a:t>
            </a:r>
            <a:r>
              <a:rPr lang="ru-RU" sz="2400" dirty="0" smtClean="0"/>
              <a:t> общение),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художественное творчество,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социальное творчество (социально значимая волонтерская деятельность),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трудовая (производственная) деятельность,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спортивно-оздоровительная деятельность,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туристско-краеведческая деятельность.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000" smtClean="0"/>
              <a:t>В проекте Базисного учебного плана общеобразовательных учреждений Российской Федерации выделены</a:t>
            </a:r>
          </a:p>
          <a:p>
            <a:pPr algn="ctr" eaLnBrk="1" hangingPunct="1">
              <a:buFont typeface="Arial" charset="0"/>
              <a:buNone/>
            </a:pPr>
            <a:r>
              <a:rPr lang="ru-RU" sz="4400" smtClean="0">
                <a:solidFill>
                  <a:schemeClr val="tx2"/>
                </a:solidFill>
              </a:rPr>
              <a:t>     основные направления внеурочной деятельности</a:t>
            </a:r>
            <a:r>
              <a:rPr lang="ru-RU" sz="4000" smtClean="0">
                <a:solidFill>
                  <a:schemeClr val="tx2"/>
                </a:solidFill>
              </a:rPr>
              <a:t>:</a:t>
            </a:r>
          </a:p>
          <a:p>
            <a:pPr eaLnBrk="1" hangingPunct="1"/>
            <a:endParaRPr lang="ru-RU" sz="200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400" smtClean="0"/>
              <a:t>СПОРТИВНО-ОЗДОРОВИТЕЛЬНОЕ</a:t>
            </a:r>
          </a:p>
          <a:p>
            <a:pPr eaLnBrk="1" hangingPunct="1"/>
            <a:r>
              <a:rPr lang="ru-RU" sz="2400" smtClean="0"/>
              <a:t>ХУДОЖЕСТВЕННО-ЭСТЕТИЧЕСКОЕ</a:t>
            </a:r>
          </a:p>
          <a:p>
            <a:pPr eaLnBrk="1" hangingPunct="1"/>
            <a:r>
              <a:rPr lang="ru-RU" sz="2400" smtClean="0"/>
              <a:t>НАУЧНО-ПОЗНАВАТЕЛЬНОЕ</a:t>
            </a:r>
          </a:p>
          <a:p>
            <a:pPr eaLnBrk="1" hangingPunct="1"/>
            <a:r>
              <a:rPr lang="ru-RU" sz="2400" smtClean="0"/>
              <a:t>ВОЕННО-ПАТРИОТИЧЕСКОЕ</a:t>
            </a:r>
          </a:p>
          <a:p>
            <a:pPr eaLnBrk="1" hangingPunct="1"/>
            <a:r>
              <a:rPr lang="ru-RU" sz="2400" smtClean="0"/>
              <a:t>ОБЩЕСТВЕННО-ПОЛЕЗНАЯ ДЕЯТЕЛЬНОСТЬ</a:t>
            </a:r>
          </a:p>
          <a:p>
            <a:pPr eaLnBrk="1" hangingPunct="1"/>
            <a:r>
              <a:rPr lang="ru-RU" sz="2400" smtClean="0"/>
              <a:t>ПРОЕКТНАЯ ДЕЯТЕЛЬНОСТЬ</a:t>
            </a:r>
          </a:p>
          <a:p>
            <a:pPr eaLnBrk="1" hangingPunct="1">
              <a:buFont typeface="Arial" charset="0"/>
              <a:buNone/>
            </a:pPr>
            <a:endParaRPr lang="ru-RU" sz="2000" smtClean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Данная программа представляет собой вариант программы организации внеурочной деятельности школьников и предназначена для реализации в одном отдельно взятом классе.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Программа рассчитана на 330 ч и предполагает равномерное распределение этих часов по неделям и проведение регулярных еженедельных внеурочных занятий со школьниками (10 ч в неделю).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Программа состоит из 10 относительно самостоятельных разделов, каждый из которых предполагает организацию определённого вида внеурочной деятельности первоклассников и направлена на решение своих собственных педагогических задач.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  <a:r>
              <a:rPr lang="ru-RU" b="1" dirty="0" smtClean="0"/>
              <a:t> 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42875"/>
          <a:ext cx="8786873" cy="6671438"/>
        </p:xfrm>
        <a:graphic>
          <a:graphicData uri="http://schemas.openxmlformats.org/drawingml/2006/table">
            <a:tbl>
              <a:tblPr/>
              <a:tblGrid>
                <a:gridCol w="2011605"/>
                <a:gridCol w="873726"/>
                <a:gridCol w="2950771"/>
                <a:gridCol w="2950771"/>
              </a:tblGrid>
              <a:tr h="1042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Направления образовательной деятельности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Количество часов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Название курса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9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Спортивно-оздоровительное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 часа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1час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Ритмика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1час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Планета Здоровья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9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Художественно-эстетическое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2часа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1час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Хоровое пение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 час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Живая палитра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9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Научно-познавательное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2часа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1час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Умники и умницы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1час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Учимся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общаться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(риторика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9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Военно-патриотическое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2часа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1час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Духовные истоки Подмосковья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1час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Моя родина-Россия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3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Общественно-полезная деятельность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           1час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Домовёнок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Проектная деятельность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           1час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Юный исследователь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10 часов</a:t>
                      </a: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Картинка 1 из 1069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143000" y="500063"/>
            <a:ext cx="6929438" cy="5626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924</Words>
  <Application>Microsoft Office PowerPoint</Application>
  <PresentationFormat>Экран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ВНЕУРОЧНАЯ ДЕЯТЕЛЬНОСТЬ ШКОЛЬНИКОВ</vt:lpstr>
      <vt:lpstr> «Знание составляется из  мелких крупинок ежедневного опыта» Д.И. Писарев </vt:lpstr>
      <vt:lpstr>Слайд 3</vt:lpstr>
      <vt:lpstr>Слайд 4</vt:lpstr>
      <vt:lpstr>Для реализации в школе доступны следующие виды внеурочной деятельности:</vt:lpstr>
      <vt:lpstr>Слайд 6</vt:lpstr>
      <vt:lpstr>Слайд 7</vt:lpstr>
      <vt:lpstr>Слайд 8</vt:lpstr>
      <vt:lpstr>Слайд 9</vt:lpstr>
      <vt:lpstr>Слайд 10</vt:lpstr>
      <vt:lpstr>Проект по внеурочной деятельности   «Юный исследователь»</vt:lpstr>
      <vt:lpstr>Что понимается под словом «проект»?</vt:lpstr>
      <vt:lpstr>Внеурочная проектная деятельность организуется как двухкомпонентная</vt:lpstr>
      <vt:lpstr>Работа  начинается с  выбора темы Тема выбирается одна на всех,  она должна быть достаточно емкой, чтобы в ней можно было выделить много разных под тем по интересам детей</vt:lpstr>
      <vt:lpstr>Выбор проектов</vt:lpstr>
      <vt:lpstr>Внеурочная деятельность «Юный исследователь»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 ШКОЛЬНИКОВ</dc:title>
  <cp:lastModifiedBy>Admin</cp:lastModifiedBy>
  <cp:revision>8</cp:revision>
  <dcterms:modified xsi:type="dcterms:W3CDTF">2012-06-20T16:45:42Z</dcterms:modified>
</cp:coreProperties>
</file>