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0" r:id="rId4"/>
    <p:sldId id="262" r:id="rId5"/>
    <p:sldId id="259" r:id="rId6"/>
    <p:sldId id="263" r:id="rId7"/>
    <p:sldId id="264" r:id="rId8"/>
    <p:sldId id="265" r:id="rId9"/>
    <p:sldId id="271" r:id="rId10"/>
    <p:sldId id="266" r:id="rId11"/>
    <p:sldId id="267" r:id="rId12"/>
    <p:sldId id="257" r:id="rId13"/>
    <p:sldId id="269" r:id="rId14"/>
    <p:sldId id="268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58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A9ECF3"/>
    <a:srgbClr val="FF99FF"/>
    <a:srgbClr val="66FFCC"/>
    <a:srgbClr val="66FFFF"/>
    <a:srgbClr val="00FFFF"/>
    <a:srgbClr val="A50021"/>
    <a:srgbClr val="A2DDFA"/>
    <a:srgbClr val="AEDFE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456" autoAdjust="0"/>
  </p:normalViewPr>
  <p:slideViewPr>
    <p:cSldViewPr>
      <p:cViewPr varScale="1">
        <p:scale>
          <a:sx n="64" d="100"/>
          <a:sy n="64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08E44-68FB-4578-8E99-D49FA93077FA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422AD-1E39-4BF9-A044-B18654CFE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08E44-68FB-4578-8E99-D49FA93077FA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422AD-1E39-4BF9-A044-B18654CFE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08E44-68FB-4578-8E99-D49FA93077FA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422AD-1E39-4BF9-A044-B18654CFE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08E44-68FB-4578-8E99-D49FA93077FA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422AD-1E39-4BF9-A044-B18654CFE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08E44-68FB-4578-8E99-D49FA93077FA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422AD-1E39-4BF9-A044-B18654CFE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08E44-68FB-4578-8E99-D49FA93077FA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422AD-1E39-4BF9-A044-B18654CFE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08E44-68FB-4578-8E99-D49FA93077FA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422AD-1E39-4BF9-A044-B18654CFE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08E44-68FB-4578-8E99-D49FA93077FA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422AD-1E39-4BF9-A044-B18654CFE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08E44-68FB-4578-8E99-D49FA93077FA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422AD-1E39-4BF9-A044-B18654CFE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08E44-68FB-4578-8E99-D49FA93077FA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422AD-1E39-4BF9-A044-B18654CFE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08E44-68FB-4578-8E99-D49FA93077FA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422AD-1E39-4BF9-A044-B18654CFE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08E44-68FB-4578-8E99-D49FA93077FA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422AD-1E39-4BF9-A044-B18654CFE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metodisty.ru/m/files/view/zhakulina_i-v-_tehnologicheskii_priem_-volshebnaya_truba-_dlya_MS_PowerPoint_-rus-yaz-_1-4_kl" TargetMode="External"/><Relationship Id="rId2" Type="http://schemas.openxmlformats.org/officeDocument/2006/relationships/hyperlink" Target="http://metodisty.ru/m/files/view/tehnologicheskii_priem_-volshebnaya_truba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://www.free-lance.ru/users/diz/viewproj.php?prjid=3147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1306859832_futuru.ru.36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49408" y="-49966"/>
            <a:ext cx="9193408" cy="690796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3808" y="1052736"/>
            <a:ext cx="4032448" cy="1584176"/>
          </a:xfrm>
        </p:spPr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АНАГРАММЫ</a:t>
            </a:r>
            <a:endParaRPr lang="ru-RU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99792" y="2492896"/>
            <a:ext cx="42119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i="1" dirty="0" smtClean="0">
              <a:latin typeface="Calibri" pitchFamily="34" charset="0"/>
              <a:cs typeface="Arial" charset="0"/>
            </a:endParaRPr>
          </a:p>
          <a:p>
            <a:pPr algn="ctr"/>
            <a:r>
              <a:rPr lang="ru-RU" sz="1600" b="1" i="1" dirty="0" smtClean="0">
                <a:latin typeface="Calibri" pitchFamily="34" charset="0"/>
                <a:cs typeface="Arial" charset="0"/>
              </a:rPr>
              <a:t>Технологический приём «Волшебная труба»</a:t>
            </a:r>
            <a:endParaRPr lang="ru-RU" sz="1600" b="1" i="1" dirty="0">
              <a:latin typeface="Calibri" pitchFamily="34" charset="0"/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71800" y="3068960"/>
            <a:ext cx="35283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Calibri" pitchFamily="34" charset="0"/>
                <a:cs typeface="Arial" charset="0"/>
              </a:rPr>
              <a:t>Выполнила: Новикова Лариса Александровна</a:t>
            </a:r>
          </a:p>
          <a:p>
            <a:pPr algn="ctr"/>
            <a:r>
              <a:rPr lang="ru-RU" dirty="0" smtClean="0">
                <a:latin typeface="Calibri" pitchFamily="34" charset="0"/>
                <a:cs typeface="Arial" charset="0"/>
              </a:rPr>
              <a:t>учитель начальных классов</a:t>
            </a:r>
          </a:p>
          <a:p>
            <a:pPr algn="ctr"/>
            <a:r>
              <a:rPr lang="ru-RU" smtClean="0">
                <a:latin typeface="Calibri" pitchFamily="34" charset="0"/>
                <a:cs typeface="Arial" charset="0"/>
              </a:rPr>
              <a:t>МКОУ  </a:t>
            </a:r>
            <a:r>
              <a:rPr lang="ru-RU" dirty="0" smtClean="0">
                <a:latin typeface="Calibri" pitchFamily="34" charset="0"/>
                <a:cs typeface="Arial" charset="0"/>
              </a:rPr>
              <a:t>Синявская СОШ</a:t>
            </a:r>
          </a:p>
          <a:p>
            <a:pPr algn="ctr"/>
            <a:r>
              <a:rPr lang="ru-RU" dirty="0" err="1" smtClean="0">
                <a:latin typeface="Calibri" pitchFamily="34" charset="0"/>
                <a:cs typeface="Arial" charset="0"/>
              </a:rPr>
              <a:t>Таловского</a:t>
            </a:r>
            <a:r>
              <a:rPr lang="ru-RU" dirty="0" smtClean="0">
                <a:latin typeface="Calibri" pitchFamily="34" charset="0"/>
                <a:cs typeface="Arial" charset="0"/>
              </a:rPr>
              <a:t> района</a:t>
            </a:r>
          </a:p>
          <a:p>
            <a:pPr algn="ctr"/>
            <a:r>
              <a:rPr lang="ru-RU" dirty="0" smtClean="0">
                <a:latin typeface="Calibri" pitchFamily="34" charset="0"/>
                <a:cs typeface="Arial" charset="0"/>
              </a:rPr>
              <a:t>Воронежской  области</a:t>
            </a:r>
            <a:endParaRPr lang="ru-RU" dirty="0">
              <a:latin typeface="Calibri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4000" dirty="0" smtClean="0">
                <a:solidFill>
                  <a:srgbClr val="A50021"/>
                </a:solidFill>
              </a:rPr>
              <a:t>З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ЗАБОР  </a:t>
            </a:r>
            <a:r>
              <a:rPr lang="ru-RU" b="1" dirty="0" smtClean="0">
                <a:solidFill>
                  <a:srgbClr val="0070C0"/>
                </a:solidFill>
              </a:rPr>
              <a:t>ОБРАЗ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ЗАГОН   </a:t>
            </a:r>
            <a:r>
              <a:rPr lang="ru-RU" b="1" dirty="0" smtClean="0">
                <a:solidFill>
                  <a:srgbClr val="0070C0"/>
                </a:solidFill>
              </a:rPr>
              <a:t>ГАЗОН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ЗАРНИЦА</a:t>
            </a:r>
            <a:r>
              <a:rPr lang="ru-RU" b="1" dirty="0" smtClean="0">
                <a:solidFill>
                  <a:srgbClr val="0070C0"/>
                </a:solidFill>
              </a:rPr>
              <a:t>РАЗНИЦА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ЗАМОК  </a:t>
            </a:r>
            <a:r>
              <a:rPr lang="ru-RU" b="1" dirty="0" smtClean="0">
                <a:solidFill>
                  <a:srgbClr val="0070C0"/>
                </a:solidFill>
              </a:rPr>
              <a:t>МАЗОК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ЗЕРНО    </a:t>
            </a:r>
            <a:r>
              <a:rPr lang="ru-RU" b="1" dirty="0" smtClean="0">
                <a:solidFill>
                  <a:srgbClr val="0070C0"/>
                </a:solidFill>
              </a:rPr>
              <a:t>РЕЗОН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</a:endParaRP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8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396 -0.01064 L -0.17396 0.30913 C -0.17396 0.45271 0.05608 0.62913 0.2434 0.62913 L 0.66094 0.62913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6094 0.62913 L 0.55851 -0.0106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" y="-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708 -0.01526 L -0.17708 0.26774 C -0.17708 0.39468 0.05296 0.55098 0.24011 0.55098 L 0.65782 0.55098 " pathEditMode="relative" rAng="0" ptsTypes="FfFF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2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782 0.55098 L 0.55539 -0.0259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" y="-2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24 -0.02728 L -0.2224 0.2192 C -0.2224 0.32972 0.00764 0.46567 0.19496 0.46567 L 0.6125 0.46567 " pathEditMode="relative" rAng="0" ptsTypes="FfFF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2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125 0.46567 L 0.55729 -0.04832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" y="-2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08 -0.01803 L -0.1908 0.18127 C -0.1908 0.27052 0.03924 0.38058 0.22656 0.38058 L 0.6441 0.38058 " pathEditMode="relative" rAng="0" ptsTypes="FfFF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41 0.38058 L 0.56528 -0.05988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587 -0.01942 L -0.17587 0.1378 C -0.17587 0.20832 0.05191 0.29526 0.23733 0.29526 L 0.65104 0.29526 " pathEditMode="relative" rAng="0" ptsTypes="FfFF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3" y="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105 0.29526 L 0.57223 -0.06127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4000" dirty="0" smtClean="0">
                <a:solidFill>
                  <a:srgbClr val="A50021"/>
                </a:solidFill>
              </a:rPr>
              <a:t>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ИГЛА     </a:t>
            </a:r>
            <a:r>
              <a:rPr lang="ru-RU" b="1" dirty="0" smtClean="0">
                <a:solidFill>
                  <a:srgbClr val="0070C0"/>
                </a:solidFill>
              </a:rPr>
              <a:t>ЛИГА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ИГРА     </a:t>
            </a:r>
            <a:r>
              <a:rPr lang="ru-RU" sz="4000" b="1" dirty="0" smtClean="0">
                <a:solidFill>
                  <a:srgbClr val="0070C0"/>
                </a:solidFill>
              </a:rPr>
              <a:t>Р</a:t>
            </a:r>
            <a:r>
              <a:rPr lang="ru-RU" b="1" dirty="0" smtClean="0">
                <a:solidFill>
                  <a:srgbClr val="0070C0"/>
                </a:solidFill>
              </a:rPr>
              <a:t>ИГА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ИКРА     </a:t>
            </a:r>
            <a:r>
              <a:rPr lang="ru-RU" b="1" dirty="0" smtClean="0">
                <a:solidFill>
                  <a:srgbClr val="0070C0"/>
                </a:solidFill>
              </a:rPr>
              <a:t>РАКИ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ИСТОК  </a:t>
            </a:r>
            <a:r>
              <a:rPr lang="ru-RU" b="1" dirty="0" smtClean="0">
                <a:solidFill>
                  <a:srgbClr val="0070C0"/>
                </a:solidFill>
              </a:rPr>
              <a:t>КОСТИ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</a:endParaRP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8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372 -0.02104 L -0.16372 0.29341 C -0.16372 0.43445 0.06632 0.60809 0.25364 0.60809 L 0.67118 0.60809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3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7118 0.60809 L 0.54513 -0.0106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-3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267 -0.02612 L -0.16267 0.24648 C -0.16267 0.36879 0.06737 0.51931 0.25469 0.51931 L 0.67223 0.51931 " pathEditMode="relative" rAng="0" ptsTypes="FfFF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7223 0.51931 L 0.54618 -0.03653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597 -0.01711 L -0.16597 0.20277 C -0.16597 0.30173 0.06407 0.42335 0.25139 0.42335 L 0.66893 0.42335 " pathEditMode="relative" rAng="0" ptsTypes="FfFF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6893 0.42335 L 0.54288 -0.04856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-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743 -0.01826 L -0.17743 0.16 C -0.17743 0.23977 0.05261 0.33827 0.23976 0.33827 L 0.65747 0.33827 " pathEditMode="relative" rAng="0" ptsTypes="FfFF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747 0.33827 L 0.53924 -0.06034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" y="-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3600" dirty="0" smtClean="0">
                <a:solidFill>
                  <a:srgbClr val="A50021"/>
                </a:solidFill>
              </a:rPr>
              <a:t>К</a:t>
            </a:r>
            <a:r>
              <a:rPr lang="ru-RU" sz="2400" dirty="0" smtClean="0">
                <a:solidFill>
                  <a:srgbClr val="A50021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КАПРИЗ   </a:t>
            </a:r>
            <a:r>
              <a:rPr lang="ru-RU" b="1" dirty="0" smtClean="0">
                <a:solidFill>
                  <a:srgbClr val="0070C0"/>
                </a:solidFill>
              </a:rPr>
              <a:t>ПРИКАЗ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КОЛОС    </a:t>
            </a:r>
            <a:r>
              <a:rPr lang="ru-RU" b="1" dirty="0" smtClean="0">
                <a:solidFill>
                  <a:srgbClr val="0070C0"/>
                </a:solidFill>
              </a:rPr>
              <a:t>СОКОЛ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КАПОТ     </a:t>
            </a:r>
            <a:r>
              <a:rPr lang="ru-RU" b="1" dirty="0" smtClean="0">
                <a:solidFill>
                  <a:srgbClr val="0070C0"/>
                </a:solidFill>
              </a:rPr>
              <a:t>ТОПКА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КАРЕТА    </a:t>
            </a:r>
            <a:r>
              <a:rPr lang="ru-RU" b="1" dirty="0" smtClean="0">
                <a:solidFill>
                  <a:srgbClr val="0070C0"/>
                </a:solidFill>
              </a:rPr>
              <a:t>РАКЕТА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КУКЛА     </a:t>
            </a:r>
            <a:r>
              <a:rPr lang="ru-RU" b="1" dirty="0" smtClean="0">
                <a:solidFill>
                  <a:srgbClr val="0070C0"/>
                </a:solidFill>
              </a:rPr>
              <a:t>КУЛАК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8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781 -0.01064 L -0.20781 0.30404 C -0.20781 0.44508 0.02223 0.61872 0.20955 0.61872 L 0.62709 0.61872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2709 0.61849 L 0.53247 -0.0106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" y="-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826 -0.01549 L -0.19826 0.26173 C -0.19826 0.38682 0.0316 0.54034 0.2191 0.54034 L 0.63664 0.54034 " pathEditMode="relative" rAng="0" ptsTypes="FfFF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3664 0.54034 L 0.52639 -0.01549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698 -0.02752 L -0.18698 0.21341 C -0.18698 0.32115 0.04062 0.45502 0.22604 0.45502 L 0.63993 0.45502 " pathEditMode="relative" rAng="0" ptsTypes="FfFF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3" y="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3993 0.45503 L 0.5375 -0.01687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" y="-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271 -0.0393 L -0.19271 0.16532 C -0.19271 0.25711 0.03524 0.36994 0.22066 0.36994 L 0.6342 0.36994 " pathEditMode="relative" rAng="0" ptsTypes="FfFF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3" y="2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3421 0.36994 L 0.53178 -0.02844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" y="-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149 -0.01965 L -0.19149 0.13249 C -0.19149 0.20069 0.03855 0.28462 0.22587 0.28462 L 0.64341 0.28462 " pathEditMode="relative" rAng="0" ptsTypes="FfFF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341 0.28462 L 0.54098 -0.04046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" y="-1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3600" dirty="0" smtClean="0">
                <a:solidFill>
                  <a:srgbClr val="A50021"/>
                </a:solidFill>
              </a:rPr>
              <a:t>Л</a:t>
            </a:r>
            <a:r>
              <a:rPr lang="ru-RU" sz="2400" dirty="0" smtClean="0">
                <a:solidFill>
                  <a:srgbClr val="A50021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ЛИПКА   </a:t>
            </a:r>
            <a:r>
              <a:rPr lang="ru-RU" b="1" dirty="0" smtClean="0">
                <a:solidFill>
                  <a:srgbClr val="0070C0"/>
                </a:solidFill>
              </a:rPr>
              <a:t>КАПЛИ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ЛАПОТЬ </a:t>
            </a:r>
            <a:r>
              <a:rPr lang="ru-RU" b="1" dirty="0" smtClean="0">
                <a:solidFill>
                  <a:srgbClr val="0070C0"/>
                </a:solidFill>
              </a:rPr>
              <a:t>ПАЛЬТО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ЛИСА      </a:t>
            </a:r>
            <a:r>
              <a:rPr lang="ru-RU" b="1" dirty="0" smtClean="0">
                <a:solidFill>
                  <a:srgbClr val="0070C0"/>
                </a:solidFill>
              </a:rPr>
              <a:t>СИЛА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ЛАПТА   </a:t>
            </a:r>
            <a:r>
              <a:rPr lang="ru-RU" b="1" dirty="0" smtClean="0">
                <a:solidFill>
                  <a:srgbClr val="0070C0"/>
                </a:solidFill>
              </a:rPr>
              <a:t>ПЛАТА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ЛЕТО      </a:t>
            </a:r>
            <a:r>
              <a:rPr lang="ru-RU" b="1" dirty="0" smtClean="0">
                <a:solidFill>
                  <a:srgbClr val="0070C0"/>
                </a:solidFill>
              </a:rPr>
              <a:t> ТЕЛО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8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08 -0.01064 L -0.1908 0.29341 C -0.1908 0.42982 0.03715 0.59768 0.22257 0.59768 L 0.63611 0.59768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3" y="3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3611 0.59768 L 0.51805 -0.0106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" y="-3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07 -0.01549 L -0.2007 0.25202 C -0.2007 0.37202 0.02691 0.51953 0.21251 0.51953 L 0.62622 0.51953 " pathEditMode="relative" rAng="0" ptsTypes="FfFF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3" y="2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2622 0.51953 L 0.51598 -0.01549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-2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656 -0.02728 L -0.17656 0.20301 C -0.17656 0.30636 0.05122 0.43422 0.23664 0.43422 L 0.65035 0.43422 " pathEditMode="relative" rAng="0" ptsTypes="FfFF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3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035 0.43422 L 0.5165 -0.02728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-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326 -0.01803 L -0.17326 0.16509 C -0.17326 0.24763 0.05226 0.34913 0.23612 0.34913 L 0.64584 0.34913 " pathEditMode="relative" rAng="0" ptsTypes="FfFF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" y="1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583 0.34913 L 0.51198 -0.04948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-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719 -0.01942 L -0.16719 0.12208 C -0.16719 0.18566 0.05851 0.26381 0.24236 0.26381 L 0.65191 0.26381 " pathEditMode="relative" rAng="0" ptsTypes="FfFF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" y="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191 0.26381 L 0.51024 -0.07191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-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3600" dirty="0" smtClean="0">
                <a:solidFill>
                  <a:srgbClr val="A50021"/>
                </a:solidFill>
              </a:rPr>
              <a:t>М</a:t>
            </a:r>
            <a:r>
              <a:rPr lang="ru-RU" sz="2400" dirty="0" smtClean="0">
                <a:solidFill>
                  <a:srgbClr val="A50021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МАЙКА    </a:t>
            </a:r>
            <a:r>
              <a:rPr lang="ru-RU" b="1" dirty="0" smtClean="0">
                <a:solidFill>
                  <a:srgbClr val="0070C0"/>
                </a:solidFill>
              </a:rPr>
              <a:t>КАЙМА 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МОНЕТА   </a:t>
            </a:r>
            <a:r>
              <a:rPr lang="ru-RU" b="1" dirty="0" smtClean="0">
                <a:solidFill>
                  <a:srgbClr val="0070C0"/>
                </a:solidFill>
              </a:rPr>
              <a:t>НЕМОТА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МЫШКА</a:t>
            </a:r>
            <a:r>
              <a:rPr lang="ru-RU" b="1" dirty="0" smtClean="0">
                <a:solidFill>
                  <a:srgbClr val="0070C0"/>
                </a:solidFill>
              </a:rPr>
              <a:t>   КАМЫШ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МАРКА</a:t>
            </a:r>
            <a:r>
              <a:rPr lang="ru-RU" b="1" dirty="0" smtClean="0">
                <a:solidFill>
                  <a:srgbClr val="0070C0"/>
                </a:solidFill>
              </a:rPr>
              <a:t>      РАМКА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МОШКАРА</a:t>
            </a:r>
            <a:r>
              <a:rPr lang="ru-RU" b="1" dirty="0" smtClean="0">
                <a:solidFill>
                  <a:srgbClr val="0070C0"/>
                </a:solidFill>
              </a:rPr>
              <a:t>РОМАШКА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9" name="Рисунок 8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7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58 -0.01064 L -0.2158 0.29341 C -0.2158 0.42982 0.02951 0.59768 0.22917 0.59768 L 0.67413 0.59768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5" y="3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7413 0.59768 L 0.47726 -0.0210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" y="-3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806 -0.01549 L -0.21806 0.25179 C -0.21806 0.37156 0.02691 0.51953 0.22673 0.51953 L 0.67187 0.51953 " pathEditMode="relative" rAng="0" ptsTypes="FfFF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5" y="2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7187 0.51953 L 0.48281 -0.04694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" y="-2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014 -0.01687 L -0.22014 0.20833 C -0.22014 0.30937 0.02517 0.43422 0.22465 0.43422 L 0.66979 0.43422 " pathEditMode="relative" rAng="0" ptsTypes="FfFF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5" y="2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6979 0.43422 L 0.48073 -0.06913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" y="-2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903 -0.02844 L -0.20903 0.16023 C -0.20903 0.24486 0.03628 0.34913 0.23594 0.34913 L 0.6809 0.34913 " pathEditMode="relative" rAng="0" ptsTypes="FfFF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5" y="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809 0.34913 L 0.48403 -0.09133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" y="-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66 -0.04046 L -0.2566 0.11168 C -0.2566 0.17988 -0.0092 0.26381 0.19219 0.26381 L 0.64114 0.26381 " pathEditMode="relative" rAng="0" ptsTypes="FfFF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9" y="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114 0.26381 L 0.47586 -0.11376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" y="-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3600" dirty="0" smtClean="0">
                <a:solidFill>
                  <a:srgbClr val="A50021"/>
                </a:solidFill>
              </a:rPr>
              <a:t>Н</a:t>
            </a:r>
            <a:r>
              <a:rPr lang="ru-RU" sz="2400" dirty="0" smtClean="0">
                <a:solidFill>
                  <a:srgbClr val="A50021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НОЧКА    </a:t>
            </a:r>
            <a:r>
              <a:rPr lang="ru-RU" b="1" dirty="0" smtClean="0">
                <a:solidFill>
                  <a:srgbClr val="0070C0"/>
                </a:solidFill>
              </a:rPr>
              <a:t>КОЧАН 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НАСОС    </a:t>
            </a:r>
            <a:r>
              <a:rPr lang="ru-RU" b="1" dirty="0" smtClean="0">
                <a:solidFill>
                  <a:srgbClr val="0070C0"/>
                </a:solidFill>
              </a:rPr>
              <a:t>СОСНА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НОРМА   </a:t>
            </a:r>
            <a:r>
              <a:rPr lang="ru-RU" b="1" dirty="0" smtClean="0">
                <a:solidFill>
                  <a:srgbClr val="0070C0"/>
                </a:solidFill>
              </a:rPr>
              <a:t>РОМАН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НОРКА    </a:t>
            </a:r>
            <a:r>
              <a:rPr lang="ru-RU" b="1" dirty="0" smtClean="0">
                <a:solidFill>
                  <a:srgbClr val="0070C0"/>
                </a:solidFill>
              </a:rPr>
              <a:t>КРОНА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НАКАТ     </a:t>
            </a:r>
            <a:r>
              <a:rPr lang="ru-RU" b="1" dirty="0" smtClean="0">
                <a:solidFill>
                  <a:srgbClr val="0070C0"/>
                </a:solidFill>
              </a:rPr>
              <a:t>КАНАТ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8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879 -0.00024 L -0.19879 0.29872 C -0.19879 0.43283 0.0335 0.59768 0.22256 0.59768 L 0.64392 0.59768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" y="2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392 0.59768 L 0.47066 -0.0210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3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063 -0.01549 L -0.19063 0.25202 C -0.19063 0.37202 0.04166 0.51953 0.23072 0.51953 L 0.65208 0.51953 " pathEditMode="relative" rAng="0" ptsTypes="FfFF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" y="2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208 0.51953 L 0.47882 -0.0259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156 -0.01687 L -0.20156 0.20856 C -0.20156 0.3096 0.03073 0.43422 0.21979 0.43422 L 0.64115 0.43422 " pathEditMode="relative" rAng="0" ptsTypes="FfFF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" y="2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115 0.43422 L 0.4757 -0.02728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" y="-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271 -0.02844 L -0.19271 0.16023 C -0.19271 0.24486 0.03958 0.34913 0.22864 0.34913 L 0.65 0.34913 " pathEditMode="relative" rAng="0" ptsTypes="FfFF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" y="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 0.34913 L 0.47674 -0.03907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993 -0.02983 L -0.18993 0.11699 C -0.18993 0.18266 0.04236 0.26381 0.23142 0.26381 L 0.65278 0.26381 " pathEditMode="relative" rAng="0" ptsTypes="FfFF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" y="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278 0.26381 L 0.47952 -0.05087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3600" dirty="0" smtClean="0">
                <a:solidFill>
                  <a:srgbClr val="A50021"/>
                </a:solidFill>
              </a:rPr>
              <a:t>О</a:t>
            </a:r>
            <a:r>
              <a:rPr lang="ru-RU" sz="2400" dirty="0" smtClean="0">
                <a:solidFill>
                  <a:srgbClr val="A50021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ОБВАЛ   </a:t>
            </a:r>
            <a:r>
              <a:rPr lang="ru-RU" b="1" dirty="0" smtClean="0">
                <a:solidFill>
                  <a:srgbClr val="0070C0"/>
                </a:solidFill>
              </a:rPr>
              <a:t>ВОБЛА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ОБРАЗ</a:t>
            </a:r>
            <a:r>
              <a:rPr lang="ru-RU" b="1" dirty="0" smtClean="0">
                <a:solidFill>
                  <a:srgbClr val="0070C0"/>
                </a:solidFill>
              </a:rPr>
              <a:t>    ЗАБОР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ОТВАР</a:t>
            </a:r>
            <a:r>
              <a:rPr lang="ru-RU" b="1" dirty="0" smtClean="0">
                <a:solidFill>
                  <a:srgbClr val="0070C0"/>
                </a:solidFill>
              </a:rPr>
              <a:t>    ТОВАР</a:t>
            </a: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8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82 -0.01064 L -0.1882 0.29341 C -0.1882 0.42982 0.04185 0.59768 0.22917 0.59768 L 0.64671 0.59768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3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671 0.59768 L 0.48907 -0.0002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" y="-2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403 -0.0259 L -0.18403 0.2467 C -0.18403 0.36878 0.04601 0.51953 0.23333 0.51953 L 0.65087 0.51953 " pathEditMode="relative" rAng="0" ptsTypes="FfFF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087 0.51953 L 0.48542 -0.0259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" y="-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288 -0.01687 L -0.19288 0.20856 C -0.19288 0.3096 0.03941 0.43422 0.22847 0.43422 L 0.64983 0.43422 " pathEditMode="relative" rAng="0" ptsTypes="FfFF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" y="2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983 0.43422 L 0.48438 -0.03768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" y="-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3600" dirty="0" smtClean="0">
                <a:solidFill>
                  <a:srgbClr val="A50021"/>
                </a:solidFill>
              </a:rPr>
              <a:t>П</a:t>
            </a:r>
            <a:r>
              <a:rPr lang="ru-RU" sz="2400" dirty="0" smtClean="0">
                <a:solidFill>
                  <a:srgbClr val="A50021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ПОДВОДА </a:t>
            </a:r>
            <a:r>
              <a:rPr lang="ru-RU" b="1" dirty="0" smtClean="0">
                <a:solidFill>
                  <a:srgbClr val="0070C0"/>
                </a:solidFill>
              </a:rPr>
              <a:t>ВОДОПАД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ПИЛКА</a:t>
            </a:r>
            <a:r>
              <a:rPr lang="ru-RU" b="1" dirty="0" smtClean="0">
                <a:solidFill>
                  <a:srgbClr val="0070C0"/>
                </a:solidFill>
              </a:rPr>
              <a:t>     КАПЛИ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ПАЛКИ </a:t>
            </a:r>
            <a:r>
              <a:rPr lang="ru-RU" b="1" dirty="0" smtClean="0">
                <a:solidFill>
                  <a:srgbClr val="0070C0"/>
                </a:solidFill>
              </a:rPr>
              <a:t>    ЛИПКА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ПЛАНКА</a:t>
            </a:r>
            <a:r>
              <a:rPr lang="ru-RU" b="1" dirty="0" smtClean="0">
                <a:solidFill>
                  <a:srgbClr val="0070C0"/>
                </a:solidFill>
              </a:rPr>
              <a:t>  КЛАПАН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ПОНИ  </a:t>
            </a:r>
            <a:r>
              <a:rPr lang="ru-RU" b="1" dirty="0" smtClean="0">
                <a:solidFill>
                  <a:srgbClr val="0070C0"/>
                </a:solidFill>
              </a:rPr>
              <a:t>     ПИОН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ПОВАР  </a:t>
            </a:r>
            <a:r>
              <a:rPr lang="ru-RU" b="1" dirty="0" smtClean="0">
                <a:solidFill>
                  <a:srgbClr val="0070C0"/>
                </a:solidFill>
              </a:rPr>
              <a:t>   ПРАВО</a:t>
            </a: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8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115 -0.01041 L -0.24115 0.28277 C -0.24115 0.41433 0.00069 0.57664 0.19965 0.57664 L 0.6408 0.57664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1" y="2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08 0.57664 L 0.49115 0.010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" y="-2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087 -0.0259 L -0.20087 0.23583 C -0.20087 0.35352 0.04219 0.49849 0.2401 0.49849 L 0.68125 0.49849 " pathEditMode="relative" rAng="0" ptsTypes="FfFF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1" y="2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8125 0.49849 L 0.5 0.00555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-2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087 -0.01687 L -0.20087 0.19815 C -0.20087 0.29434 0.04219 0.41318 0.23993 0.41318 L 0.68125 0.41318 " pathEditMode="relative" rAng="0" ptsTypes="FfFF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1" y="2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8125 0.41318 L 0.5 -0.00624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-2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181 -0.01803 L -0.21181 0.15491 C -0.21181 0.2326 0.03125 0.32809 0.22916 0.32809 L 0.67031 0.32809 " pathEditMode="relative" rAng="0" ptsTypes="FfFF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1" y="1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7031 0.32809 L 0.49704 -0.01803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1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125 -0.00902 L -0.18125 0.11676 C -0.18125 0.17318 0.05972 0.24277 0.25573 0.24277 L 0.69288 0.24277 " pathEditMode="relative" rAng="0" ptsTypes="FfFF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7" y="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9288 0.24277 L 0.50382 -0.02983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" y="-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802 -0.02081 L -0.18802 0.06821 C -0.18802 0.10821 0.05295 0.15746 0.24896 0.15746 L 0.68611 0.15746 " pathEditMode="relative" rAng="0" ptsTypes="FfFF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7" y="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8611 0.15745 L 0.51284 -0.05226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3600" dirty="0" smtClean="0">
                <a:solidFill>
                  <a:srgbClr val="A50021"/>
                </a:solidFill>
              </a:rPr>
              <a:t>Р</a:t>
            </a:r>
            <a:r>
              <a:rPr lang="ru-RU" sz="2400" dirty="0" smtClean="0">
                <a:solidFill>
                  <a:srgbClr val="A50021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РОСИНКА </a:t>
            </a:r>
            <a:r>
              <a:rPr lang="ru-RU" b="1" dirty="0" smtClean="0">
                <a:solidFill>
                  <a:srgbClr val="0070C0"/>
                </a:solidFill>
              </a:rPr>
              <a:t>СОРИНКА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РУДА </a:t>
            </a:r>
            <a:r>
              <a:rPr lang="ru-RU" b="1" dirty="0" smtClean="0">
                <a:solidFill>
                  <a:srgbClr val="0070C0"/>
                </a:solidFill>
              </a:rPr>
              <a:t>        УДАР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РЕКА</a:t>
            </a:r>
            <a:r>
              <a:rPr lang="ru-RU" b="1" dirty="0" smtClean="0">
                <a:solidFill>
                  <a:srgbClr val="0070C0"/>
                </a:solidFill>
              </a:rPr>
              <a:t>         КАРЕ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РОСТ   </a:t>
            </a:r>
            <a:r>
              <a:rPr lang="ru-RU" b="1" dirty="0" smtClean="0">
                <a:solidFill>
                  <a:srgbClr val="0070C0"/>
                </a:solidFill>
              </a:rPr>
              <a:t>    СОРТ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РУЧКА </a:t>
            </a:r>
            <a:r>
              <a:rPr lang="ru-RU" b="1" dirty="0" smtClean="0">
                <a:solidFill>
                  <a:srgbClr val="0070C0"/>
                </a:solidFill>
              </a:rPr>
              <a:t>   ЧУРКА</a:t>
            </a: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8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021 -0.00024 L -0.23021 0.29872 C -0.23021 0.43283 0.01719 0.59768 0.21858 0.59768 L 0.66753 0.59768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9" y="2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6753 0.59768 L 0.48646 -0.0002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-2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542 -0.01549 L -0.18542 0.25202 C -0.18542 0.37179 0.06198 0.51953 0.26337 0.51953 L 0.71232 0.51953 " pathEditMode="relative" rAng="0" ptsTypes="FfFF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9" y="2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1232 0.51953 L 0.48403 0.00555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" y="-2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142 -0.02728 L -0.18142 0.20301 C -0.18142 0.30659 0.0658 0.43422 0.26719 0.43422 L 0.71632 0.43422 " pathEditMode="relative" rAng="0" ptsTypes="FfFF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9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1632 0.43422 L 0.48021 0.00417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" y="-2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326 -0.02844 L -0.17326 0.16023 C -0.17326 0.24486 0.07396 0.34913 0.27535 0.34913 L 0.72448 0.34913 " pathEditMode="relative" rAng="0" ptsTypes="FfFF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9" y="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2448 0.34913 L 0.48039 0.00301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-1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385 -0.01942 L -0.18385 0.12208 C -0.18385 0.18566 0.06337 0.26381 0.26476 0.26381 L 0.71389 0.26381 " pathEditMode="relative" rAng="0" ptsTypes="FfFF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9" y="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1389 0.26381 L 0.4856 -0.01942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" y="-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3600" dirty="0" smtClean="0">
                <a:solidFill>
                  <a:srgbClr val="A50021"/>
                </a:solidFill>
              </a:rPr>
              <a:t>С</a:t>
            </a:r>
            <a:r>
              <a:rPr lang="ru-RU" sz="2400" dirty="0" smtClean="0">
                <a:solidFill>
                  <a:srgbClr val="A50021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СОРТ</a:t>
            </a:r>
            <a:r>
              <a:rPr lang="ru-RU" b="1" dirty="0" smtClean="0">
                <a:solidFill>
                  <a:srgbClr val="0070C0"/>
                </a:solidFill>
              </a:rPr>
              <a:t>      ТРОС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СУКНО </a:t>
            </a:r>
            <a:r>
              <a:rPr lang="ru-RU" b="1" dirty="0" smtClean="0">
                <a:solidFill>
                  <a:srgbClr val="0070C0"/>
                </a:solidFill>
              </a:rPr>
              <a:t>  КОНУС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СЕЛ   </a:t>
            </a:r>
            <a:r>
              <a:rPr lang="ru-RU" b="1" dirty="0" smtClean="0">
                <a:solidFill>
                  <a:srgbClr val="0070C0"/>
                </a:solidFill>
              </a:rPr>
              <a:t>      ЛЕС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СТАРИК</a:t>
            </a:r>
            <a:r>
              <a:rPr lang="ru-RU" b="1" dirty="0" smtClean="0">
                <a:solidFill>
                  <a:srgbClr val="0070C0"/>
                </a:solidFill>
              </a:rPr>
              <a:t>  СТИРКА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СМОЛА</a:t>
            </a:r>
            <a:r>
              <a:rPr lang="ru-RU" b="1" dirty="0" smtClean="0">
                <a:solidFill>
                  <a:srgbClr val="0070C0"/>
                </a:solidFill>
              </a:rPr>
              <a:t>  МАСЛО</a:t>
            </a: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8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823 -0.01064 L -0.16823 0.28277 C -0.16823 0.41433 0.0691 0.57664 0.26441 0.57664 L 0.69809 0.57664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3" y="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9809 0.57664 L 0.50122 -0.0106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" y="-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385 -0.01549 L -0.18385 0.24138 C -0.18385 0.35653 0.05487 0.49849 0.24931 0.49849 L 0.68247 0.49849 " pathEditMode="relative" rAng="0" ptsTypes="FfFF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3" y="2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8247 0.49849 L 0.50139 -0.0259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-2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66 -0.02728 L -0.1566 0.19284 C -0.1566 0.29157 0.08212 0.41318 0.27621 0.41318 L 0.70972 0.41318 " pathEditMode="relative" rAng="0" ptsTypes="FfFF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3" y="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0972 0.41318 L 0.50503 -0.03768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" y="-2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74 -0.00763 L -0.1974 0.15977 C -0.1974 0.23514 0.04097 0.32809 0.23559 0.32809 L 0.66875 0.32809 " pathEditMode="relative" rAng="0" ptsTypes="FfFF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3" y="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6875 0.32809 L 0.49549 -0.04948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497 -0.01942 L -0.19497 0.11144 C -0.19497 0.17017 0.04375 0.24277 0.23819 0.24277 L 0.67135 0.24277 " pathEditMode="relative" rAng="0" ptsTypes="FfFF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3" y="1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7135 0.24277 L 0.5059 -0.05087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" y="-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157592" cy="1440160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002060"/>
                </a:solidFill>
              </a:rPr>
              <a:t/>
            </a:r>
            <a:br>
              <a:rPr lang="ru-RU" sz="6000" b="1" dirty="0" smtClean="0">
                <a:solidFill>
                  <a:srgbClr val="002060"/>
                </a:solidFill>
              </a:rPr>
            </a:br>
            <a:r>
              <a:rPr lang="ru-RU" sz="6000" b="1" u="sng" dirty="0" smtClean="0">
                <a:solidFill>
                  <a:srgbClr val="002060"/>
                </a:solidFill>
              </a:rPr>
              <a:t>Что такое анаграмма?</a:t>
            </a:r>
            <a:r>
              <a:rPr lang="ru-RU" sz="6000" b="1" u="sng" dirty="0" smtClean="0">
                <a:solidFill>
                  <a:srgbClr val="FF0000"/>
                </a:solidFill>
              </a:rPr>
              <a:t/>
            </a:r>
            <a:br>
              <a:rPr lang="ru-RU" sz="6000" b="1" u="sng" dirty="0" smtClean="0">
                <a:solidFill>
                  <a:srgbClr val="FF0000"/>
                </a:solidFill>
              </a:rPr>
            </a:br>
            <a:endParaRPr lang="ru-RU" sz="6000" u="sng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988840"/>
            <a:ext cx="8147248" cy="4137323"/>
          </a:xfrm>
        </p:spPr>
        <p:txBody>
          <a:bodyPr>
            <a:normAutofit/>
          </a:bodyPr>
          <a:lstStyle/>
          <a:p>
            <a:pPr indent="452438"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Анаграмма</a:t>
            </a:r>
            <a:r>
              <a:rPr lang="ru-RU" sz="4000" dirty="0" smtClean="0"/>
              <a:t> - это перестановка букв, посредством которой из одного слова можно составить другое. </a:t>
            </a:r>
          </a:p>
        </p:txBody>
      </p:sp>
      <p:pic>
        <p:nvPicPr>
          <p:cNvPr id="6" name="Рисунок 5" descr="уч 0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3789040"/>
            <a:ext cx="2943976" cy="30689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3600" dirty="0" smtClean="0">
                <a:solidFill>
                  <a:srgbClr val="A50021"/>
                </a:solidFill>
              </a:rPr>
              <a:t>Т</a:t>
            </a:r>
            <a:r>
              <a:rPr lang="ru-RU" sz="2400" dirty="0" smtClean="0">
                <a:solidFill>
                  <a:srgbClr val="A50021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ТАНК          </a:t>
            </a:r>
            <a:r>
              <a:rPr lang="ru-RU" b="1" dirty="0" smtClean="0">
                <a:solidFill>
                  <a:srgbClr val="0070C0"/>
                </a:solidFill>
              </a:rPr>
              <a:t>КАНТ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ТОПОР</a:t>
            </a:r>
            <a:r>
              <a:rPr lang="ru-RU" b="1" dirty="0" smtClean="0">
                <a:solidFill>
                  <a:srgbClr val="0070C0"/>
                </a:solidFill>
              </a:rPr>
              <a:t>       РОПОТ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ТЕПЛИЦА</a:t>
            </a:r>
            <a:r>
              <a:rPr lang="ru-RU" b="1" dirty="0" smtClean="0">
                <a:solidFill>
                  <a:srgbClr val="0070C0"/>
                </a:solidFill>
              </a:rPr>
              <a:t>  ПЕТЛИЦА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ТКАНИ</a:t>
            </a:r>
            <a:r>
              <a:rPr lang="ru-RU" b="1" dirty="0" smtClean="0">
                <a:solidFill>
                  <a:srgbClr val="0070C0"/>
                </a:solidFill>
              </a:rPr>
              <a:t>       НИТКА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ТЬМА</a:t>
            </a:r>
            <a:r>
              <a:rPr lang="ru-RU" b="1" dirty="0" smtClean="0">
                <a:solidFill>
                  <a:srgbClr val="0070C0"/>
                </a:solidFill>
              </a:rPr>
              <a:t>          МАТЬ</a:t>
            </a: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8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976 -0.01064 L -0.18976 0.27768 C -0.18976 0.40693 0.04288 0.56624 0.23403 0.56624 L 0.65816 0.56624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4" y="2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816 0.56624 L 0.46389 -0.0210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" y="-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938 -0.0259 L -0.20938 0.23098 C -0.20938 0.34635 0.025 0.48809 0.21579 0.48809 L 0.64114 0.48809 " pathEditMode="relative" rAng="0" ptsTypes="FfFF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2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115 0.48809 L 0.46268 -0.0363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" y="-2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212 -0.01687 L -0.23212 0.19261 C -0.23212 0.28671 0.00121 0.40278 0.19149 0.40278 L 0.6158 0.40278 " pathEditMode="relative" rAng="0" ptsTypes="FfFF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4" y="2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158 0.40278 L 0.46875 -0.04832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" y="-2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521 -0.01803 L -0.20521 0.1496 C -0.20521 0.22497 0.02847 0.31769 0.21858 0.31769 L 0.64271 0.31769 " pathEditMode="relative" rAng="0" ptsTypes="FfFF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4" y="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271 0.31769 L 0.47205 -0.05988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" y="-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497 -0.00902 L -0.19497 0.11168 C -0.19497 0.16578 0.03732 0.23237 0.22638 0.23237 L 0.64774 0.23237 " pathEditMode="relative" rAng="0" ptsTypes="FfFF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" y="1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775 0.23237 L 0.47709 -0.07191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" y="-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3600" dirty="0" smtClean="0">
                <a:solidFill>
                  <a:srgbClr val="A50021"/>
                </a:solidFill>
              </a:rPr>
              <a:t> У</a:t>
            </a:r>
            <a:r>
              <a:rPr lang="ru-RU" sz="2400" dirty="0" smtClean="0">
                <a:solidFill>
                  <a:srgbClr val="A50021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УКЛОН    </a:t>
            </a:r>
            <a:r>
              <a:rPr lang="ru-RU" b="1" dirty="0" smtClean="0">
                <a:solidFill>
                  <a:srgbClr val="0070C0"/>
                </a:solidFill>
              </a:rPr>
              <a:t>КУЛОН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УШАТ </a:t>
            </a:r>
            <a:r>
              <a:rPr lang="ru-RU" b="1" dirty="0" smtClean="0">
                <a:solidFill>
                  <a:srgbClr val="0070C0"/>
                </a:solidFill>
              </a:rPr>
              <a:t>     ТУША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УБОРКА</a:t>
            </a:r>
            <a:r>
              <a:rPr lang="ru-RU" b="1" dirty="0" smtClean="0">
                <a:solidFill>
                  <a:srgbClr val="0070C0"/>
                </a:solidFill>
              </a:rPr>
              <a:t>  КОБУРА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УГАР </a:t>
            </a:r>
            <a:r>
              <a:rPr lang="ru-RU" b="1" dirty="0" smtClean="0">
                <a:solidFill>
                  <a:srgbClr val="0070C0"/>
                </a:solidFill>
              </a:rPr>
              <a:t>        РАГУ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УЛАН   </a:t>
            </a:r>
            <a:r>
              <a:rPr lang="ru-RU" b="1" dirty="0" smtClean="0">
                <a:solidFill>
                  <a:srgbClr val="0070C0"/>
                </a:solidFill>
              </a:rPr>
              <a:t>     ЛУНА</a:t>
            </a: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8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271 -0.01064 L -0.19271 0.28277 C -0.19271 0.41433 0.03698 0.57664 0.22569 0.57664 L 0.64427 0.57664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9" y="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427 0.57664 L 0.46094 -0.0210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" y="-2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82 -0.01549 L -0.17882 0.24138 C -0.17882 0.35676 0.05122 0.49849 0.23854 0.49849 L 0.65608 0.49849 " pathEditMode="relative" rAng="0" ptsTypes="FfFF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2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608 0.49849 L 0.46493 -0.0363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" y="-2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931 -0.01687 L -0.19931 0.19815 C -0.19931 0.29457 0.03073 0.41318 0.21805 0.41318 L 0.63559 0.41318 " pathEditMode="relative" rAng="0" ptsTypes="FfFF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2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3559 0.41318 L 0.46806 -0.05872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" y="-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517 -0.02844 L -0.17517 0.14983 C -0.17517 0.2296 0.05539 0.32809 0.24306 0.32809 L 0.66181 0.32809 " pathEditMode="relative" rAng="0" ptsTypes="FfFF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8" y="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6181 0.32809 L 0.47848 -0.08092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" y="-2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472 -0.01942 L -0.18472 0.11168 C -0.18472 0.1704 0.04584 0.24277 0.23368 0.24277 L 0.65226 0.24277 " pathEditMode="relative" rAng="0" ptsTypes="FfFF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8" y="1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226 0.24277 L 0.47691 -0.09272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" y="-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3600" dirty="0" smtClean="0">
                <a:solidFill>
                  <a:srgbClr val="A50021"/>
                </a:solidFill>
              </a:rPr>
              <a:t> Ф</a:t>
            </a:r>
            <a:r>
              <a:rPr lang="ru-RU" sz="2400" dirty="0" smtClean="0">
                <a:solidFill>
                  <a:srgbClr val="A50021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ФАРА </a:t>
            </a:r>
            <a:r>
              <a:rPr lang="ru-RU" b="1" dirty="0" smtClean="0">
                <a:solidFill>
                  <a:srgbClr val="0070C0"/>
                </a:solidFill>
              </a:rPr>
              <a:t>      АРФА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ФАРШ </a:t>
            </a:r>
            <a:r>
              <a:rPr lang="ru-RU" b="1" dirty="0" smtClean="0">
                <a:solidFill>
                  <a:srgbClr val="0070C0"/>
                </a:solidFill>
              </a:rPr>
              <a:t>    ШАРФ</a:t>
            </a: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8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239 -0.01064 L -0.17239 0.29318 C -0.17239 0.42959 0.0566 0.59768 0.24479 0.59768 L 0.66233 0.59768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3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6233 0.59768 L 0.52049 -0.0106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-3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76 -0.01549 L -0.1776 0.25156 C -0.1776 0.37156 0.05139 0.51953 0.23941 0.51953 L 0.65712 0.51953 " pathEditMode="relative" rAng="0" ptsTypes="FfFF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2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712 0.51953 L 0.51528 -0.01549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-2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3600" dirty="0" smtClean="0">
                <a:solidFill>
                  <a:srgbClr val="A50021"/>
                </a:solidFill>
              </a:rPr>
              <a:t> Х</a:t>
            </a:r>
            <a:r>
              <a:rPr lang="ru-RU" sz="2400" dirty="0" smtClean="0">
                <a:solidFill>
                  <a:srgbClr val="A50021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ХАЛВА</a:t>
            </a:r>
            <a:r>
              <a:rPr lang="ru-RU" b="1" dirty="0" smtClean="0">
                <a:solidFill>
                  <a:srgbClr val="0070C0"/>
                </a:solidFill>
              </a:rPr>
              <a:t>   ХВАЛА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ХАОС</a:t>
            </a:r>
            <a:r>
              <a:rPr lang="ru-RU" b="1" dirty="0" smtClean="0">
                <a:solidFill>
                  <a:srgbClr val="0070C0"/>
                </a:solidFill>
              </a:rPr>
              <a:t>      СОХА</a:t>
            </a: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8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472 -0.02104 L -0.18472 0.283 C -0.18472 0.41919 0.05191 0.58705 0.24445 0.58705 L 0.67379 0.58705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9" y="3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7379 0.58682 L 0.53195 -0.0002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-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493 -0.01572 L -0.16493 0.24647 C -0.16493 0.36393 0.06945 0.50867 0.26024 0.50867 L 0.68559 0.50867 " pathEditMode="relative" rAng="0" ptsTypes="FfFF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2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8559 0.50867 L 0.53593 -0.00486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" y="-2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3600" dirty="0" smtClean="0">
                <a:solidFill>
                  <a:srgbClr val="A50021"/>
                </a:solidFill>
              </a:rPr>
              <a:t> Ц</a:t>
            </a:r>
            <a:r>
              <a:rPr lang="ru-RU" sz="2400" dirty="0" smtClean="0">
                <a:solidFill>
                  <a:srgbClr val="A50021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ЦОКОЛЬ   </a:t>
            </a:r>
            <a:r>
              <a:rPr lang="ru-RU" b="1" dirty="0" smtClean="0">
                <a:solidFill>
                  <a:srgbClr val="0070C0"/>
                </a:solidFill>
              </a:rPr>
              <a:t>КОЛЬЦО</a:t>
            </a: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8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955 -0.00024 L -0.20955 0.28786 C -0.20955 0.41711 0.01927 0.57641 0.20746 0.57641 L 0.62517 0.57641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2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2517 0.57641 L 0.49913 0.03121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-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3600" dirty="0" smtClean="0">
                <a:solidFill>
                  <a:srgbClr val="A50021"/>
                </a:solidFill>
              </a:rPr>
              <a:t> Ч</a:t>
            </a:r>
            <a:r>
              <a:rPr lang="ru-RU" sz="2400" dirty="0" smtClean="0">
                <a:solidFill>
                  <a:srgbClr val="A50021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ЧАСОК </a:t>
            </a:r>
            <a:r>
              <a:rPr lang="ru-RU" b="1" dirty="0" smtClean="0">
                <a:solidFill>
                  <a:srgbClr val="0070C0"/>
                </a:solidFill>
              </a:rPr>
              <a:t>   САЧОК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ЧУРКА</a:t>
            </a:r>
            <a:r>
              <a:rPr lang="ru-RU" b="1" dirty="0" smtClean="0">
                <a:solidFill>
                  <a:srgbClr val="0070C0"/>
                </a:solidFill>
              </a:rPr>
              <a:t>     РУЧКА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ЧИСЛА</a:t>
            </a:r>
            <a:r>
              <a:rPr lang="ru-RU" b="1" dirty="0" smtClean="0">
                <a:solidFill>
                  <a:srgbClr val="0070C0"/>
                </a:solidFill>
              </a:rPr>
              <a:t>    СИЛАЧ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ЧУЛОК</a:t>
            </a:r>
            <a:r>
              <a:rPr lang="ru-RU" b="1" dirty="0" smtClean="0">
                <a:solidFill>
                  <a:srgbClr val="0070C0"/>
                </a:solidFill>
              </a:rPr>
              <a:t>     ЛУЧОК</a:t>
            </a: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8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785 -0.02104 L -0.18785 0.27745 C -0.18785 0.41156 0.04982 0.57664 0.24514 0.57664 L 0.67847 0.57664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3" y="2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7847 0.57664 L 0.4658 0.010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" y="-2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889 -0.0259 L -0.18889 0.23607 C -0.18889 0.35352 0.04983 0.49849 0.24427 0.49849 L 0.67743 0.49849 " pathEditMode="relative" rAng="0" ptsTypes="FfFF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3" y="2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7743 0.49849 L 0.47274 -0.00486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" y="-2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045 -0.01687 L -0.19045 0.19792 C -0.19045 0.29411 0.04809 0.41318 0.24254 0.41318 L 0.67587 0.41318 " pathEditMode="relative" rAng="0" ptsTypes="FfFF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3" y="2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7587 0.41318 L 0.47118 -0.01687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" y="-2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479 -0.01803 L -0.19479 0.15468 C -0.19479 0.23214 0.04393 0.32809 0.2382 0.32809 L 0.67153 0.32809 " pathEditMode="relative" rAng="0" ptsTypes="FfFF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3" y="1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7153 0.32809 L 0.48247 -0.02844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" y="-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3600" dirty="0" smtClean="0">
                <a:solidFill>
                  <a:srgbClr val="A50021"/>
                </a:solidFill>
              </a:rPr>
              <a:t> Ш</a:t>
            </a:r>
            <a:r>
              <a:rPr lang="ru-RU" sz="2400" dirty="0" smtClean="0">
                <a:solidFill>
                  <a:srgbClr val="A50021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ШПАЛА</a:t>
            </a:r>
            <a:r>
              <a:rPr lang="ru-RU" b="1" dirty="0" smtClean="0">
                <a:solidFill>
                  <a:srgbClr val="0070C0"/>
                </a:solidFill>
              </a:rPr>
              <a:t>     ЛАПША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ШНУРОК</a:t>
            </a:r>
            <a:r>
              <a:rPr lang="ru-RU" b="1" dirty="0" smtClean="0">
                <a:solidFill>
                  <a:srgbClr val="0070C0"/>
                </a:solidFill>
              </a:rPr>
              <a:t>   КОРШУН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ШАРФ </a:t>
            </a:r>
            <a:r>
              <a:rPr lang="ru-RU" b="1" dirty="0" smtClean="0">
                <a:solidFill>
                  <a:srgbClr val="0070C0"/>
                </a:solidFill>
              </a:rPr>
              <a:t>       ФАРШ</a:t>
            </a: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8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371 -0.01064 L -0.21371 0.29318 C -0.21371 0.42959 0.04219 0.59768 0.25087 0.59768 L 0.71563 0.59768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5" y="3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1562 0.59768 L 0.51145 -0.0210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" y="-3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431 -0.01549 L -0.22431 0.25202 C -0.22431 0.37202 0.03177 0.51953 0.24045 0.51953 L 0.70555 0.51953 " pathEditMode="relative" rAng="0" ptsTypes="FfFF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5" y="2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0503 0.51953 L 0.50816 -0.0259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" y="-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07 -0.00624 L -0.2007 0.21365 C -0.2007 0.31214 0.05504 0.43422 0.26372 0.43422 L 0.72917 0.43422 " pathEditMode="relative" rAng="0" ptsTypes="FfFF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5" y="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2865 0.43422 L 0.51598 -0.03768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" y="-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3600" dirty="0" smtClean="0">
                <a:solidFill>
                  <a:srgbClr val="A50021"/>
                </a:solidFill>
              </a:rPr>
              <a:t> Я</a:t>
            </a:r>
            <a:r>
              <a:rPr lang="ru-RU" sz="2400" dirty="0" smtClean="0">
                <a:solidFill>
                  <a:srgbClr val="A50021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ЯМКА     </a:t>
            </a:r>
            <a:r>
              <a:rPr lang="ru-RU" b="1" dirty="0" smtClean="0">
                <a:solidFill>
                  <a:srgbClr val="0070C0"/>
                </a:solidFill>
              </a:rPr>
              <a:t>МАЯК</a:t>
            </a: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8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038 -0.00024 L -0.18038 0.27722 C -0.18038 0.40161 0.06094 0.5556 0.25972 0.5556 L 0.70157 0.5556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1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0157 0.5556 L 0.55209 0.010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" y="-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3921299"/>
          </a:xfrm>
        </p:spPr>
        <p:txBody>
          <a:bodyPr>
            <a:normAutofit/>
          </a:bodyPr>
          <a:lstStyle/>
          <a:p>
            <a:endParaRPr lang="ru-RU" sz="1600" dirty="0" smtClean="0">
              <a:solidFill>
                <a:srgbClr val="002060"/>
              </a:solidFill>
              <a:latin typeface="Calibri" pitchFamily="34" charset="0"/>
            </a:endParaRPr>
          </a:p>
          <a:p>
            <a:pPr lvl="0" algn="ctr">
              <a:buNone/>
            </a:pPr>
            <a:r>
              <a:rPr lang="ru-RU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Список использованных  Интернет-ресурсов</a:t>
            </a:r>
          </a:p>
          <a:p>
            <a:pPr>
              <a:buNone/>
            </a:pPr>
            <a:r>
              <a:rPr lang="en-US" sz="1600" b="1" u="sng" dirty="0" smtClean="0">
                <a:latin typeface="Calibri" pitchFamily="34" charset="0"/>
                <a:hlinkClick r:id="rId2"/>
              </a:rPr>
              <a:t>http://metodisty.ru/m/files/view/tehnologicheskii_priem_-volshebnaya_truba</a:t>
            </a:r>
            <a:endParaRPr lang="ru-RU" sz="1600" b="1" u="sng" dirty="0" smtClean="0">
              <a:latin typeface="Calibri" pitchFamily="34" charset="0"/>
            </a:endParaRPr>
          </a:p>
          <a:p>
            <a:pPr>
              <a:buNone/>
            </a:pPr>
            <a:r>
              <a:rPr lang="ru-RU" sz="1600" dirty="0" smtClean="0">
                <a:latin typeface="Calibri" pitchFamily="34" charset="0"/>
              </a:rPr>
              <a:t>Технологический приём Е. А. </a:t>
            </a:r>
            <a:r>
              <a:rPr lang="ru-RU" sz="1600" dirty="0" err="1" smtClean="0">
                <a:latin typeface="Calibri" pitchFamily="34" charset="0"/>
              </a:rPr>
              <a:t>Чулихиной</a:t>
            </a:r>
            <a:r>
              <a:rPr lang="ru-RU" sz="1600" dirty="0" smtClean="0">
                <a:latin typeface="Calibri" pitchFamily="34" charset="0"/>
              </a:rPr>
              <a:t> «Волшебная труба»</a:t>
            </a:r>
          </a:p>
          <a:p>
            <a:pPr>
              <a:buNone/>
            </a:pPr>
            <a:r>
              <a:rPr lang="en-US" sz="1600" b="1" dirty="0" smtClean="0">
                <a:latin typeface="Calibri" pitchFamily="34" charset="0"/>
                <a:hlinkClick r:id="rId3"/>
              </a:rPr>
              <a:t>http://</a:t>
            </a:r>
            <a:r>
              <a:rPr lang="en-US" sz="1600" b="1" dirty="0" smtClean="0">
                <a:solidFill>
                  <a:srgbClr val="0000CC"/>
                </a:solidFill>
                <a:latin typeface="Calibri" pitchFamily="34" charset="0"/>
                <a:hlinkClick r:id="rId3"/>
              </a:rPr>
              <a:t>metodisty.ru/m/files/view/zhakulina_i-v-_tehnologicheskii_priem_-volshebnaya_truba-_dlya_MS_Power</a:t>
            </a:r>
            <a:r>
              <a:rPr lang="en-US" sz="1600" b="1" dirty="0" smtClean="0">
                <a:latin typeface="Calibri" pitchFamily="34" charset="0"/>
                <a:hlinkClick r:id="rId3"/>
              </a:rPr>
              <a:t>Point_-rus-yaz-_1-4_kl</a:t>
            </a:r>
            <a:r>
              <a:rPr lang="ru-RU" sz="1600" b="1" dirty="0" smtClean="0">
                <a:latin typeface="Calibri" pitchFamily="34" charset="0"/>
              </a:rPr>
              <a:t>  </a:t>
            </a:r>
            <a:r>
              <a:rPr lang="ru-RU" sz="1600" dirty="0" err="1" smtClean="0">
                <a:latin typeface="Calibri" pitchFamily="34" charset="0"/>
              </a:rPr>
              <a:t>Жакулина</a:t>
            </a:r>
            <a:r>
              <a:rPr lang="ru-RU" sz="1600" dirty="0" smtClean="0">
                <a:latin typeface="Calibri" pitchFamily="34" charset="0"/>
              </a:rPr>
              <a:t> И. В. технологический приём «Волшебная труба» для </a:t>
            </a:r>
            <a:r>
              <a:rPr lang="en-US" sz="1600" dirty="0" err="1" smtClean="0">
                <a:latin typeface="Calibri" pitchFamily="34" charset="0"/>
              </a:rPr>
              <a:t>для</a:t>
            </a:r>
            <a:r>
              <a:rPr lang="en-US" sz="1600" dirty="0" smtClean="0">
                <a:latin typeface="Calibri" pitchFamily="34" charset="0"/>
              </a:rPr>
              <a:t> MS PowerPoint (</a:t>
            </a:r>
            <a:r>
              <a:rPr lang="en-US" sz="1600" dirty="0" err="1" smtClean="0">
                <a:latin typeface="Calibri" pitchFamily="34" charset="0"/>
              </a:rPr>
              <a:t>рус.яз</a:t>
            </a:r>
            <a:r>
              <a:rPr lang="en-US" sz="1600" dirty="0" smtClean="0">
                <a:latin typeface="Calibri" pitchFamily="34" charset="0"/>
              </a:rPr>
              <a:t>., 1-4 </a:t>
            </a:r>
            <a:r>
              <a:rPr lang="en-US" sz="1600" dirty="0" err="1" smtClean="0">
                <a:latin typeface="Calibri" pitchFamily="34" charset="0"/>
              </a:rPr>
              <a:t>кл</a:t>
            </a:r>
            <a:r>
              <a:rPr lang="en-US" sz="1600" dirty="0" smtClean="0">
                <a:latin typeface="Calibri" pitchFamily="34" charset="0"/>
              </a:rPr>
              <a:t>.)</a:t>
            </a:r>
            <a:endParaRPr lang="ru-RU" sz="1600" dirty="0" smtClean="0">
              <a:latin typeface="Calibri" pitchFamily="34" charset="0"/>
            </a:endParaRPr>
          </a:p>
          <a:p>
            <a:pPr>
              <a:buNone/>
            </a:pPr>
            <a:r>
              <a:rPr lang="ru-RU" sz="1600" b="1" dirty="0" smtClean="0">
                <a:solidFill>
                  <a:srgbClr val="0000CC"/>
                </a:solidFill>
                <a:latin typeface="Calibri" pitchFamily="34" charset="0"/>
              </a:rPr>
              <a:t> </a:t>
            </a:r>
            <a:r>
              <a:rPr lang="en-US" sz="1600" b="1" dirty="0" smtClean="0">
                <a:solidFill>
                  <a:srgbClr val="0000CC"/>
                </a:solidFill>
                <a:latin typeface="Calibri" pitchFamily="34" charset="0"/>
              </a:rPr>
              <a:t>1306859</a:t>
            </a:r>
            <a:r>
              <a:rPr lang="ru-RU" sz="1600" b="1" dirty="0" smtClean="0">
                <a:solidFill>
                  <a:srgbClr val="0000CC"/>
                </a:solidFill>
                <a:latin typeface="Calibri" pitchFamily="34" charset="0"/>
              </a:rPr>
              <a:t>832</a:t>
            </a:r>
            <a:r>
              <a:rPr lang="en-US" sz="1600" b="1" dirty="0" smtClean="0">
                <a:solidFill>
                  <a:srgbClr val="0000CC"/>
                </a:solidFill>
                <a:latin typeface="Calibri" pitchFamily="34" charset="0"/>
              </a:rPr>
              <a:t>_futuru.ru.36</a:t>
            </a:r>
            <a:r>
              <a:rPr lang="ru-RU" sz="1600" b="1" dirty="0" smtClean="0">
                <a:solidFill>
                  <a:srgbClr val="0000CC"/>
                </a:solidFill>
                <a:latin typeface="Calibri" pitchFamily="34" charset="0"/>
              </a:rPr>
              <a:t>9 </a:t>
            </a:r>
            <a:r>
              <a:rPr lang="ru-RU" sz="1600" dirty="0" smtClean="0">
                <a:latin typeface="Calibri" pitchFamily="34" charset="0"/>
              </a:rPr>
              <a:t>– фон на титульном слайде</a:t>
            </a:r>
          </a:p>
          <a:p>
            <a:pPr>
              <a:buNone/>
            </a:pPr>
            <a:r>
              <a:rPr lang="ru-RU" sz="1600" dirty="0" smtClean="0">
                <a:latin typeface="Calibri" pitchFamily="34" charset="0"/>
              </a:rPr>
              <a:t>Фото мальчика на 2 слайде – из личного архива</a:t>
            </a:r>
          </a:p>
          <a:p>
            <a:pPr>
              <a:buNone/>
            </a:pPr>
            <a:r>
              <a:rPr lang="ru-RU" sz="1600" b="1" u="sng" dirty="0" smtClean="0">
                <a:solidFill>
                  <a:srgbClr val="0000CC"/>
                </a:solidFill>
                <a:hlinkClick r:id="rId4"/>
              </a:rPr>
              <a:t>http://www.free-lance.ru/users/diz/viewproj.php?prjid=3147</a:t>
            </a:r>
            <a:r>
              <a:rPr lang="ru-RU" sz="1600" b="1" dirty="0" smtClean="0">
                <a:solidFill>
                  <a:srgbClr val="0000CC"/>
                </a:solidFill>
              </a:rPr>
              <a:t> </a:t>
            </a:r>
            <a:r>
              <a:rPr lang="ru-RU" sz="1600" dirty="0" smtClean="0"/>
              <a:t>– фея </a:t>
            </a:r>
          </a:p>
          <a:p>
            <a:pPr>
              <a:buNone/>
            </a:pPr>
            <a:endParaRPr lang="ru-RU" sz="1600" dirty="0" smtClean="0">
              <a:latin typeface="Calibri" pitchFamily="34" charset="0"/>
            </a:endParaRPr>
          </a:p>
          <a:p>
            <a:pPr>
              <a:buNone/>
            </a:pPr>
            <a:endParaRPr lang="ru-RU" sz="1600" dirty="0" smtClean="0">
              <a:latin typeface="Calibri" pitchFamily="34" charset="0"/>
            </a:endParaRPr>
          </a:p>
          <a:p>
            <a:pPr>
              <a:buNone/>
            </a:pPr>
            <a:endParaRPr lang="ru-RU" sz="1600" dirty="0" smtClean="0">
              <a:latin typeface="Calibri" pitchFamily="34" charset="0"/>
            </a:endParaRPr>
          </a:p>
          <a:p>
            <a:endParaRPr lang="ru-RU" sz="1600" dirty="0" smtClean="0">
              <a:latin typeface="Calibri" pitchFamily="34" charset="0"/>
              <a:hlinkClick r:id="rId3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23528" y="1052736"/>
            <a:ext cx="8363272" cy="172819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Список использованной литературы</a:t>
            </a:r>
            <a:r>
              <a:rPr lang="ru-RU" sz="3200" b="1" dirty="0" smtClean="0">
                <a:ln w="11430"/>
                <a:solidFill>
                  <a:srgbClr val="008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sz="3200" b="1" dirty="0" smtClean="0">
                <a:ln w="11430"/>
                <a:solidFill>
                  <a:srgbClr val="008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3200" b="1" dirty="0" smtClean="0">
                <a:ln w="11430"/>
                <a:solidFill>
                  <a:srgbClr val="008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sz="3200" b="1" dirty="0" smtClean="0">
                <a:ln w="11430"/>
                <a:solidFill>
                  <a:srgbClr val="008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220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В.В.Волина  Праздник Букваря. – Москва: АСТ-ПРЕСС, 1995. </a:t>
            </a:r>
            <a:r>
              <a:rPr lang="ru-RU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3200" b="1" dirty="0" smtClean="0">
                <a:ln w="11430"/>
                <a:solidFill>
                  <a:srgbClr val="008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sz="3200" b="1" dirty="0" smtClean="0">
                <a:ln w="11430"/>
                <a:solidFill>
                  <a:srgbClr val="008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3200" b="1" dirty="0" smtClean="0">
                <a:ln w="11430"/>
                <a:solidFill>
                  <a:srgbClr val="008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sz="3200" b="1" dirty="0" smtClean="0">
                <a:ln w="11430"/>
                <a:solidFill>
                  <a:srgbClr val="008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3200" b="1" dirty="0" smtClean="0">
                <a:ln w="11430"/>
                <a:solidFill>
                  <a:srgbClr val="008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sz="3200" b="1" dirty="0" smtClean="0">
                <a:ln w="11430"/>
                <a:solidFill>
                  <a:srgbClr val="008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sz="3200" dirty="0"/>
          </a:p>
        </p:txBody>
      </p:sp>
      <p:pic>
        <p:nvPicPr>
          <p:cNvPr id="4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876254" y="4293096"/>
            <a:ext cx="1980615" cy="25649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4000" dirty="0" smtClean="0">
                <a:solidFill>
                  <a:srgbClr val="A50021"/>
                </a:solidFill>
              </a:rPr>
              <a:t>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АКТЁР</a:t>
            </a:r>
            <a:r>
              <a:rPr lang="ru-RU" b="1" dirty="0" smtClean="0">
                <a:solidFill>
                  <a:srgbClr val="0070C0"/>
                </a:solidFill>
              </a:rPr>
              <a:t>   ТЁРКА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АИСТ      </a:t>
            </a:r>
            <a:r>
              <a:rPr lang="ru-RU" b="1" dirty="0" smtClean="0">
                <a:solidFill>
                  <a:srgbClr val="0070C0"/>
                </a:solidFill>
              </a:rPr>
              <a:t>СТАИ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АТЛАС</a:t>
            </a:r>
            <a:r>
              <a:rPr lang="ru-RU" b="1" dirty="0" smtClean="0">
                <a:solidFill>
                  <a:srgbClr val="0070C0"/>
                </a:solidFill>
              </a:rPr>
              <a:t>   САЛАТ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АДРЕС   </a:t>
            </a:r>
            <a:r>
              <a:rPr lang="ru-RU" b="1" dirty="0" smtClean="0">
                <a:solidFill>
                  <a:srgbClr val="0070C0"/>
                </a:solidFill>
              </a:rPr>
              <a:t>СРЕДА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АРМИЯ  </a:t>
            </a:r>
            <a:r>
              <a:rPr lang="ru-RU" sz="4000" b="1" dirty="0" smtClean="0">
                <a:solidFill>
                  <a:srgbClr val="0070C0"/>
                </a:solidFill>
              </a:rPr>
              <a:t>М</a:t>
            </a:r>
            <a:r>
              <a:rPr lang="ru-RU" b="1" dirty="0" smtClean="0">
                <a:solidFill>
                  <a:srgbClr val="0070C0"/>
                </a:solidFill>
              </a:rPr>
              <a:t>АРИЯ</a:t>
            </a:r>
            <a:endParaRPr lang="ru-RU" b="1" dirty="0" smtClean="0">
              <a:solidFill>
                <a:schemeClr val="bg1"/>
              </a:solidFill>
            </a:endParaRP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4941168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1026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13 -0.02104 L -0.17813 0.28832 C -0.17813 0.42705 0.04097 0.59768 0.21961 0.59768 L 0.61736 0.59768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8" y="3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1736 0.59768 L 0.47552 -0.0002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-2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91 -0.01549 L -0.1691 0.25202 C -0.1691 0.37202 0.05017 0.51953 0.22864 0.51953 L 0.62639 0.51953 " pathEditMode="relative" rAng="0" ptsTypes="FfFF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8" y="2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2639 0.51953 L 0.49254 -0.00486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-2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639 -0.01687 L -0.17639 0.20833 C -0.17639 0.30937 0.04253 0.43422 0.22118 0.43422 L 0.6191 0.43422 " pathEditMode="relative" rAng="0" ptsTypes="FfFF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8" y="2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191 0.43422 L 0.48524 -0.01687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-2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99 -0.01803 L -0.17899 0.16532 C -0.17899 0.24763 0.03924 0.34913 0.21858 0.34913 L 0.6165 0.34913 " pathEditMode="relative" rAng="0" ptsTypes="FfFF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8" y="1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165 0.34913 L 0.49046 -0.01803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-1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774 -0.03005 L -0.19774 0.11122 C -0.19774 0.1748 0.0198 0.25318 0.19861 0.25318 L 0.59775 0.25318 " pathEditMode="relative" rAng="0" ptsTypes="FfFF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8" y="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9775 0.25318 L 0.47952 -0.03005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" y="-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4000" dirty="0" smtClean="0">
                <a:solidFill>
                  <a:srgbClr val="A50021"/>
                </a:solidFill>
              </a:rPr>
              <a:t>Б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БАЯН     </a:t>
            </a:r>
            <a:r>
              <a:rPr lang="ru-RU" b="1" dirty="0" smtClean="0">
                <a:solidFill>
                  <a:srgbClr val="0070C0"/>
                </a:solidFill>
              </a:rPr>
              <a:t>БАНЯ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БРАК      </a:t>
            </a:r>
            <a:r>
              <a:rPr lang="ru-RU" b="1" dirty="0" smtClean="0">
                <a:solidFill>
                  <a:srgbClr val="0070C0"/>
                </a:solidFill>
              </a:rPr>
              <a:t>КРАБ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БОКАЛ   </a:t>
            </a:r>
            <a:r>
              <a:rPr lang="ru-RU" b="1" dirty="0" smtClean="0">
                <a:solidFill>
                  <a:srgbClr val="0070C0"/>
                </a:solidFill>
              </a:rPr>
              <a:t>КОЛБА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БАНКА   </a:t>
            </a:r>
            <a:r>
              <a:rPr lang="ru-RU" b="1" dirty="0" smtClean="0">
                <a:solidFill>
                  <a:srgbClr val="0070C0"/>
                </a:solidFill>
              </a:rPr>
              <a:t>КАБАН</a:t>
            </a:r>
            <a:endParaRPr lang="ru-RU" b="1" dirty="0" smtClean="0">
              <a:solidFill>
                <a:schemeClr val="bg1"/>
              </a:solidFill>
            </a:endParaRP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8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875 -0.02104 L -0.16875 0.28763 C -0.16875 0.42659 0.05451 0.59768 0.23681 0.59768 L 0.64236 0.59768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6" y="3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236 0.59768 L 0.51198 -0.01041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-3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014 -0.01549 L -0.17014 0.25179 C -0.17014 0.37179 0.05538 0.51931 0.23941 0.51931 L 0.64896 0.51931 " pathEditMode="relative" rAng="0" ptsTypes="FfFF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" y="2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896 0.5193 L 0.51857 -0.01549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-2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917 -0.01688 L -0.17917 0.20856 C -0.17917 0.30983 0.04201 0.43422 0.22222 0.43422 L 0.62413 0.43422 " pathEditMode="relative" rAng="0" ptsTypes="FfFF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2" y="2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2414 0.43422 L 0.50938 -0.01664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" y="-2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726 -0.02844 L -0.17726 0.16023 C -0.17726 0.24486 0.04409 0.34913 0.2243 0.34913 L 0.62604 0.34913 " pathEditMode="relative" rAng="0" ptsTypes="FfFF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2" y="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2604 0.34913 L 0.5158 -0.02844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-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5300" dirty="0">
                <a:solidFill>
                  <a:srgbClr val="A50021"/>
                </a:solidFill>
              </a:rPr>
              <a:t>в</a:t>
            </a:r>
            <a:r>
              <a:rPr lang="ru-RU" sz="2400" dirty="0" smtClean="0">
                <a:solidFill>
                  <a:srgbClr val="A50021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ВОБЛА  </a:t>
            </a:r>
            <a:r>
              <a:rPr lang="ru-RU" b="1" dirty="0" smtClean="0">
                <a:solidFill>
                  <a:srgbClr val="0070C0"/>
                </a:solidFill>
              </a:rPr>
              <a:t>ОБВАЛ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ВЕСНА  </a:t>
            </a:r>
            <a:r>
              <a:rPr lang="ru-RU" b="1" dirty="0" smtClean="0">
                <a:solidFill>
                  <a:srgbClr val="0070C0"/>
                </a:solidFill>
              </a:rPr>
              <a:t>НАВЕС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ВИЛКА</a:t>
            </a:r>
            <a:r>
              <a:rPr lang="ru-RU" b="1" dirty="0" smtClean="0">
                <a:solidFill>
                  <a:srgbClr val="0070C0"/>
                </a:solidFill>
              </a:rPr>
              <a:t>  ЛАВКИ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ВРАГИ   </a:t>
            </a:r>
            <a:r>
              <a:rPr lang="ru-RU" b="1" dirty="0" smtClean="0">
                <a:solidFill>
                  <a:srgbClr val="0070C0"/>
                </a:solidFill>
              </a:rPr>
              <a:t>ГРИВА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ВОЛОС</a:t>
            </a:r>
            <a:r>
              <a:rPr lang="ru-RU" b="1" dirty="0" smtClean="0">
                <a:solidFill>
                  <a:srgbClr val="0070C0"/>
                </a:solidFill>
              </a:rPr>
              <a:t>  СЛОВО</a:t>
            </a: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8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316 -0.01064 L -0.18316 0.29341 C -0.18316 0.42982 0.03802 0.59768 0.21823 0.59768 L 0.62014 0.59768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2" y="3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2014 0.59768 L 0.5099 -0.0106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-3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326 -0.0259 L -0.17326 0.24624 C -0.17326 0.36878 0.04775 0.51953 0.2283 0.51953 L 0.63004 0.51953 " pathEditMode="relative" rAng="0" ptsTypes="FfFF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2" y="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3004 0.51953 L 0.51198 -0.01549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" y="-2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063 -0.01687 L -0.19063 0.20833 C -0.19063 0.3096 0.03263 0.43422 0.21458 0.43422 L 0.62048 0.43422 " pathEditMode="relative" rAng="0" ptsTypes="FfFF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6" y="2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2049 0.43422 L 0.51025 -0.01687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-2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622 -0.0074 L -0.17622 0.17087 C -0.17622 0.25064 0.04513 0.34913 0.22534 0.34913 L 0.62708 0.34913 " pathEditMode="relative" rAng="0" ptsTypes="FfFF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2" y="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2708 0.34913 L 0.51684 -0.01803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-1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708 -0.00902 L -0.17708 0.1274 C -0.17708 0.18844 0.04219 0.26381 0.22066 0.26381 L 0.61841 0.26381 " pathEditMode="relative" rAng="0" ptsTypes="FfFF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8" y="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184 0.26381 L 0.51597 -0.01942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" y="-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4000" dirty="0" smtClean="0">
                <a:solidFill>
                  <a:srgbClr val="A50021"/>
                </a:solidFill>
              </a:rPr>
              <a:t>Г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ГЛАВА   </a:t>
            </a:r>
            <a:r>
              <a:rPr lang="ru-RU" b="1" dirty="0" smtClean="0">
                <a:solidFill>
                  <a:srgbClr val="0070C0"/>
                </a:solidFill>
              </a:rPr>
              <a:t>ВЛАГА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ГОРА      </a:t>
            </a:r>
            <a:r>
              <a:rPr lang="ru-RU" b="1" dirty="0" smtClean="0">
                <a:solidFill>
                  <a:srgbClr val="0070C0"/>
                </a:solidFill>
              </a:rPr>
              <a:t>РОГА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ГОРОДА</a:t>
            </a:r>
            <a:r>
              <a:rPr lang="ru-RU" b="1" dirty="0" smtClean="0">
                <a:solidFill>
                  <a:srgbClr val="0070C0"/>
                </a:solidFill>
              </a:rPr>
              <a:t>ДОРОГА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ГУЛ         </a:t>
            </a:r>
            <a:r>
              <a:rPr lang="ru-RU" b="1" dirty="0" smtClean="0">
                <a:solidFill>
                  <a:srgbClr val="0070C0"/>
                </a:solidFill>
              </a:rPr>
              <a:t>ЛУГ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ГУСЛИ   </a:t>
            </a:r>
            <a:r>
              <a:rPr lang="ru-RU" b="1" dirty="0" smtClean="0">
                <a:solidFill>
                  <a:srgbClr val="0070C0"/>
                </a:solidFill>
              </a:rPr>
              <a:t>СЛУГИ</a:t>
            </a: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</a:endParaRP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8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639 -0.00024 L -0.17639 0.29872 C -0.17639 0.43283 0.06233 0.59768 0.25677 0.59768 L 0.68993 0.59768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3" y="2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8993 0.59768 L 0.53246 -0.0002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" y="-2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528 -0.01549 L -0.16528 0.25202 C -0.16528 0.37179 0.07344 0.51953 0.26771 0.51953 L 0.70104 0.51953 " pathEditMode="relative" rAng="0" ptsTypes="FfFF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3" y="2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0104 0.51953 L 0.53559 -0.0259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" y="-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514 -0.03768 L -0.19514 0.19815 C -0.19514 0.30405 0.0434 0.43422 0.23785 0.43422 L 0.67118 0.43422 " pathEditMode="relative" rAng="0" ptsTypes="FfFF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3" y="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7118 0.43422 L 0.53733 -0.04832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382 -0.01803 L -0.15382 0.16532 C -0.15382 0.24763 0.08455 0.34913 0.27917 0.34913 L 0.71233 0.34913 " pathEditMode="relative" rAng="0" ptsTypes="FfFF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3" y="1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1233 0.34913 L 0.53907 -0.07052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2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962 -0.02983 L -0.16962 0.11699 C -0.16962 0.18266 0.06701 0.26381 0.25955 0.26381 L 0.68889 0.26381 " pathEditMode="relative" rAng="0" ptsTypes="FfFF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9" y="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8889 0.26381 L 0.53924 -0.09272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" y="-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4000" dirty="0" smtClean="0">
                <a:solidFill>
                  <a:srgbClr val="A50021"/>
                </a:solidFill>
              </a:rPr>
              <a:t>Д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ДОМА   </a:t>
            </a:r>
            <a:r>
              <a:rPr lang="ru-RU" b="1" dirty="0" smtClean="0">
                <a:solidFill>
                  <a:srgbClr val="0070C0"/>
                </a:solidFill>
              </a:rPr>
              <a:t>МОДА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ДОРОГА</a:t>
            </a:r>
            <a:r>
              <a:rPr lang="ru-RU" b="1" dirty="0" smtClean="0">
                <a:solidFill>
                  <a:srgbClr val="0070C0"/>
                </a:solidFill>
              </a:rPr>
              <a:t>ГОРОДА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ДОГ        </a:t>
            </a:r>
            <a:r>
              <a:rPr lang="ru-RU" b="1" dirty="0" smtClean="0">
                <a:solidFill>
                  <a:srgbClr val="0070C0"/>
                </a:solidFill>
              </a:rPr>
              <a:t>ГОД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</a:endParaRP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8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129 -0.02104 L -0.16129 0.29341 C -0.16129 0.43445 0.07534 0.60809 0.26788 0.60809 L 0.69722 0.60809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9" y="3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9722 0.60809 L 0.53802 -0.0210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" y="-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056 -0.01549 L -0.18056 0.25711 C -0.18056 0.37942 0.05174 0.52994 0.2408 0.52994 L 0.66215 0.52994 " pathEditMode="relative" rAng="0" ptsTypes="FfFF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" y="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8073 0.52994 L 0.53733 -0.0363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" y="-2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344 -0.01687 L -0.12344 0.21388 C -0.12344 0.31723 0.10868 0.44463 0.29791 0.44463 L 0.71927 0.44463 " pathEditMode="relative" rAng="0" ptsTypes="FfFF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1927 0.44463 L 0.53646 -0.02728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-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4000" dirty="0" smtClean="0">
                <a:solidFill>
                  <a:srgbClr val="A50021"/>
                </a:solidFill>
              </a:rPr>
              <a:t>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ЕЛЬНИК </a:t>
            </a:r>
            <a:r>
              <a:rPr lang="ru-RU" b="1" dirty="0" smtClean="0">
                <a:solidFill>
                  <a:srgbClr val="0070C0"/>
                </a:solidFill>
              </a:rPr>
              <a:t>НИКЕЛЬ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</a:endParaRP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8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983 -0.01549 L -0.19983 0.25179 C -0.19983 0.37179 0.02708 0.51953 0.21319 0.51953 L 0.62708 0.51953 " pathEditMode="relative" rAng="0" ptsTypes="FfFF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3" y="2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2708 0.51953 L 0.56406 -0.0469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" y="-2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27984" y="0"/>
            <a:ext cx="4716016" cy="6858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ПЕРЕСТАВЬТЕ БУКВЫ ТАК, ЧТОБЫ СЛОВА НАЧИНАЛИСЬ С БУКВЫ </a:t>
            </a:r>
            <a:r>
              <a:rPr lang="ru-RU" sz="4000" dirty="0" smtClean="0">
                <a:solidFill>
                  <a:srgbClr val="A50021"/>
                </a:solidFill>
              </a:rPr>
              <a:t>Ж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931224" cy="492941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ЖАЛО   </a:t>
            </a:r>
            <a:r>
              <a:rPr lang="ru-RU" b="1" dirty="0" smtClean="0">
                <a:solidFill>
                  <a:srgbClr val="0070C0"/>
                </a:solidFill>
              </a:rPr>
              <a:t>ЛОЖА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ЖИЛЫ  </a:t>
            </a:r>
            <a:r>
              <a:rPr lang="ru-RU" b="1" dirty="0" smtClean="0">
                <a:solidFill>
                  <a:srgbClr val="0070C0"/>
                </a:solidFill>
              </a:rPr>
              <a:t>ЛЫЖИ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ЖИРОК</a:t>
            </a:r>
            <a:r>
              <a:rPr lang="ru-RU" b="1" dirty="0" smtClean="0">
                <a:solidFill>
                  <a:srgbClr val="0070C0"/>
                </a:solidFill>
              </a:rPr>
              <a:t>РОЖКИ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</a:endParaRPr>
          </a:p>
        </p:txBody>
      </p:sp>
      <p:pic>
        <p:nvPicPr>
          <p:cNvPr id="6" name="Рисунок 5" descr="Труба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653136"/>
            <a:ext cx="3486150" cy="161925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8" name="Picture 2" descr="C:\Users\Лариса\Pictures\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194331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535 -0.01064 L -0.17535 0.29872 C -0.17535 0.43745 0.0526 0.60809 0.23802 0.60809 L 0.65156 0.60809 " pathEditMode="relative" rAng="0" ptsTypes="FfFF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3" y="3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156 0.60809 L 0.52552 -0.0106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-3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3 -0.0259 L -0.1783 0.25156 C -0.1783 0.37618 0.0493 0.52994 0.23507 0.52994 L 0.64861 0.52994 " pathEditMode="relative" rAng="0" ptsTypes="FfFF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3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861 0.52994 L 0.52257 -0.0259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299 -0.01687 L -0.18299 0.21388 C -0.18299 0.31723 0.04496 0.44463 0.23038 0.44463 L 0.64392 0.44463 " pathEditMode="relative" rAng="0" ptsTypes="FfFF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3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392 0.44463 L 0.52586 -0.02728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" y="-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558</Words>
  <Application>Microsoft Office PowerPoint</Application>
  <PresentationFormat>Экран (4:3)</PresentationFormat>
  <Paragraphs>160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 АНАГРАММЫ</vt:lpstr>
      <vt:lpstr> Что такое анаграмма? </vt:lpstr>
      <vt:lpstr>ПЕРЕСТАВЬТЕ БУКВЫ ТАК, ЧТОБЫ СЛОВА НАЧИНАЛИСЬ С БУКВЫ А </vt:lpstr>
      <vt:lpstr>ПЕРЕСТАВЬТЕ БУКВЫ ТАК, ЧТОБЫ СЛОВА НАЧИНАЛИСЬ С БУКВЫ Б </vt:lpstr>
      <vt:lpstr>ПЕРЕСТАВЬТЕ БУКВЫ ТАК, ЧТОБЫ СЛОВА НАЧИНАЛИСЬ С БУКВЫ в  </vt:lpstr>
      <vt:lpstr>ПЕРЕСТАВЬТЕ БУКВЫ ТАК, ЧТОБЫ СЛОВА НАЧИНАЛИСЬ С БУКВЫ Г </vt:lpstr>
      <vt:lpstr>ПЕРЕСТАВЬТЕ БУКВЫ ТАК, ЧТОБЫ СЛОВА НАЧИНАЛИСЬ С БУКВЫ Д </vt:lpstr>
      <vt:lpstr>ПЕРЕСТАВЬТЕ БУКВЫ ТАК, ЧТОБЫ СЛОВА НАЧИНАЛИСЬ С БУКВЫ Е </vt:lpstr>
      <vt:lpstr>ПЕРЕСТАВЬТЕ БУКВЫ ТАК, ЧТОБЫ СЛОВА НАЧИНАЛИСЬ С БУКВЫ Ж </vt:lpstr>
      <vt:lpstr>ПЕРЕСТАВЬТЕ БУКВЫ ТАК, ЧТОБЫ СЛОВА НАЧИНАЛИСЬ С БУКВЫ З </vt:lpstr>
      <vt:lpstr>ПЕРЕСТАВЬТЕ БУКВЫ ТАК, ЧТОБЫ СЛОВА НАЧИНАЛИСЬ С БУКВЫ И </vt:lpstr>
      <vt:lpstr>ПЕРЕСТАВЬТЕ БУКВЫ ТАК, ЧТОБЫ СЛОВА НАЧИНАЛИСЬ С БУКВЫ К  </vt:lpstr>
      <vt:lpstr>ПЕРЕСТАВЬТЕ БУКВЫ ТАК, ЧТОБЫ СЛОВА НАЧИНАЛИСЬ С БУКВЫ Л  </vt:lpstr>
      <vt:lpstr>ПЕРЕСТАВЬТЕ БУКВЫ ТАК, ЧТОБЫ СЛОВА НАЧИНАЛИСЬ С БУКВЫ М  </vt:lpstr>
      <vt:lpstr>ПЕРЕСТАВЬТЕ БУКВЫ ТАК, ЧТОБЫ СЛОВА НАЧИНАЛИСЬ С БУКВЫ Н  </vt:lpstr>
      <vt:lpstr>ПЕРЕСТАВЬТЕ БУКВЫ ТАК, ЧТОБЫ СЛОВА НАЧИНАЛИСЬ С БУКВЫ О  </vt:lpstr>
      <vt:lpstr>ПЕРЕСТАВЬТЕ БУКВЫ ТАК, ЧТОБЫ СЛОВА НАЧИНАЛИСЬ С БУКВЫ П  </vt:lpstr>
      <vt:lpstr>ПЕРЕСТАВЬТЕ БУКВЫ ТАК, ЧТОБЫ СЛОВА НАЧИНАЛИСЬ С БУКВЫ Р  </vt:lpstr>
      <vt:lpstr>ПЕРЕСТАВЬТЕ БУКВЫ ТАК, ЧТОБЫ СЛОВА НАЧИНАЛИСЬ С БУКВЫ С  </vt:lpstr>
      <vt:lpstr>ПЕРЕСТАВЬТЕ БУКВЫ ТАК, ЧТОБЫ СЛОВА НАЧИНАЛИСЬ С БУКВЫ Т  </vt:lpstr>
      <vt:lpstr>ПЕРЕСТАВЬТЕ БУКВЫ ТАК, ЧТОБЫ СЛОВА НАЧИНАЛИСЬ С БУКВЫ  У  </vt:lpstr>
      <vt:lpstr>ПЕРЕСТАВЬТЕ БУКВЫ ТАК, ЧТОБЫ СЛОВА НАЧИНАЛИСЬ С БУКВЫ  Ф  </vt:lpstr>
      <vt:lpstr>ПЕРЕСТАВЬТЕ БУКВЫ ТАК, ЧТОБЫ СЛОВА НАЧИНАЛИСЬ С БУКВЫ  Х  </vt:lpstr>
      <vt:lpstr>ПЕРЕСТАВЬТЕ БУКВЫ ТАК, ЧТОБЫ СЛОВА НАЧИНАЛИСЬ С БУКВЫ  Ц  </vt:lpstr>
      <vt:lpstr>ПЕРЕСТАВЬТЕ БУКВЫ ТАК, ЧТОБЫ СЛОВА НАЧИНАЛИСЬ С БУКВЫ  Ч  </vt:lpstr>
      <vt:lpstr>ПЕРЕСТАВЬТЕ БУКВЫ ТАК, ЧТОБЫ СЛОВА НАЧИНАЛИСЬ С БУКВЫ  Ш  </vt:lpstr>
      <vt:lpstr>ПЕРЕСТАВЬТЕ БУКВЫ ТАК, ЧТОБЫ СЛОВА НАЧИНАЛИСЬ С БУКВЫ  Я  </vt:lpstr>
      <vt:lpstr>Список использованной литературы  В.В.Волина  Праздник Букваря. – Москва: АСТ-ПРЕСС, 1995.    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АНАГРАММЫ</dc:title>
  <dc:creator>Лариса</dc:creator>
  <cp:lastModifiedBy>Лариса</cp:lastModifiedBy>
  <cp:revision>79</cp:revision>
  <dcterms:created xsi:type="dcterms:W3CDTF">2011-10-06T10:29:46Z</dcterms:created>
  <dcterms:modified xsi:type="dcterms:W3CDTF">2012-03-10T05:00:02Z</dcterms:modified>
</cp:coreProperties>
</file>