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8" r:id="rId2"/>
    <p:sldId id="267" r:id="rId3"/>
    <p:sldId id="268" r:id="rId4"/>
    <p:sldId id="274" r:id="rId5"/>
    <p:sldId id="273" r:id="rId6"/>
    <p:sldId id="275" r:id="rId7"/>
    <p:sldId id="276" r:id="rId8"/>
    <p:sldId id="279" r:id="rId9"/>
    <p:sldId id="280" r:id="rId10"/>
    <p:sldId id="278" r:id="rId11"/>
    <p:sldId id="281" r:id="rId12"/>
    <p:sldId id="282" r:id="rId13"/>
    <p:sldId id="283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EFFCFF"/>
    <a:srgbClr val="D2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>
        <p:scale>
          <a:sx n="66" d="100"/>
          <a:sy n="66" d="100"/>
        </p:scale>
        <p:origin x="-149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293A-EE6A-4AAD-AF21-F5144B062C29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CDA2E-3F45-4335-85A2-BDC1366C3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1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CDA2E-3F45-4335-85A2-BDC1366C31F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569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77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97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39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31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93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00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44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21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11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s.nashaucheba.ru/tw_files2/urls_3/1232/d-1231688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578" y="-103161"/>
            <a:ext cx="925252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98775" y="1711304"/>
            <a:ext cx="6336703" cy="214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Облако 4"/>
          <p:cNvSpPr/>
          <p:nvPr/>
        </p:nvSpPr>
        <p:spPr>
          <a:xfrm rot="163973">
            <a:off x="2335505" y="397370"/>
            <a:ext cx="6264918" cy="2627870"/>
          </a:xfrm>
          <a:prstGeom prst="cloud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блако 1"/>
          <p:cNvSpPr/>
          <p:nvPr/>
        </p:nvSpPr>
        <p:spPr>
          <a:xfrm>
            <a:off x="1331639" y="0"/>
            <a:ext cx="7327869" cy="2223754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00396" y="692696"/>
            <a:ext cx="83529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Развитие речи детей через </a:t>
            </a:r>
          </a:p>
          <a:p>
            <a:pPr algn="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Театрализованную деятельность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8388424" y="6266841"/>
            <a:ext cx="647054" cy="494695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95572" y="6374671"/>
            <a:ext cx="41484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solidFill>
                  <a:srgbClr val="FF0000"/>
                </a:solidFill>
                <a:latin typeface="Monotype Corsiva" pitchFamily="66" charset="0"/>
              </a:rPr>
              <a:t>Воспитатель </a:t>
            </a:r>
            <a:r>
              <a:rPr lang="ru-RU" sz="1600" b="1" dirty="0" smtClean="0">
                <a:ln w="11430"/>
                <a:solidFill>
                  <a:srgbClr val="FF0000"/>
                </a:solidFill>
                <a:latin typeface="Monotype Corsiva" pitchFamily="66" charset="0"/>
              </a:rPr>
              <a:t>Поливода Вера Петровна</a:t>
            </a:r>
            <a:endParaRPr lang="ru-RU" sz="1600" b="1" cap="none" spc="0" dirty="0">
              <a:ln w="11430"/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88578" y="-103161"/>
            <a:ext cx="9252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Государственное  бюджетное дошкольное общеобразовательное учреждение  </a:t>
            </a:r>
            <a:r>
              <a:rPr lang="ru-RU" sz="1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детский </a:t>
            </a:r>
            <a: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сад № 9 общеразвивающего вида </a:t>
            </a:r>
            <a:endParaRPr lang="ru-RU" sz="1600" b="1" dirty="0" smtClean="0">
              <a:solidFill>
                <a:srgbClr val="FF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с </a:t>
            </a:r>
            <a: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приоритетным осуществлением  деятельности познавательно-речевому </a:t>
            </a:r>
            <a:r>
              <a:rPr lang="ru-RU" sz="1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развитию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Красносельского </a:t>
            </a:r>
            <a: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района </a:t>
            </a:r>
            <a:r>
              <a:rPr lang="ru-RU" sz="1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Санкт-Петербурга</a:t>
            </a:r>
            <a: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53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1" y="188640"/>
            <a:ext cx="88452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Методическое обеспечение: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Анализ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программно-методического обеспечения позволил отобрать и систематизировать программно-методические средства, позволяющие решить задачи речевого развития детей</a:t>
            </a:r>
            <a:r>
              <a:rPr lang="ru-RU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2122" y="1348799"/>
            <a:ext cx="88924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успешной реализации поставленной задачи планируется</a:t>
            </a:r>
          </a:p>
          <a:p>
            <a:pPr algn="r"/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Разработать:</a:t>
            </a:r>
            <a:endParaRPr lang="ru-RU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сценарии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«Волшебный мир театра», «Сказки для дошкольников», «Театральная деятельность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ОБЖ»,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сценарии 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сказкотерапии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«Сказки устами детей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проект с участием родителей «Сказка своими руками»</a:t>
            </a:r>
          </a:p>
          <a:p>
            <a:pPr algn="r"/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Создать:</a:t>
            </a:r>
            <a:endParaRPr lang="ru-RU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картотеки игр и упражнений: «Развитие речевого дыхания», 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Логоритмические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упражнения», «Скороговорки 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чистоговорки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», «Играем пальчиками и развиваем речь», «Сказки оживают», «Фольклорные произведения», «Сказки к театрам», «Театральные игры».</a:t>
            </a:r>
          </a:p>
          <a:p>
            <a:pPr algn="r"/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Оформить: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альбом: «Виды театров»</a:t>
            </a:r>
          </a:p>
          <a:p>
            <a:pPr lvl="0"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папка-передвижка «Мир театра»</a:t>
            </a:r>
          </a:p>
          <a:p>
            <a:pPr lvl="0"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«Колядки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», «Кошкин дом», «Новогодние развлечения», «Играем в сказку»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7659" y="5157192"/>
            <a:ext cx="8599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</a:p>
          <a:p>
            <a:pPr lvl="0"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рекомендации для родителей: «Домашний кукольный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театр» 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Расскажи детям сказку», буклеты, консультации, Разработки родительских собраний и др.</a:t>
            </a:r>
          </a:p>
        </p:txBody>
      </p:sp>
    </p:spTree>
    <p:extLst>
      <p:ext uri="{BB962C8B-B14F-4D97-AF65-F5344CB8AC3E}">
        <p14:creationId xmlns:p14="http://schemas.microsoft.com/office/powerpoint/2010/main" val="41227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096725" cy="6554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Предметно – развивающая среда: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внимание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уделено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проектированию предметно пространственной среды, обеспечивающей театрализованную деятельность:  индивидуальные социально психологические особенности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ребенка; особенности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его эмоционально-личностного развития; индивидуальные интересы, склонности, предпочтения и потребности; любознательность, исследовательский интерес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творческие способности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возрастные особенности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которые отвечают требованиям программы и потребностям детей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театров, используемые в работе: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перчаточный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настольный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кукольный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пальчиковый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костюмированый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масочный</a:t>
            </a:r>
            <a:r>
              <a:rPr lang="ru-RU" b="1" i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1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А сейчас дети на основе готовых кукольных театров продолжают разыгрывать сказки, составлять интересные и необычные рассказы, меняя героев и обстановку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ru-RU" sz="1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14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</a:pPr>
            <a:r>
              <a:rPr lang="ru-RU" sz="14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• </a:t>
            </a:r>
            <a:r>
              <a:rPr lang="ru-RU" b="1" u="sng" dirty="0">
                <a:latin typeface="Times New Roman" pitchFamily="18" charset="0"/>
                <a:ea typeface="Calibri"/>
                <a:cs typeface="Times New Roman" pitchFamily="18" charset="0"/>
              </a:rPr>
              <a:t>Для обогащения предметно – развивающей среды в группе планируется организовать и реализовать проект с участием родителей «Сказка своими руками» Изготовить персонажей сказок и атрибутов к ним из разных материалов.</a:t>
            </a:r>
            <a:endParaRPr lang="ru-RU" sz="1400" b="1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125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324544" y="260648"/>
            <a:ext cx="90730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родителями: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Родительские собрания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Встреча за круглым столом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Анкетирование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Дни открытых дверей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Проекты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«Дни добрых дел».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Консультации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«Почтовый ящик»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Создание буклетов и брошюр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Выставка книг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Индивидуальные беседы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Досуг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Творческие совместные выставки.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Папки-рекомендации</a:t>
            </a:r>
          </a:p>
        </p:txBody>
      </p:sp>
    </p:spTree>
    <p:extLst>
      <p:ext uri="{BB962C8B-B14F-4D97-AF65-F5344CB8AC3E}">
        <p14:creationId xmlns:p14="http://schemas.microsoft.com/office/powerpoint/2010/main" val="4317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96" y="-19337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3034" y="58846"/>
            <a:ext cx="8845205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подготовительной группе работа по развитию речи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театрализованную деятельность продолжается, но уже сейчас можно отметить: дети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стали более сознательно пользоваться языковыми средствами при передаче своих мыслей и в различных ситуациях речевого общения, повысилась речевая активность, появился живой интерес к самостоятельному познанию и размышлению.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Кроме этого в любых видах деятельности дети получают эмоциональный подъём, проявляют позитивные качества характера такие как: находчивость, взаимопомощь, смелость, умение сопереживать, умение работать в коллективе, силу воли, целеустремленность, эстетические потребности личности, излучают энергию, бодрость, любят творческие задания, с удовольствием участвуют в театральных постановках, кукольных спектаклях, играх — драматизациях.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Влияние театрализованной деятельности на развитие речи детей неоспоримо. Театрализованная деятельность – один из самых эффективных способов развития речи и проявления их творческих способностей, а также та деятельность, в которой наиболее ярко проявляется принцип обучения: учить играя.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помощью театрализованных занятий можно решать практически все задачи программы развития речи. И наряду с основными методами и приемами речевого развития детей можно и нужно использовать богатейший материал словесного творчества народа.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Увлеченный привлекательным замыслом театральной постановки ребенок учится многому, учится тому, как навыки, полученные в театральной игре можно использовать в повседневной жизни.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5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s.nashaucheba.ru/tw_files2/urls_3/1232/d-1231688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770" y="168"/>
            <a:ext cx="925252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98775" y="1711304"/>
            <a:ext cx="6336703" cy="214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Облако 4"/>
          <p:cNvSpPr/>
          <p:nvPr/>
        </p:nvSpPr>
        <p:spPr>
          <a:xfrm rot="163973">
            <a:off x="2365373" y="510887"/>
            <a:ext cx="6264918" cy="2627870"/>
          </a:xfrm>
          <a:prstGeom prst="cloud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блако 1"/>
          <p:cNvSpPr/>
          <p:nvPr/>
        </p:nvSpPr>
        <p:spPr>
          <a:xfrm>
            <a:off x="1331639" y="0"/>
            <a:ext cx="7327869" cy="2223754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8388424" y="6266841"/>
            <a:ext cx="647054" cy="494695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587321" y="6559337"/>
            <a:ext cx="1880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  <a:endParaRPr lang="ru-RU" sz="1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3" y="33244"/>
            <a:ext cx="8927975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	</a:t>
            </a:r>
            <a:endParaRPr lang="ru-RU" b="1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-47966"/>
            <a:ext cx="8783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  <a:ea typeface="Calibri"/>
                <a:cs typeface="Times New Roman" pitchFamily="18" charset="0"/>
              </a:rPr>
              <a:t>		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997839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265278"/>
            <a:ext cx="8469632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Список используемой литературы: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Артемова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Л. В. Театрализованные игры дошкольников. М. : ТЦ Сфера, 2004 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Петрова Т. И. Театрализованные игры в детском саду «школьная пресса»- М. 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2000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Маханева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М. Д. Театрализованные занятия в детском саду: пособие для работников дошкольного учреждения - М. : ТЦ Сфера, 2001 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Маханева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М. Д. Занятия по театрализованной деятельности в детском саду. Творческий Центр, Москва, 2009.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s.nashaucheba.ru/tw_files2/urls_3/1232/d-1231688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770" y="-130942"/>
            <a:ext cx="925252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98775" y="1711304"/>
            <a:ext cx="6336703" cy="214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Облако 4"/>
          <p:cNvSpPr/>
          <p:nvPr/>
        </p:nvSpPr>
        <p:spPr>
          <a:xfrm rot="163973">
            <a:off x="2335506" y="397367"/>
            <a:ext cx="6264918" cy="2627870"/>
          </a:xfrm>
          <a:prstGeom prst="cloud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блако 1"/>
          <p:cNvSpPr/>
          <p:nvPr/>
        </p:nvSpPr>
        <p:spPr>
          <a:xfrm>
            <a:off x="1475656" y="-15897"/>
            <a:ext cx="7327869" cy="2223754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8388424" y="6266841"/>
            <a:ext cx="647054" cy="494695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587321" y="6559337"/>
            <a:ext cx="1880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  <a:endParaRPr lang="ru-RU" sz="1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3" y="33244"/>
            <a:ext cx="8927975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	</a:t>
            </a:r>
            <a:endParaRPr lang="ru-RU" b="1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33995"/>
            <a:ext cx="740796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Из всех…знаний и умений </a:t>
            </a:r>
            <a:endParaRPr lang="ru-RU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самым важным, самым необходимым </a:t>
            </a:r>
            <a:endParaRPr lang="ru-RU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                                       для жизненной деятельности является,</a:t>
            </a:r>
            <a:endParaRPr lang="ru-RU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                                                 конечно, умение ясно, понятно,</a:t>
            </a:r>
            <a:endParaRPr lang="ru-RU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                                                   красиво говорить на своём языке.</a:t>
            </a:r>
            <a:endParaRPr lang="ru-RU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В.И.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Чернышёв</a:t>
            </a:r>
            <a:endParaRPr lang="ru-RU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944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03847" y="335846"/>
            <a:ext cx="589287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Arial Black" pitchFamily="34" charset="0"/>
              </a:rPr>
              <a:t>Актуальность:</a:t>
            </a:r>
            <a:endParaRPr lang="ru-RU" sz="2400" b="1" dirty="0">
              <a:solidFill>
                <a:srgbClr val="FF0000"/>
              </a:solidFill>
              <a:latin typeface="Arial Black" pitchFamily="34" charset="0"/>
            </a:endParaRPr>
          </a:p>
          <a:p>
            <a:pPr algn="just"/>
            <a:r>
              <a:rPr lang="ru-RU" dirty="0"/>
              <a:t>•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последние годы, к сожалению, отмечается увеличение количества детей, имеющих нарушения речи. А ясная и правильная речь — это залог продуктивного общения, уверенности, успешности.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Театральная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деятельность – это самый распространённый вид детского творчества. Она близка и понятна ребёнку, глубоко лежит в его природе и находит своё отстранение стихийно, потому что связана с игрой. Всякую свою выдумку, впечатления из окружающей жизни ребёнку хочется выложить в живые образы и действия. Входя в образ, он играет любые роли, стараясь подражать тому, что видит и что его заинтересовало, и, получая огромное эмоциональное наслаждение.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Поэтому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возникла идея — создания системы педагогических мероприятий по развитию речи детей дошкольного возраста через театрализованную деятельность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43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188640"/>
            <a:ext cx="68225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Значение театрализованной деятельности: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помогает усвоению богатства родного языка, его выразительных средств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появляется живой интерес к самостоятельному познанию и размышлению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совершенствует артикуляционный аппарат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формируется диалогическая, эмоционально насыщенная речь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улучшается усвоение содержания произведения, логика и последовательность событий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дети получают эмоциональный подъём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способствует развитию элементов речевого общения: мимики, жестов, пантомимики, интонации, модуляции голоса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позволяет формировать опыт социального поведения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стимулирует активную речь</a:t>
            </a:r>
          </a:p>
        </p:txBody>
      </p:sp>
    </p:spTree>
    <p:extLst>
      <p:ext uri="{BB962C8B-B14F-4D97-AF65-F5344CB8AC3E}">
        <p14:creationId xmlns:p14="http://schemas.microsoft.com/office/powerpoint/2010/main" val="240959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2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83968" y="188640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создать условия для развития речи детей через творческую активность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театрализованной деятельности.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388969"/>
            <a:ext cx="862201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для педагога: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анализ программно-методических материалов, разработка структуры программно-методического комплекта;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определение и содержание методов, технологий эффективного использования театрализованной деятельности для речевого развития дошкольников;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создание предметно-развивающей среды для применения инновационных и развивающих технологий при речевом развитии средствами театрализованной деятельности;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выявление уровня освоения детьми образовательной программы по речевому развитию;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приобщение родителей к совместной театрализованной деятельности.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3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3" y="332656"/>
            <a:ext cx="891721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для детей: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воспитание творческого, раскованного, эмоционального, общительного ребенка, владеющего своим телом и словом, слышащего и понимающего партнера во взаимодействии;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воспитание и развитие внутренней (воля, память, мышление, внимание, воображение, подлинность в ощущениях) и внешней (чувства ритма, темпа, чувства пространства и времени, вера в предлагаемые обстоятельства) техники актера в каждом ребенке;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совершенствование грамматического строя речи ребенка, его звуковой культуры, монологической, диалогической формы речи, обучение орфоэпическим нормам современной русской сценической речи, эффективному общению и речевой выразительности;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совершенствование игровых навыков и творческой самостоятельности детей через постановку музыкальных, театральных сказок, кукольных спектаклей, игр-драматизаций, упражнений актерского тренинга;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активизация мыслительного процесса и познавательного интереса у детей.</a:t>
            </a:r>
          </a:p>
        </p:txBody>
      </p:sp>
    </p:spTree>
    <p:extLst>
      <p:ext uri="{BB962C8B-B14F-4D97-AF65-F5344CB8AC3E}">
        <p14:creationId xmlns:p14="http://schemas.microsoft.com/office/powerpoint/2010/main" val="31278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11760" y="332656"/>
            <a:ext cx="6534472" cy="370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Элементы педагогических технологий: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•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здоровье сберегающие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технологии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algn="r">
              <a:lnSpc>
                <a:spcPct val="115000"/>
              </a:lnSpc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• игровые технологии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индивидуально-дифференцированное обучение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основанное на индивидуальных возможностях;</a:t>
            </a:r>
            <a:endParaRPr lang="ru-RU" sz="1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интегрированное обучение;</a:t>
            </a:r>
            <a:endParaRPr lang="ru-RU" sz="1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• взаимодействие с семьёй;</a:t>
            </a:r>
            <a:endParaRPr lang="ru-RU" sz="1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• творческой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технологии;</a:t>
            </a:r>
          </a:p>
          <a:p>
            <a:pPr marL="285750" indent="-285750"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ИКТ технологии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• групповые;</a:t>
            </a:r>
            <a:endParaRPr lang="ru-RU" sz="1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• проблемное обучение.</a:t>
            </a:r>
            <a:endParaRPr lang="ru-RU" sz="1400" b="1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5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55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36382" y="188640"/>
            <a:ext cx="911767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Творческие приёмы и методы: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коммуникативные (диалоговое общение, ролевые инсценировки, игры-драматизации, сюжетно-ролевые игры, чтение по книге или наизусть, рассказывание, творческое рассказывание, заучивание наизусть, описание);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моделирование;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ситуация «проживания»;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противоречий и доказательств;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ассоциаций;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организация творческого поиска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просмотр видеофильмов;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слушание аудиозаписи;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словесное рисование;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проектов;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хоровое и индивидуальное пение;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нетрадиционные методы рисования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аппликации;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коллаж из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сказок;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релаксации;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музыкотерапия.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oolwallpaperz.info/user-content/uploads/wall/o/79/cute-cartoon-hd-village-fondos-13623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6550223"/>
            <a:ext cx="1880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solidFill>
                  <a:srgbClr val="FF0000"/>
                </a:solidFill>
                <a:latin typeface="Monotype Corsiva" pitchFamily="66" charset="0"/>
              </a:rPr>
              <a:t>Санкт Петербург 2015 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5623" y="188640"/>
            <a:ext cx="884520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деятельности: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Артикуляционная гимнастика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Чистоговорки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скороговорки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Пластические этюды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Мимические этюды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Загадки (с использованием зонта сказочных воспоминаний)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воображение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напряжение и расслабление мышц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имитацию движений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активизацию словарного запаса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интонационную выразительность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формирование разговорной речи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отбивание ритма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Упражнения на речевое дыхание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Игры со словами и без слов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Хороводные игры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Подвижные игры с героями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Обыгрывание эпизодов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Инсценирование сказок, потешек, стихов</a:t>
            </a:r>
          </a:p>
          <a:p>
            <a:pPr algn="r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 Показ театрализованных представлений</a:t>
            </a:r>
          </a:p>
        </p:txBody>
      </p:sp>
    </p:spTree>
    <p:extLst>
      <p:ext uri="{BB962C8B-B14F-4D97-AF65-F5344CB8AC3E}">
        <p14:creationId xmlns:p14="http://schemas.microsoft.com/office/powerpoint/2010/main" val="183835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1204</Words>
  <Application>Microsoft Office PowerPoint</Application>
  <PresentationFormat>Экран (4:3)</PresentationFormat>
  <Paragraphs>158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 Ермаков</dc:creator>
  <cp:lastModifiedBy>Роман Ермаков</cp:lastModifiedBy>
  <cp:revision>29</cp:revision>
  <dcterms:created xsi:type="dcterms:W3CDTF">2015-11-28T07:24:46Z</dcterms:created>
  <dcterms:modified xsi:type="dcterms:W3CDTF">2015-11-28T20:43:09Z</dcterms:modified>
</cp:coreProperties>
</file>