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8.jpeg"/><Relationship Id="rId4" Type="http://schemas.microsoft.com/office/2007/relationships/hdphoto" Target="../media/hdphoto5.wdp"/><Relationship Id="rId9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Малыш и его развивающая среда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ГБДОУ д/с №35 Санкт-Петербург г. Колпино</a:t>
            </a:r>
          </a:p>
          <a:p>
            <a:r>
              <a:rPr lang="ru-RU" dirty="0" smtClean="0"/>
              <a:t>Составила воспитатель: Селезнева Т.Н.</a:t>
            </a:r>
          </a:p>
          <a:p>
            <a:r>
              <a:rPr lang="ru-RU" dirty="0" smtClean="0"/>
              <a:t>(материал для родительского собрания «Малыш и его развивающая среда»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031" y="143911"/>
            <a:ext cx="4063866" cy="38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57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9862" y="360341"/>
            <a:ext cx="10462846" cy="2629044"/>
          </a:xfrm>
          <a:ln w="12700">
            <a:solidFill>
              <a:srgbClr val="FFC000"/>
            </a:solidFill>
          </a:ln>
        </p:spPr>
        <p:txBody>
          <a:bodyPr>
            <a:noAutofit/>
          </a:bodyPr>
          <a:lstStyle/>
          <a:p>
            <a:pPr fontAlgn="t"/>
            <a:r>
              <a:rPr lang="ru-RU" sz="3200" b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Содержательно-насыщенная среда</a:t>
            </a:r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–это разнообразие </a:t>
            </a:r>
            <a:r>
              <a:rPr lang="ru-RU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материалов, оборудования и </a:t>
            </a:r>
            <a:r>
              <a:rPr lang="ru-RU" sz="32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инвентаря, как во всех помещениях группы, здания так и </a:t>
            </a:r>
            <a:r>
              <a:rPr lang="ru-RU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участке и </a:t>
            </a:r>
            <a:r>
              <a:rPr lang="ru-RU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</a:t>
            </a:r>
            <a:r>
              <a:rPr lang="ru-RU" sz="32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соответствовать: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возрастным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детей,содержанию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Программы.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Сайвер\Desktop\СЕМИНАР\РАЗВИВАЮЩАЯ СРЕДА\2013-11-14\00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7379" y="3358965"/>
            <a:ext cx="3485657" cy="2331768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Сайвер\Desktop\СЕМИНАР\РАЗВИВАЮЩАЯ СРЕДА\IMG_40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204" y="3358965"/>
            <a:ext cx="2500931" cy="3274363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304" y="3358965"/>
            <a:ext cx="3230404" cy="2465763"/>
          </a:xfrm>
          <a:prstGeom prst="rect">
            <a:avLst/>
          </a:prstGeom>
          <a:ln w="50800" cmpd="thickThin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9574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7785" y="624109"/>
            <a:ext cx="10216661" cy="2347691"/>
          </a:xfrm>
          <a:ln w="28575"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ru-RU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Трансформируемость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возможность </a:t>
            </a:r>
            <a:r>
              <a:rPr lang="ru-RU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</a:t>
            </a:r>
            <a:r>
              <a:rPr lang="ru-RU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-нений в зависимости от образовательной </a:t>
            </a:r>
            <a:r>
              <a:rPr lang="ru-RU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ситуа-ции</a:t>
            </a:r>
            <a:r>
              <a:rPr lang="ru-RU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меняющихся интересов детей и их </a:t>
            </a:r>
            <a:r>
              <a:rPr lang="ru-RU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возмож-ностей</a:t>
            </a:r>
            <a:r>
              <a:rPr lang="ru-RU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 descr="C:\Users\Сайвер\Desktop\РАЗВИВАЮЩАЯ СРЕДА\к обл. семинару\Физическое развитие\_DSC197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7785" y="4266480"/>
            <a:ext cx="3086959" cy="2244153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Сайвер\Desktop\РАЗВИВАЮЩАЯ СРЕДА\IMG_406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8793" y="3109136"/>
            <a:ext cx="3394643" cy="2314687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Сайвер\Desktop\РАЗВИВАЮЩАЯ СРЕДА\2013-11-13\104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00070" y="4266479"/>
            <a:ext cx="3233437" cy="2244153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84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8703" y="297537"/>
            <a:ext cx="10305840" cy="2576291"/>
          </a:xfrm>
          <a:ln w="28575"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ru-RU" sz="2800" b="1" u="sng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Полифункциональность</a:t>
            </a:r>
            <a:r>
              <a:rPr lang="ru-RU" sz="2800" b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разнообразного использования различных составляющих предметной среды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(детская мебель, маты, мягкие модули, ширмы и т.д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и </a:t>
            </a:r>
            <a:r>
              <a:rPr lang="ru-RU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обладающих жёстко закреплённым способом употребления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(полифункциональных)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том числе  природные материалы, предметы-заместители)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C:\Users\Сайвер\Desktop\РАЗВИВАЮЩАЯ СРЕДА\Новая папка 1\Изображение 0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47" y="3118757"/>
            <a:ext cx="4487067" cy="3200399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Сайвер\Desktop\РАЗВИВАЮЩАЯ СРЕДА\m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72" y="3118757"/>
            <a:ext cx="2474974" cy="3200399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5515" y="3118756"/>
            <a:ext cx="3199028" cy="320039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84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943" y="391887"/>
            <a:ext cx="10470243" cy="2801256"/>
          </a:xfrm>
          <a:ln w="28575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наличие различных пространств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игры, уединения и пр.)</a:t>
            </a:r>
            <a:r>
              <a:rPr lang="ru-RU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разнообразных материалов, игр, игру-</a:t>
            </a:r>
            <a:r>
              <a:rPr lang="ru-RU" sz="28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</a:t>
            </a:r>
            <a:r>
              <a:rPr lang="ru-RU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оборудования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(обеспечивающих свободный выбор де-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тей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периодическая сменяемость игрового материала; </a:t>
            </a:r>
            <a:r>
              <a:rPr lang="ru-RU" sz="28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появ-ление</a:t>
            </a:r>
            <a:r>
              <a:rPr lang="ru-RU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новых предметов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(стимулируют игровую, двигательную, познавательную и исследовательскую активность детей).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C:\Users\Сайвер\Desktop\РАЗВИВАЮЩАЯ СРЕДА\Новая папка 1\CRW_52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43" y="3783611"/>
            <a:ext cx="3316182" cy="2210789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Сайвер\Desktop\РАЗВИВАЮЩАЯ СРЕДА\IMG_40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5346" y="3501380"/>
            <a:ext cx="2510017" cy="3135755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8584" y="3955430"/>
            <a:ext cx="3317602" cy="222765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91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799" y="232227"/>
            <a:ext cx="9811657" cy="2583544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и безопасность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доступность всех помещений ДОУ, </a:t>
            </a:r>
            <a:r>
              <a:rPr lang="ru-RU" sz="2800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осуществляется образовательная деятельность; </a:t>
            </a:r>
            <a:r>
              <a:rPr lang="ru-RU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свободный доступ детей к играм, игрушкам, материалам, пособиям, </a:t>
            </a:r>
            <a:r>
              <a:rPr lang="ru-RU" sz="2800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обеспечивающим все основные виды детской активности; </a:t>
            </a:r>
            <a:r>
              <a:rPr lang="ru-RU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исправность и сохранность материалов и оборудования. </a:t>
            </a:r>
            <a:endParaRPr lang="ru-RU" sz="28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 descr="C:\Users\Сайвер\Desktop\РАЗВИВАЮЩАЯ СРЕДА\к обл. семинару\Познавательное развитие\_DSC578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28799" y="3189816"/>
            <a:ext cx="4288777" cy="3203092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Сайвер\Desktop\РАЗВИВАЮЩАЯ СРЕДА\IMG_405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743" y="3171691"/>
            <a:ext cx="4281713" cy="3206420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6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9878" y="242344"/>
            <a:ext cx="8853715" cy="107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Развивающее пространство должно отражать все образовательные области: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9070" y="1435146"/>
            <a:ext cx="2913540" cy="10247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– коммуникативное развитие</a:t>
            </a:r>
            <a:endParaRPr lang="ru-RU" sz="24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42026" y="5644799"/>
            <a:ext cx="2427889" cy="10247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  <a:endParaRPr lang="ru-RU" sz="24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93901" y="1604532"/>
            <a:ext cx="2427889" cy="10247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  <a:endParaRPr lang="ru-RU" sz="32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69697" y="5420775"/>
            <a:ext cx="2875492" cy="12484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 эстетическое развитие</a:t>
            </a:r>
            <a:endParaRPr lang="ru-RU" sz="24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6632" y="3057246"/>
            <a:ext cx="2427889" cy="10247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  <a:endParaRPr lang="ru-RU" sz="28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8507" y="1672716"/>
            <a:ext cx="2867459" cy="214601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Picture 3" descr="C:\Users\Сайвер\Desktop\РАЗВИВАЮЩАЯ СРЕДА\к обл. семинару\Познавательное развитие\_DSC578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7730" y="4573456"/>
            <a:ext cx="2664296" cy="1989841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Сайвер\Desktop\РАЗВИВАЮЩАЯ СРЕДА\Новая папка 1\Изображение 00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3533" y="3049049"/>
            <a:ext cx="2952328" cy="2061478"/>
          </a:xfrm>
          <a:prstGeom prst="rect">
            <a:avLst/>
          </a:prstGeom>
          <a:noFill/>
          <a:ln w="50800" cmpd="thickThin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0997" y="3972762"/>
            <a:ext cx="2254969" cy="2487179"/>
          </a:xfrm>
          <a:prstGeom prst="rect">
            <a:avLst/>
          </a:prstGeom>
          <a:ln w="50800" cmpd="thickThin">
            <a:solidFill>
              <a:schemeClr val="accent3">
                <a:lumMod val="75000"/>
              </a:schemeClr>
            </a:solidFill>
          </a:ln>
        </p:spPr>
      </p:pic>
      <p:pic>
        <p:nvPicPr>
          <p:cNvPr id="14" name="Picture 2" descr="C:\Documents and Settings\user\Мои документы\Мои рисунки\детсад фото\20N_0050.jpg"/>
          <p:cNvPicPr>
            <a:picLocks noChangeAspect="1" noChangeArrowheads="1"/>
          </p:cNvPicPr>
          <p:nvPr/>
        </p:nvPicPr>
        <p:blipFill>
          <a:blip r:embed="rId9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87"/>
          <a:stretch>
            <a:fillRect/>
          </a:stretch>
        </p:blipFill>
        <p:spPr bwMode="auto">
          <a:xfrm>
            <a:off x="577730" y="1423276"/>
            <a:ext cx="1531340" cy="265651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3902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2036" y="665017"/>
            <a:ext cx="8236528" cy="5632311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solidFill>
                  <a:srgbClr val="A357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взрослого - исходить из интересов ребенка и перспектив его дальнейшего развития.</a:t>
            </a:r>
          </a:p>
          <a:p>
            <a:pPr lvl="0"/>
            <a:r>
              <a:rPr lang="ru-RU" sz="4000" b="1" dirty="0">
                <a:solidFill>
                  <a:srgbClr val="A357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«Выбирай! Все это для твоей деятельности. Учи себя сначала сам! Экспериментируй! </a:t>
            </a:r>
          </a:p>
          <a:p>
            <a:pPr algn="ctr"/>
            <a:r>
              <a:rPr lang="ru-RU" sz="4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Наблюдай. Делай выводы. Исследуй!»</a:t>
            </a:r>
          </a:p>
        </p:txBody>
      </p:sp>
    </p:spTree>
    <p:extLst>
      <p:ext uri="{BB962C8B-B14F-4D97-AF65-F5344CB8AC3E}">
        <p14:creationId xmlns:p14="http://schemas.microsoft.com/office/powerpoint/2010/main" val="414937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5112" y="389467"/>
            <a:ext cx="1502095" cy="16086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07765" y="389467"/>
            <a:ext cx="7325702" cy="104986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Использованный материал и источники:</a:t>
            </a:r>
            <a:endParaRPr lang="ru-RU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07764" y="1770434"/>
            <a:ext cx="8064645" cy="474781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54669" y="1866265"/>
            <a:ext cx="70950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предметно-игрового пространства в детском саду: Методическое пособие /Под ред. Е.О. Смирновой. – М.: АРКТИ, 2012.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54668" y="3261247"/>
            <a:ext cx="70950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2.Виноградова </a:t>
            </a:r>
            <a:r>
              <a:rPr lang="ru-RU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Н.А., </a:t>
            </a:r>
            <a:r>
              <a:rPr lang="ru-RU" sz="24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Микляева</a:t>
            </a:r>
            <a:r>
              <a:rPr lang="ru-RU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Н.В. «</a:t>
            </a:r>
            <a:r>
              <a:rPr lang="ru-RU" sz="24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Интерак-тивная</a:t>
            </a:r>
            <a:r>
              <a:rPr lang="ru-RU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предметно-развивающая и игровая среда детского сада: Учебное пособие. – М.: УЦ «Перспектива», 2011.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54667" y="4889945"/>
            <a:ext cx="7409179" cy="816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3.Методические рекомендации </a:t>
            </a:r>
            <a:r>
              <a:rPr lang="ru-RU" sz="2800" b="1" dirty="0" smtClean="0">
                <a:solidFill>
                  <a:schemeClr val="accent5"/>
                </a:solidFill>
              </a:rPr>
              <a:t>Бурим Н.В. ЛОИРО</a:t>
            </a:r>
            <a:r>
              <a:rPr lang="ru-RU" sz="2800" b="1" dirty="0">
                <a:solidFill>
                  <a:schemeClr val="accent5"/>
                </a:solidFill>
              </a:rPr>
              <a:t>, 2014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54668" y="5705982"/>
            <a:ext cx="6880702" cy="73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4.Материалы НС-портала.</a:t>
            </a:r>
            <a:endParaRPr lang="ru-RU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68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>
            <a:off x="2120629" y="797668"/>
            <a:ext cx="8287966" cy="521402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64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8972" y="1252024"/>
            <a:ext cx="9144000" cy="107721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педагогической компетентности родителей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98806" y="3334044"/>
            <a:ext cx="10044332" cy="3052690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выработать единый стиль воспитания и общения с ребенком в ДОУ и семье; помочь понять значение развивающей среды, как ее наполнять, чтобы она была развивающей и значимой в разностороннем развитии их ребенка. 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87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8346" y="1030309"/>
            <a:ext cx="10225824" cy="4832092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ru-RU" sz="2800" b="1" dirty="0" smtClean="0">
                <a:solidFill>
                  <a:schemeClr val="accent4"/>
                </a:solidFill>
                <a:cs typeface="Traditional Arabic" panose="02020603050405020304" pitchFamily="18" charset="-78"/>
              </a:rPr>
              <a:t>Специфика дошкольного детства заключается в том, что обучение является по сути </a:t>
            </a:r>
            <a:r>
              <a:rPr lang="ru-RU" altLang="ru-RU" sz="2800" b="1" dirty="0" smtClean="0">
                <a:solidFill>
                  <a:srgbClr val="A35735"/>
                </a:solidFill>
                <a:cs typeface="Traditional Arabic" panose="02020603050405020304" pitchFamily="18" charset="-78"/>
              </a:rPr>
              <a:t>процессом «усвоения» содержания в различных видах деятельности.</a:t>
            </a:r>
          </a:p>
          <a:p>
            <a:pPr algn="r"/>
            <a:r>
              <a:rPr lang="ru-RU" altLang="ru-RU" sz="2800" b="1" dirty="0" smtClean="0">
                <a:solidFill>
                  <a:srgbClr val="A35735"/>
                </a:solidFill>
                <a:cs typeface="Traditional Arabic" panose="02020603050405020304" pitchFamily="18" charset="-78"/>
              </a:rPr>
              <a:t> </a:t>
            </a:r>
            <a:r>
              <a:rPr lang="ru-RU" altLang="ru-RU" sz="2800" b="1" dirty="0" smtClean="0">
                <a:solidFill>
                  <a:schemeClr val="accent4"/>
                </a:solidFill>
                <a:cs typeface="Traditional Arabic" panose="02020603050405020304" pitchFamily="18" charset="-78"/>
              </a:rPr>
              <a:t>(</a:t>
            </a:r>
            <a:r>
              <a:rPr lang="ru-RU" altLang="ru-RU" sz="2800" b="1" i="1" dirty="0" smtClean="0">
                <a:solidFill>
                  <a:schemeClr val="accent4">
                    <a:lumMod val="50000"/>
                  </a:schemeClr>
                </a:solidFill>
                <a:cs typeface="Traditional Arabic" panose="02020603050405020304" pitchFamily="18" charset="-78"/>
              </a:rPr>
              <a:t>Д.Б. </a:t>
            </a:r>
            <a:r>
              <a:rPr lang="ru-RU" altLang="ru-RU" sz="2800" b="1" i="1" dirty="0" err="1" smtClean="0">
                <a:solidFill>
                  <a:schemeClr val="accent4">
                    <a:lumMod val="50000"/>
                  </a:schemeClr>
                </a:solidFill>
                <a:cs typeface="Traditional Arabic" panose="02020603050405020304" pitchFamily="18" charset="-78"/>
              </a:rPr>
              <a:t>Эльконин</a:t>
            </a:r>
            <a:r>
              <a:rPr lang="ru-RU" altLang="ru-RU" sz="2800" b="1" dirty="0" smtClean="0">
                <a:solidFill>
                  <a:schemeClr val="accent4"/>
                </a:solidFill>
                <a:cs typeface="Traditional Arabic" panose="02020603050405020304" pitchFamily="18" charset="-78"/>
              </a:rPr>
              <a:t>)</a:t>
            </a:r>
            <a:endParaRPr lang="ru-RU" altLang="ru-RU" sz="2800" b="1" dirty="0">
              <a:cs typeface="Traditional Arabic" panose="02020603050405020304" pitchFamily="18" charset="-7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800" b="1" dirty="0" smtClean="0">
                <a:solidFill>
                  <a:schemeClr val="accent4"/>
                </a:solidFill>
                <a:cs typeface="Traditional Arabic" panose="02020603050405020304" pitchFamily="18" charset="-78"/>
              </a:rPr>
              <a:t>Схема развития любого вида деятельности в </a:t>
            </a:r>
            <a:r>
              <a:rPr lang="ru-RU" altLang="ru-RU" sz="2800" b="1" dirty="0" err="1" smtClean="0">
                <a:solidFill>
                  <a:schemeClr val="accent4"/>
                </a:solidFill>
                <a:cs typeface="Traditional Arabic" panose="02020603050405020304" pitchFamily="18" charset="-78"/>
              </a:rPr>
              <a:t>соот-ветствии</a:t>
            </a:r>
            <a:r>
              <a:rPr lang="ru-RU" altLang="ru-RU" sz="2800" b="1" dirty="0" smtClean="0">
                <a:solidFill>
                  <a:schemeClr val="accent4"/>
                </a:solidFill>
                <a:cs typeface="Traditional Arabic" panose="02020603050405020304" pitchFamily="18" charset="-78"/>
              </a:rPr>
              <a:t> с концепцией </a:t>
            </a:r>
            <a:r>
              <a:rPr lang="ru-RU" altLang="ru-RU" sz="2800" b="1" i="1" dirty="0" smtClean="0">
                <a:solidFill>
                  <a:schemeClr val="accent4">
                    <a:lumMod val="50000"/>
                  </a:schemeClr>
                </a:solidFill>
                <a:cs typeface="Traditional Arabic" panose="02020603050405020304" pitchFamily="18" charset="-78"/>
              </a:rPr>
              <a:t>Л.С. Выготского </a:t>
            </a:r>
            <a:r>
              <a:rPr lang="ru-RU" altLang="ru-RU" sz="2800" b="1" dirty="0" smtClean="0">
                <a:solidFill>
                  <a:schemeClr val="accent4"/>
                </a:solidFill>
                <a:cs typeface="Traditional Arabic" panose="02020603050405020304" pitchFamily="18" charset="-78"/>
              </a:rPr>
              <a:t>такова:        </a:t>
            </a:r>
            <a:r>
              <a:rPr lang="ru-RU" altLang="ru-RU" sz="2800" b="1" dirty="0" smtClean="0">
                <a:solidFill>
                  <a:schemeClr val="bg2">
                    <a:lumMod val="25000"/>
                  </a:schemeClr>
                </a:solidFill>
                <a:cs typeface="Traditional Arabic" panose="02020603050405020304" pitchFamily="18" charset="-78"/>
              </a:rPr>
              <a:t>сначала</a:t>
            </a:r>
            <a:r>
              <a:rPr lang="ru-RU" altLang="ru-RU" sz="2800" b="1" dirty="0" smtClean="0">
                <a:solidFill>
                  <a:schemeClr val="accent4"/>
                </a:solidFill>
                <a:cs typeface="Traditional Arabic" panose="02020603050405020304" pitchFamily="18" charset="-78"/>
              </a:rPr>
              <a:t> она осуществляется в </a:t>
            </a:r>
            <a:r>
              <a:rPr lang="ru-RU" altLang="ru-RU" sz="2800" b="1" dirty="0" smtClean="0">
                <a:solidFill>
                  <a:srgbClr val="A35735"/>
                </a:solidFill>
                <a:cs typeface="Traditional Arabic" panose="02020603050405020304" pitchFamily="18" charset="-78"/>
              </a:rPr>
              <a:t>совместной деятель-</a:t>
            </a:r>
            <a:r>
              <a:rPr lang="ru-RU" altLang="ru-RU" sz="2800" b="1" dirty="0" err="1" smtClean="0">
                <a:solidFill>
                  <a:srgbClr val="A35735"/>
                </a:solidFill>
                <a:cs typeface="Traditional Arabic" panose="02020603050405020304" pitchFamily="18" charset="-78"/>
              </a:rPr>
              <a:t>ности</a:t>
            </a:r>
            <a:r>
              <a:rPr lang="ru-RU" altLang="ru-RU" sz="2800" b="1" dirty="0" smtClean="0">
                <a:solidFill>
                  <a:srgbClr val="A35735"/>
                </a:solidFill>
                <a:cs typeface="Traditional Arabic" panose="02020603050405020304" pitchFamily="18" charset="-78"/>
              </a:rPr>
              <a:t> со взрослыми,</a:t>
            </a:r>
          </a:p>
          <a:p>
            <a:r>
              <a:rPr lang="ru-RU" altLang="ru-RU" sz="2800" b="1" dirty="0" smtClean="0">
                <a:solidFill>
                  <a:schemeClr val="bg2">
                    <a:lumMod val="25000"/>
                  </a:schemeClr>
                </a:solidFill>
                <a:cs typeface="Traditional Arabic" panose="02020603050405020304" pitchFamily="18" charset="-78"/>
              </a:rPr>
              <a:t> затем </a:t>
            </a:r>
            <a:r>
              <a:rPr lang="ru-RU" altLang="ru-RU" sz="2800" b="1" dirty="0" smtClean="0">
                <a:solidFill>
                  <a:srgbClr val="A35735"/>
                </a:solidFill>
                <a:cs typeface="Traditional Arabic" panose="02020603050405020304" pitchFamily="18" charset="-78"/>
              </a:rPr>
              <a:t>– в совместной деятельности со сверстниками и, </a:t>
            </a:r>
            <a:r>
              <a:rPr lang="ru-RU" altLang="ru-RU" sz="2800" b="1" dirty="0" smtClean="0">
                <a:solidFill>
                  <a:schemeClr val="accent4">
                    <a:lumMod val="50000"/>
                  </a:schemeClr>
                </a:solidFill>
                <a:cs typeface="Traditional Arabic" panose="02020603050405020304" pitchFamily="18" charset="-78"/>
              </a:rPr>
              <a:t>наконец</a:t>
            </a:r>
            <a:r>
              <a:rPr lang="ru-RU" altLang="ru-RU" sz="2800" b="1" dirty="0" smtClean="0">
                <a:solidFill>
                  <a:srgbClr val="A35735"/>
                </a:solidFill>
                <a:cs typeface="Traditional Arabic" panose="02020603050405020304" pitchFamily="18" charset="-78"/>
              </a:rPr>
              <a:t>, становится самостоятельной деятельно-</a:t>
            </a:r>
            <a:r>
              <a:rPr lang="ru-RU" altLang="ru-RU" sz="2800" b="1" dirty="0" err="1" smtClean="0">
                <a:solidFill>
                  <a:srgbClr val="A35735"/>
                </a:solidFill>
                <a:cs typeface="Traditional Arabic" panose="02020603050405020304" pitchFamily="18" charset="-78"/>
              </a:rPr>
              <a:t>стью</a:t>
            </a:r>
            <a:r>
              <a:rPr lang="ru-RU" altLang="ru-RU" sz="2800" b="1" dirty="0" smtClean="0">
                <a:solidFill>
                  <a:srgbClr val="A35735"/>
                </a:solidFill>
                <a:cs typeface="Traditional Arabic" panose="02020603050405020304" pitchFamily="18" charset="-78"/>
              </a:rPr>
              <a:t> ребенка.  </a:t>
            </a:r>
            <a:endParaRPr lang="ru-RU" altLang="ru-RU" sz="2800" b="1" dirty="0">
              <a:solidFill>
                <a:srgbClr val="A35735"/>
              </a:solidFill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9083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2739" y="326549"/>
            <a:ext cx="10135672" cy="5693866"/>
          </a:xfrm>
          <a:prstGeom prst="rect">
            <a:avLst/>
          </a:prstGeom>
          <a:ln w="190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</a:t>
            </a:r>
            <a:r>
              <a:rPr lang="ru-RU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материал для его </a:t>
            </a:r>
            <a:r>
              <a:rPr lang="ru-RU" sz="2800" b="1" dirty="0">
                <a:solidFill>
                  <a:srgbClr val="A357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активного участия в разных видах деятельности</a:t>
            </a:r>
            <a:r>
              <a:rPr lang="ru-RU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будет </a:t>
            </a:r>
            <a:r>
              <a:rPr lang="ru-RU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отвечать его </a:t>
            </a:r>
            <a:r>
              <a:rPr lang="ru-RU" sz="2800" b="1" dirty="0">
                <a:solidFill>
                  <a:srgbClr val="A357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предпочтениям, потребностям или формировать интересы.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Стремитесь </a:t>
            </a:r>
            <a:r>
              <a:rPr lang="ru-RU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b="1" dirty="0">
                <a:solidFill>
                  <a:srgbClr val="A357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разумному оптимуму </a:t>
            </a:r>
            <a:r>
              <a:rPr lang="ru-RU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насыщении среды материалами.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Создайте </a:t>
            </a:r>
            <a:r>
              <a:rPr lang="ru-RU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ребенка предметное пространство, </a:t>
            </a:r>
            <a:r>
              <a:rPr lang="ru-RU" sz="2800" b="1" dirty="0">
                <a:solidFill>
                  <a:srgbClr val="A357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i="1" dirty="0">
                <a:solidFill>
                  <a:srgbClr val="A357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 </a:t>
            </a:r>
            <a:r>
              <a:rPr lang="ru-RU" sz="2800" b="1" i="1" dirty="0" smtClean="0">
                <a:solidFill>
                  <a:srgbClr val="A357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масштабах</a:t>
            </a:r>
            <a:r>
              <a:rPr lang="ru-RU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«разных» </a:t>
            </a:r>
            <a:r>
              <a:rPr lang="ru-RU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действий: </a:t>
            </a:r>
          </a:p>
          <a:p>
            <a:pPr lvl="0" algn="r"/>
            <a:r>
              <a:rPr lang="ru-RU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i="1" dirty="0" smtClean="0">
                <a:solidFill>
                  <a:srgbClr val="A357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</a:t>
            </a:r>
            <a:r>
              <a:rPr lang="ru-RU" sz="2800" b="1" i="1" dirty="0">
                <a:solidFill>
                  <a:srgbClr val="A357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«глаз — рука</a:t>
            </a:r>
            <a:r>
              <a:rPr lang="ru-RU" sz="2800" b="1" i="1" dirty="0" smtClean="0">
                <a:solidFill>
                  <a:srgbClr val="A357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8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действий ребенка в </a:t>
            </a:r>
            <a:r>
              <a:rPr lang="ru-RU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пространстве;</a:t>
            </a:r>
          </a:p>
          <a:p>
            <a:pPr lvl="0" algn="r"/>
            <a:r>
              <a:rPr lang="ru-RU" sz="2800" b="1" dirty="0" smtClean="0">
                <a:solidFill>
                  <a:srgbClr val="A357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800" b="1" i="1" dirty="0" smtClean="0">
                <a:solidFill>
                  <a:srgbClr val="A357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</a:t>
            </a:r>
            <a:r>
              <a:rPr lang="ru-RU" sz="2800" b="1" i="1" dirty="0">
                <a:solidFill>
                  <a:srgbClr val="A357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соответствующий росту </a:t>
            </a:r>
            <a:r>
              <a:rPr lang="ru-RU" sz="2800" b="1" i="1" dirty="0" smtClean="0">
                <a:solidFill>
                  <a:srgbClr val="A357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  <a:r>
              <a:rPr lang="ru-RU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для </a:t>
            </a:r>
            <a:r>
              <a:rPr lang="ru-RU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совместных действий ребенка со </a:t>
            </a:r>
            <a:r>
              <a:rPr lang="ru-RU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взрослым;</a:t>
            </a:r>
          </a:p>
          <a:p>
            <a:pPr lvl="0" algn="r"/>
            <a:r>
              <a:rPr lang="ru-RU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i="1" dirty="0" smtClean="0">
                <a:solidFill>
                  <a:srgbClr val="A357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</a:t>
            </a:r>
            <a:r>
              <a:rPr lang="ru-RU" sz="2800" b="1" i="1" dirty="0">
                <a:solidFill>
                  <a:srgbClr val="A357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предметного мира </a:t>
            </a:r>
            <a:r>
              <a:rPr lang="ru-RU" sz="2800" b="1" i="1" dirty="0" smtClean="0">
                <a:solidFill>
                  <a:srgbClr val="A357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взрослого- </a:t>
            </a:r>
            <a:r>
              <a:rPr lang="ru-RU" sz="2800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из-за</a:t>
            </a:r>
            <a:r>
              <a:rPr lang="ru-RU" sz="2800" b="1" i="1" dirty="0" smtClean="0">
                <a:solidFill>
                  <a:srgbClr val="A357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стремления ребенка к взрослению</a:t>
            </a:r>
            <a:r>
              <a:rPr lang="ru-RU" sz="2800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75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5891" y="309514"/>
            <a:ext cx="9176001" cy="5262979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функция среды: </a:t>
            </a:r>
            <a:r>
              <a:rPr lang="ru-RU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для сотрудничества, формирования положительных взаимоотношений, организованного поведения, бережного отношения к предметному миру, созданному руками человека…</a:t>
            </a:r>
          </a:p>
          <a:p>
            <a:r>
              <a:rPr lang="ru-RU" sz="2800" b="1" i="1" dirty="0">
                <a:solidFill>
                  <a:schemeClr val="accen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функция</a:t>
            </a:r>
            <a:r>
              <a:rPr lang="ru-RU" sz="2800" b="1" dirty="0">
                <a:solidFill>
                  <a:schemeClr val="accen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среды каждой деятельности должно соответствовать </a:t>
            </a:r>
            <a:r>
              <a:rPr lang="ru-RU" sz="2800" b="1" dirty="0">
                <a:solidFill>
                  <a:srgbClr val="A357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"зоне актуального развития" самого слабого </a:t>
            </a:r>
            <a:r>
              <a:rPr lang="ru-RU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находиться </a:t>
            </a:r>
            <a:r>
              <a:rPr lang="ru-RU" sz="2800" b="1" dirty="0">
                <a:solidFill>
                  <a:srgbClr val="A357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"зоне ближайшего развития" самого сильного </a:t>
            </a:r>
            <a:r>
              <a:rPr lang="ru-RU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ребенка.</a:t>
            </a:r>
          </a:p>
          <a:p>
            <a:r>
              <a:rPr lang="ru-RU" sz="2800" b="1" i="1" dirty="0">
                <a:solidFill>
                  <a:schemeClr val="accen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2800" b="1" dirty="0">
                <a:solidFill>
                  <a:schemeClr val="accen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подбирать материал, исходя из его </a:t>
            </a:r>
            <a:r>
              <a:rPr lang="ru-RU" sz="2800" b="1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развивающей ценности</a:t>
            </a:r>
            <a:r>
              <a:rPr lang="ru-RU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8211" y="4516431"/>
            <a:ext cx="2803788" cy="2112123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01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8573" y="212838"/>
            <a:ext cx="9320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должна обеспечить </a:t>
            </a:r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право 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игру: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28393" y="1315198"/>
            <a:ext cx="10723418" cy="5016758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</a:t>
            </a:r>
            <a:r>
              <a:rPr lang="ru-RU" sz="32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спонтанной игры </a:t>
            </a:r>
            <a:r>
              <a:rPr lang="ru-RU" sz="3200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32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обогащение,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игрового времени и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пространства);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свободный выбор </a:t>
            </a:r>
            <a:r>
              <a:rPr lang="ru-RU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темы, сюжета игры, необходимых </a:t>
            </a:r>
            <a:r>
              <a:rPr lang="ru-RU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иг-рушек</a:t>
            </a:r>
            <a:r>
              <a:rPr lang="ru-RU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места и времени для организации различных </a:t>
            </a:r>
            <a:r>
              <a:rPr lang="ru-RU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 </a:t>
            </a:r>
            <a:r>
              <a:rPr lang="ru-RU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игр;</a:t>
            </a:r>
          </a:p>
          <a:p>
            <a:r>
              <a:rPr lang="ru-RU" sz="32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систематическое изменение </a:t>
            </a:r>
            <a:r>
              <a:rPr lang="ru-RU" sz="32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</a:t>
            </a:r>
            <a:r>
              <a:rPr lang="ru-RU" sz="3200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ru-RU" sz="32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трансфор-мация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замыслом);</a:t>
            </a:r>
          </a:p>
          <a:p>
            <a:r>
              <a:rPr lang="ru-RU" sz="3200" b="1" i="1" u="sng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Главное, чтобы не было большого перенасыщения</a:t>
            </a:r>
            <a:r>
              <a:rPr lang="ru-RU" sz="3200" b="1" i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u="sng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(зависимость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пополнения  от приоритетности игр детей в соответствии с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возрастом).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61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6480" y="1338273"/>
            <a:ext cx="10064675" cy="4801314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450215"/>
            <a:r>
              <a:rPr lang="ru-RU" sz="3200" b="1" i="1" kern="1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 </a:t>
            </a:r>
            <a:r>
              <a:rPr lang="ru-RU" sz="3200" b="1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kern="1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часть </a:t>
            </a:r>
            <a:r>
              <a:rPr lang="ru-RU" sz="3200" b="1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среды, </a:t>
            </a:r>
            <a:r>
              <a:rPr lang="ru-RU" sz="3200" b="1" kern="1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представ-ленная </a:t>
            </a:r>
            <a:r>
              <a:rPr lang="ru-RU" sz="3200" b="1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организованным </a:t>
            </a:r>
            <a:r>
              <a:rPr lang="ru-RU" sz="3200" b="1" kern="1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прост-</a:t>
            </a:r>
            <a:r>
              <a:rPr lang="ru-RU" sz="3200" b="1" kern="1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ранством</a:t>
            </a:r>
            <a:r>
              <a:rPr lang="ru-RU" sz="3200" b="1" kern="1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kern="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(помещениями, участком и т.п.),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материалами, оборудованием и инвентарем для развития детей дошкольного возраста в соответствии с особенностями каждого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возрастного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этапа, охраны и укрепления их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учёта особенностей и коррекции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недостатков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развития.</a:t>
            </a:r>
          </a:p>
          <a:p>
            <a:pPr indent="450215" algn="just"/>
            <a:r>
              <a:rPr lang="ru-RU" dirty="0">
                <a:solidFill>
                  <a:prstClr val="black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08704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31145" y="324521"/>
            <a:ext cx="93650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регламентирующие выбор оборудования, учебно-методических и игровых материалов в области развивающей среды для детей дошкольного </a:t>
            </a: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1" dirty="0">
                <a:solidFill>
                  <a:schemeClr val="accent1"/>
                </a:solidFill>
              </a:rPr>
              <a:t/>
            </a:r>
            <a:br>
              <a:rPr lang="ru-RU" sz="2000" b="1" dirty="0">
                <a:solidFill>
                  <a:schemeClr val="accent1"/>
                </a:solidFill>
              </a:rPr>
            </a:b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1145" y="2684936"/>
            <a:ext cx="8913852" cy="4031873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дошкольного образования (утв. приказом Министерства образования и науки РФ от 17 октября 2013 г. N 1155) (п.3.3. Требования к развивающей предметно-пространственной среде)</a:t>
            </a:r>
          </a:p>
          <a:p>
            <a:pPr marL="514350" indent="-514350">
              <a:buAutoNum type="arabicPeriod"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образования и науки РФ от 17 ноября 2011г. № 03-877</a:t>
            </a:r>
          </a:p>
        </p:txBody>
      </p:sp>
    </p:spTree>
    <p:extLst>
      <p:ext uri="{BB962C8B-B14F-4D97-AF65-F5344CB8AC3E}">
        <p14:creationId xmlns:p14="http://schemas.microsoft.com/office/powerpoint/2010/main" val="99859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17341" y="4167024"/>
            <a:ext cx="5787162" cy="52322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accent4"/>
                </a:solidFill>
              </a:rPr>
              <a:t>содержательно-насыщенным</a:t>
            </a:r>
            <a:endParaRPr lang="ru-RU" sz="2800" b="1" dirty="0">
              <a:solidFill>
                <a:schemeClr val="accent4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95489" y="3033590"/>
            <a:ext cx="4705134" cy="584775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chemeClr val="accent4"/>
                </a:solidFill>
              </a:rPr>
              <a:t>трансформируемым</a:t>
            </a:r>
            <a:endParaRPr lang="ru-RU" sz="3200" b="1" dirty="0">
              <a:solidFill>
                <a:schemeClr val="accent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83245" y="5234843"/>
            <a:ext cx="4910319" cy="584775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chemeClr val="accent4"/>
                </a:solidFill>
              </a:rPr>
              <a:t>полифункциональным</a:t>
            </a:r>
            <a:endParaRPr lang="ru-RU" sz="3200" b="1" dirty="0">
              <a:solidFill>
                <a:schemeClr val="accent4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35556" y="6167848"/>
            <a:ext cx="3034805" cy="584775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chemeClr val="accent4"/>
                </a:solidFill>
              </a:rPr>
              <a:t>вариативным</a:t>
            </a:r>
            <a:endParaRPr lang="ru-RU" sz="3200" b="1" dirty="0">
              <a:solidFill>
                <a:schemeClr val="accent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2595" y="2013445"/>
            <a:ext cx="2845789" cy="584775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chemeClr val="accent4"/>
                </a:solidFill>
              </a:rPr>
              <a:t>безопасным</a:t>
            </a:r>
            <a:endParaRPr lang="ru-RU" sz="3200" dirty="0">
              <a:solidFill>
                <a:schemeClr val="accent4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31890" y="138121"/>
            <a:ext cx="7170902" cy="1362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Эти документы так же регламентируют построение развивающего пространства, оно должно быть:</a:t>
            </a:r>
            <a:endParaRPr lang="ru-RU" sz="2400" b="1" dirty="0"/>
          </a:p>
        </p:txBody>
      </p:sp>
      <p:sp>
        <p:nvSpPr>
          <p:cNvPr id="8" name="Дуга 7"/>
          <p:cNvSpPr/>
          <p:nvPr/>
        </p:nvSpPr>
        <p:spPr>
          <a:xfrm>
            <a:off x="4026877" y="2193458"/>
            <a:ext cx="45719" cy="5737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>
            <a:off x="2231890" y="2763375"/>
            <a:ext cx="3589820" cy="3361379"/>
          </a:xfrm>
          <a:prstGeom prst="smileyFac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19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497</TotalTime>
  <Words>816</Words>
  <Application>Microsoft Office PowerPoint</Application>
  <PresentationFormat>Широкоэкранный</PresentationFormat>
  <Paragraphs>57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Century Gothic</vt:lpstr>
      <vt:lpstr>Times New Roman</vt:lpstr>
      <vt:lpstr>Traditional Arabic</vt:lpstr>
      <vt:lpstr>Wingdings</vt:lpstr>
      <vt:lpstr>Wingdings 3</vt:lpstr>
      <vt:lpstr>Легкий дым</vt:lpstr>
      <vt:lpstr>Малыш и его развивающая среда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Содержательно-насыщенная среда –это разнообразие материалов, оборудования и инвентаря, как во всех помещениях группы, здания так и на участке и должна соответствовать: возрастным возможностям детей,содержанию Программы.  </vt:lpstr>
      <vt:lpstr>Трансформируемость – это возможность изме-нений в зависимости от образовательной ситуа-ции, меняющихся интересов детей и их возмож-ностей.</vt:lpstr>
      <vt:lpstr>Полифункциональность – это возможность разнообразного использования различных составляющих предметной среды (детская мебель, маты, мягкие модули, ширмы и т.д.) и наличие не обладающих жёстко закреплённым способом употребления (полифункциональных) предметов (в том числе  природные материалы, предметы-заместители)</vt:lpstr>
      <vt:lpstr>Вариативность – это наличие различных пространств (для игры, уединения и пр.); разнообразных материалов, игр, игру-шек и оборудования (обеспечивающих свободный выбор де-тей); периодическая сменяемость игрового материала; появ-ление новых предметов (стимулируют игровую, двигательную, познавательную и исследовательскую активность детей).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Малыш и его развивающая среда</dc:title>
  <dc:creator>tanya</dc:creator>
  <cp:lastModifiedBy>tanya</cp:lastModifiedBy>
  <cp:revision>52</cp:revision>
  <dcterms:created xsi:type="dcterms:W3CDTF">2015-08-21T07:15:05Z</dcterms:created>
  <dcterms:modified xsi:type="dcterms:W3CDTF">2015-12-27T12:38:49Z</dcterms:modified>
</cp:coreProperties>
</file>