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63" r:id="rId5"/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76648-7B96-4169-8E41-8313610759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836A4-C8DD-4B12-B0AE-2B851F1028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92F7-4970-4432-BFC1-455FD965D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854B8-E9E8-4AAA-B6BE-1EE3DEF21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8EC20-1244-4836-ABDE-7904114053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BC36-C53D-46EA-B4C7-8EF7124CC4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9D06C-DA24-43AA-8677-8AB21D07B6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C01FE-0152-4278-B0DA-C43755E6AA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3B471-C78E-46A1-B5F7-7944700F71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D01E7-8C76-40FA-984E-AD3BE846D9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25862-D915-489E-834A-30B2B427A5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76648-7B96-4169-8E41-8313610759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836A4-C8DD-4B12-B0AE-2B851F1028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92F7-4970-4432-BFC1-455FD965D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854B8-E9E8-4AAA-B6BE-1EE3DEF21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8EC20-1244-4836-ABDE-7904114053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CBC36-C53D-46EA-B4C7-8EF7124CC4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9D06C-DA24-43AA-8677-8AB21D07B6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C01FE-0152-4278-B0DA-C43755E6AA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3B471-C78E-46A1-B5F7-7944700F71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D01E7-8C76-40FA-984E-AD3BE846D9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25862-D915-489E-834A-30B2B427A5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92D050"/>
            </a:gs>
            <a:gs pos="82000">
              <a:srgbClr val="00B0F0"/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92D050"/>
            </a:gs>
            <a:gs pos="82000">
              <a:srgbClr val="00B0F0"/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CC030B-4A29-498D-B559-8DBE8706A1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CC030B-4A29-498D-B559-8DBE8706A1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8.xml"/><Relationship Id="rId4" Type="http://schemas.openxmlformats.org/officeDocument/2006/relationships/audio" Target="file:///E:\&#1047;&#1074;&#1091;&#1082;%20&#1057;%20&#1089;&#1083;&#1086;&#1075;&#1080;\&#1094;&#1091;.wav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92D050"/>
            </a:gs>
            <a:gs pos="82000">
              <a:srgbClr val="00B0F0"/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20563225">
            <a:off x="677359" y="1353242"/>
            <a:ext cx="7696200" cy="4191000"/>
          </a:xfrm>
          <a:prstGeom prst="ellipse">
            <a:avLst/>
          </a:prstGeom>
          <a:ln w="193675">
            <a:gradFill flip="none" rotWithShape="1">
              <a:gsLst>
                <a:gs pos="33000">
                  <a:srgbClr val="FF0000"/>
                </a:gs>
                <a:gs pos="50000">
                  <a:schemeClr val="accent6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Звук   С</a:t>
            </a:r>
          </a:p>
          <a:p>
            <a:pPr lvl="0"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Весёлые </a:t>
            </a:r>
          </a:p>
          <a:p>
            <a:pPr lvl="0"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слоги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92D050"/>
            </a:gs>
            <a:gs pos="82000">
              <a:srgbClr val="00B0F0"/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20563225">
            <a:off x="677359" y="1353242"/>
            <a:ext cx="7696200" cy="4191000"/>
          </a:xfrm>
          <a:prstGeom prst="ellipse">
            <a:avLst/>
          </a:prstGeom>
          <a:ln w="193675">
            <a:gradFill flip="none" rotWithShape="1">
              <a:gsLst>
                <a:gs pos="33000">
                  <a:srgbClr val="FF0000"/>
                </a:gs>
                <a:gs pos="50000">
                  <a:schemeClr val="accent6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Листать слайды – </a:t>
            </a: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Смотреть задание – </a:t>
            </a: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Чтобы убрать текст задания, щелкайте по нему мышкой.</a:t>
            </a:r>
          </a:p>
          <a:p>
            <a:pPr algn="ctr"/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562600" y="1447800"/>
            <a:ext cx="457200" cy="381000"/>
          </a:xfrm>
          <a:prstGeom prst="actionButtonForwardNext">
            <a:avLst/>
          </a:prstGeom>
          <a:solidFill>
            <a:srgbClr val="8BB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7" descr="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7400" y="2209800"/>
            <a:ext cx="457200" cy="457200"/>
          </a:xfrm>
          <a:prstGeom prst="actionButtonDocument">
            <a:avLst/>
          </a:prstGeom>
          <a:solidFill>
            <a:srgbClr val="B0BC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73340d1cb362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0550"/>
          </a:xfrm>
          <a:prstGeom prst="rect">
            <a:avLst/>
          </a:prstGeom>
          <a:noFill/>
        </p:spPr>
      </p:pic>
      <p:pic>
        <p:nvPicPr>
          <p:cNvPr id="29701" name="Picture 5" descr="0a90d5a235acн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057400"/>
            <a:ext cx="1223963" cy="1235075"/>
          </a:xfrm>
          <a:prstGeom prst="rect">
            <a:avLst/>
          </a:prstGeom>
          <a:noFill/>
        </p:spPr>
      </p:pic>
      <p:pic>
        <p:nvPicPr>
          <p:cNvPr id="29702" name="Picture 6" descr="4ccd7783baee (1шш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3519">
            <a:off x="3962400" y="5702300"/>
            <a:ext cx="1223963" cy="1155700"/>
          </a:xfrm>
          <a:prstGeom prst="rect">
            <a:avLst/>
          </a:prstGeom>
          <a:noFill/>
        </p:spPr>
      </p:pic>
      <p:pic>
        <p:nvPicPr>
          <p:cNvPr id="29703" name="Picture 7" descr="0a90d5a235acщ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784061">
            <a:off x="685800" y="2819400"/>
            <a:ext cx="1223963" cy="1376363"/>
          </a:xfrm>
          <a:prstGeom prst="rect">
            <a:avLst/>
          </a:prstGeom>
          <a:noFill/>
        </p:spPr>
      </p:pic>
      <p:pic>
        <p:nvPicPr>
          <p:cNvPr id="29704" name="Picture 8" descr="4ccd7783baee (1)л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4724400"/>
            <a:ext cx="1223963" cy="1092200"/>
          </a:xfrm>
          <a:prstGeom prst="rect">
            <a:avLst/>
          </a:prstGeom>
          <a:noFill/>
        </p:spPr>
      </p:pic>
      <p:pic>
        <p:nvPicPr>
          <p:cNvPr id="29705" name="Picture 9" descr="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6858000" y="2590800"/>
            <a:ext cx="876300" cy="1090613"/>
          </a:xfrm>
          <a:prstGeom prst="rect">
            <a:avLst/>
          </a:prstGeom>
          <a:noFill/>
        </p:spPr>
      </p:pic>
      <p:pic>
        <p:nvPicPr>
          <p:cNvPr id="29706" name="Picture 10" descr="4ccd7783baee (1шш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77304">
            <a:off x="2515393" y="3656807"/>
            <a:ext cx="1223963" cy="1155700"/>
          </a:xfrm>
          <a:prstGeom prst="rect">
            <a:avLst/>
          </a:prstGeom>
          <a:noFill/>
        </p:spPr>
      </p:pic>
      <p:pic>
        <p:nvPicPr>
          <p:cNvPr id="29707" name="Picture 11" descr="4ccd7783baee (1шш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794166">
            <a:off x="582613" y="1169987"/>
            <a:ext cx="960438" cy="906463"/>
          </a:xfrm>
          <a:prstGeom prst="rect">
            <a:avLst/>
          </a:prstGeom>
          <a:noFill/>
        </p:spPr>
      </p:pic>
      <p:pic>
        <p:nvPicPr>
          <p:cNvPr id="29708" name="Picture 12" descr="4ccd7783baee (1шш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4658665">
            <a:off x="7312025" y="1344613"/>
            <a:ext cx="960438" cy="906462"/>
          </a:xfrm>
          <a:prstGeom prst="rect">
            <a:avLst/>
          </a:prstGeom>
          <a:noFill/>
        </p:spPr>
      </p:pic>
      <p:pic>
        <p:nvPicPr>
          <p:cNvPr id="29709" name="Picture 13" descr="4ccd7783baee (1шш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3519">
            <a:off x="3733800" y="1295400"/>
            <a:ext cx="1223963" cy="1155700"/>
          </a:xfrm>
          <a:prstGeom prst="rect">
            <a:avLst/>
          </a:prstGeom>
          <a:noFill/>
        </p:spPr>
      </p:pic>
      <p:pic>
        <p:nvPicPr>
          <p:cNvPr id="29710" name="Picture 14" descr="4ccd7783baee (1шш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3519">
            <a:off x="6324600" y="3962400"/>
            <a:ext cx="1223963" cy="1155700"/>
          </a:xfrm>
          <a:prstGeom prst="rect">
            <a:avLst/>
          </a:prstGeom>
          <a:noFill/>
        </p:spPr>
      </p:pic>
      <p:pic>
        <p:nvPicPr>
          <p:cNvPr id="29711" name="Picture 15" descr="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 rot="1703581">
            <a:off x="2057400" y="990600"/>
            <a:ext cx="914400" cy="665163"/>
          </a:xfrm>
          <a:prstGeom prst="rect">
            <a:avLst/>
          </a:prstGeom>
          <a:noFill/>
        </p:spPr>
      </p:pic>
      <p:pic>
        <p:nvPicPr>
          <p:cNvPr id="29714" name="Picture 18" descr="3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438400"/>
            <a:ext cx="1162050" cy="1116013"/>
          </a:xfrm>
          <a:prstGeom prst="rect">
            <a:avLst/>
          </a:prstGeom>
          <a:noFill/>
        </p:spPr>
      </p:pic>
      <p:pic>
        <p:nvPicPr>
          <p:cNvPr id="29712" name="Picture 16" descr="ba7530fcfb6aке"/>
          <p:cNvPicPr>
            <a:picLocks noChangeAspect="1" noChangeArrowheads="1"/>
          </p:cNvPicPr>
          <p:nvPr/>
        </p:nvPicPr>
        <p:blipFill>
          <a:blip r:embed="rId11">
            <a:lum contrast="12000"/>
          </a:blip>
          <a:srcRect/>
          <a:stretch>
            <a:fillRect/>
          </a:stretch>
        </p:blipFill>
        <p:spPr bwMode="auto">
          <a:xfrm rot="-2106365">
            <a:off x="5029200" y="5121275"/>
            <a:ext cx="990600" cy="779463"/>
          </a:xfrm>
          <a:prstGeom prst="rect">
            <a:avLst/>
          </a:prstGeom>
          <a:noFill/>
        </p:spPr>
      </p:pic>
      <p:pic>
        <p:nvPicPr>
          <p:cNvPr id="29715" name="Picture 19" descr="cdf72d4ede53пп (1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3429000"/>
            <a:ext cx="1223963" cy="981075"/>
          </a:xfrm>
          <a:prstGeom prst="rect">
            <a:avLst/>
          </a:prstGeom>
          <a:noFill/>
        </p:spPr>
      </p:pic>
      <p:pic>
        <p:nvPicPr>
          <p:cNvPr id="29716" name="Picture 20" descr="cdf72d4ede53 (1рр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57800" y="1143000"/>
            <a:ext cx="1223963" cy="993775"/>
          </a:xfrm>
          <a:prstGeom prst="rect">
            <a:avLst/>
          </a:prstGeom>
          <a:noFill/>
        </p:spPr>
      </p:pic>
      <p:sp>
        <p:nvSpPr>
          <p:cNvPr id="29717" name="AutoShape 21"/>
          <p:cNvSpPr>
            <a:spLocks noChangeArrowheads="1"/>
          </p:cNvSpPr>
          <p:nvPr/>
        </p:nvSpPr>
        <p:spPr bwMode="auto">
          <a:xfrm>
            <a:off x="838200" y="1600200"/>
            <a:ext cx="7543800" cy="3429000"/>
          </a:xfrm>
          <a:prstGeom prst="wedgeEllipseCallout">
            <a:avLst>
              <a:gd name="adj1" fmla="val 49329"/>
              <a:gd name="adj2" fmla="val -76667"/>
            </a:avLst>
          </a:prstGeom>
          <a:solidFill>
            <a:srgbClr val="B0BCE2"/>
          </a:solidFill>
          <a:ln w="34925">
            <a:solidFill>
              <a:srgbClr val="627AC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Найди одинаковых бабочек.</a:t>
            </a:r>
          </a:p>
          <a:p>
            <a:pPr algn="ctr"/>
            <a:r>
              <a:rPr lang="ru-RU"/>
              <a:t>Произноси слог «СО» и </a:t>
            </a:r>
            <a:r>
              <a:rPr lang="ru-RU" u="sng"/>
              <a:t>после этого</a:t>
            </a:r>
            <a:r>
              <a:rPr lang="ru-RU"/>
              <a:t> щелкай по бабочке мышкой.</a:t>
            </a:r>
          </a:p>
          <a:p>
            <a:pPr algn="ctr"/>
            <a:r>
              <a:rPr lang="ru-RU"/>
              <a:t>Чтобы убрать текст задания, щелкните по нему мышкой.</a:t>
            </a:r>
          </a:p>
        </p:txBody>
      </p:sp>
      <p:sp>
        <p:nvSpPr>
          <p:cNvPr id="29718" name="AutoShape 22" descr="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152400"/>
            <a:ext cx="457200" cy="457200"/>
          </a:xfrm>
          <a:prstGeom prst="actionButtonDocument">
            <a:avLst/>
          </a:prstGeom>
          <a:solidFill>
            <a:srgbClr val="B0BC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7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8BB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41618E-6 C 0.03212 -0.02035 0.06424 -0.04047 0.09046 -0.06752 C 0.11667 -0.09457 0.13438 -0.12579 0.15712 -0.16278 C 0.17987 -0.19977 0.1941 -0.26267 0.22692 -0.28949 C 0.25973 -0.31631 0.31042 -0.31538 0.35383 -0.32347 C 0.39723 -0.33157 0.45574 -0.31793 0.48716 -0.33827 C 0.51858 -0.35862 0.4974 -0.41249 0.54271 -0.44602 C 0.58803 -0.47954 0.67327 -0.50937 0.75869 -0.53897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77336E-6 L -0.22448 -0.169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7 C -0.03107 -0.03653 -0.06232 -0.07352 -0.11232 -0.08416 C -0.16232 -0.09479 -0.25225 -0.04647 -0.29965 -0.06312 C -0.34705 -0.07976 -0.36875 -0.13364 -0.39652 -0.18358 C -0.4243 -0.23352 -0.44531 -0.29849 -0.46632 -0.36323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53284E-6 L 0.2165 -0.395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60685E-6 L 0.31649 -0.33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5.43353E-6 C 0.0257 -0.04254 0.0514 -0.08485 0.07466 -0.13109 C 0.09792 -0.17733 0.10938 -0.24184 0.13976 -0.27699 C 0.17015 -0.31213 0.22136 -0.30288 0.2573 -0.34242 C 0.29324 -0.38196 0.33386 -0.46196 0.35556 -0.51375 C 0.37726 -0.56554 0.36858 -0.61595 0.38733 -0.65317 C 0.40608 -0.6904 0.4316 -0.69548 0.46841 -0.7378 C 0.50521 -0.78011 0.5566 -0.84346 0.60799 -0.90681 " pathEditMode="relative" ptsTypes="aaaaaaaA">
                                      <p:cBhvr>
                                        <p:cTn id="31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7"/>
                  </p:tgtEl>
                </p:cond>
              </p:nextCondLst>
            </p:seq>
          </p:childTnLst>
        </p:cTn>
      </p:par>
    </p:tnLst>
    <p:bldLst>
      <p:bldP spid="297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457200" y="304800"/>
            <a:ext cx="8229600" cy="6553200"/>
          </a:xfrm>
          <a:prstGeom prst="rect">
            <a:avLst/>
          </a:prstGeom>
          <a:solidFill>
            <a:schemeClr val="bg1"/>
          </a:solidFill>
          <a:ln w="508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47" name="Picture 23" descr="ю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590800"/>
            <a:ext cx="598488" cy="812800"/>
          </a:xfrm>
          <a:prstGeom prst="rect">
            <a:avLst/>
          </a:prstGeom>
          <a:noFill/>
        </p:spPr>
      </p:pic>
      <p:pic>
        <p:nvPicPr>
          <p:cNvPr id="26653" name="Picture 29" descr="ю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743200"/>
            <a:ext cx="654050" cy="889000"/>
          </a:xfrm>
          <a:prstGeom prst="rect">
            <a:avLst/>
          </a:prstGeom>
          <a:noFill/>
        </p:spPr>
      </p:pic>
      <p:pic>
        <p:nvPicPr>
          <p:cNvPr id="26654" name="Picture 30" descr="ю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743200"/>
            <a:ext cx="654050" cy="889000"/>
          </a:xfrm>
          <a:prstGeom prst="rect">
            <a:avLst/>
          </a:prstGeom>
          <a:noFill/>
        </p:spPr>
      </p:pic>
      <p:pic>
        <p:nvPicPr>
          <p:cNvPr id="26655" name="Picture 31" descr="ю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590800"/>
            <a:ext cx="654050" cy="889000"/>
          </a:xfrm>
          <a:prstGeom prst="rect">
            <a:avLst/>
          </a:prstGeom>
          <a:noFill/>
        </p:spPr>
      </p:pic>
      <p:pic>
        <p:nvPicPr>
          <p:cNvPr id="26656" name="Picture 32" descr="ю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590800"/>
            <a:ext cx="596900" cy="812800"/>
          </a:xfrm>
          <a:prstGeom prst="rect">
            <a:avLst/>
          </a:prstGeom>
          <a:noFill/>
        </p:spPr>
      </p:pic>
      <p:pic>
        <p:nvPicPr>
          <p:cNvPr id="26657" name="Picture 33" descr="ю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667000"/>
            <a:ext cx="598488" cy="812800"/>
          </a:xfrm>
          <a:prstGeom prst="rect">
            <a:avLst/>
          </a:prstGeom>
          <a:noFill/>
        </p:spPr>
      </p:pic>
      <p:pic>
        <p:nvPicPr>
          <p:cNvPr id="26658" name="Picture 34" descr="cb09911ddff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533400"/>
            <a:ext cx="2136775" cy="2265363"/>
          </a:xfrm>
          <a:prstGeom prst="rect">
            <a:avLst/>
          </a:prstGeom>
          <a:noFill/>
        </p:spPr>
      </p:pic>
      <p:pic>
        <p:nvPicPr>
          <p:cNvPr id="26661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ми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6662" name="Picture 3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ть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6665" name="Picture 4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ит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6666" name="Picture 4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ть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6667" name="цу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26674" name="AutoShape 50" descr="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152400"/>
            <a:ext cx="457200" cy="457200"/>
          </a:xfrm>
          <a:prstGeom prst="actionButtonDocument">
            <a:avLst/>
          </a:prstGeom>
          <a:solidFill>
            <a:srgbClr val="B0BC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75" name="AutoShape 51"/>
          <p:cNvSpPr>
            <a:spLocks noChangeArrowheads="1"/>
          </p:cNvSpPr>
          <p:nvPr/>
        </p:nvSpPr>
        <p:spPr bwMode="auto">
          <a:xfrm>
            <a:off x="7924800" y="6400800"/>
            <a:ext cx="533400" cy="457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0048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77" name="Picture 53" descr="63364205_1283106830_03 (1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3482975"/>
            <a:ext cx="3200400" cy="2859088"/>
          </a:xfrm>
          <a:prstGeom prst="rect">
            <a:avLst/>
          </a:prstGeom>
          <a:noFill/>
        </p:spPr>
      </p:pic>
      <p:sp>
        <p:nvSpPr>
          <p:cNvPr id="26673" name="AutoShape 49"/>
          <p:cNvSpPr>
            <a:spLocks noChangeArrowheads="1"/>
          </p:cNvSpPr>
          <p:nvPr/>
        </p:nvSpPr>
        <p:spPr bwMode="auto">
          <a:xfrm>
            <a:off x="838200" y="1371600"/>
            <a:ext cx="7543800" cy="3429000"/>
          </a:xfrm>
          <a:prstGeom prst="wedgeEllipseCallout">
            <a:avLst>
              <a:gd name="adj1" fmla="val 49329"/>
              <a:gd name="adj2" fmla="val -76667"/>
            </a:avLst>
          </a:prstGeom>
          <a:solidFill>
            <a:srgbClr val="B0BCE2"/>
          </a:solidFill>
          <a:ln w="34925">
            <a:solidFill>
              <a:srgbClr val="627AC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  <a:p>
            <a:pPr algn="ctr"/>
            <a:r>
              <a:rPr lang="ru-RU" b="1"/>
              <a:t> Из крана капает вода. Спой песенки капелек. При появлении капель произноси «СА».</a:t>
            </a:r>
          </a:p>
          <a:p>
            <a:pPr algn="ctr"/>
            <a:r>
              <a:rPr lang="ru-RU"/>
              <a:t>Чтобы убрать текст задания, щелкните по нему мышкой.</a:t>
            </a:r>
          </a:p>
          <a:p>
            <a:pPr algn="ctr"/>
            <a:r>
              <a:rPr lang="ru-RU"/>
              <a:t>Для начала упражнения щелкните мышкой по  зеленой  кнопке в правом нижнем углу экрана.</a:t>
            </a:r>
          </a:p>
        </p:txBody>
      </p:sp>
      <p:sp>
        <p:nvSpPr>
          <p:cNvPr id="20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8BB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61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62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6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6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67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58002E-6 L 0.00069 0.6290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963E-6 L -0.00243 0.623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2" fill="hold"/>
                                        <p:tgtEl>
                                          <p:spTgt spid="26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12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12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3117E-6 L 0.0059 0.645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12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7" fill="hold"/>
                                        <p:tgtEl>
                                          <p:spTgt spid="266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29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29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3117E-6 L -0.00243 0.645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329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85" fill="hold"/>
                                        <p:tgtEl>
                                          <p:spTgt spid="266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14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314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1489E-6 L 0.00069 0.65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14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17" fill="hold"/>
                                        <p:tgtEl>
                                          <p:spTgt spid="26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31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131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4746E-6 L 0.00069 0.6290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131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726" fill="hold"/>
                                        <p:tgtEl>
                                          <p:spTgt spid="266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857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5"/>
                  </p:tgtEl>
                </p:cond>
              </p:nextCondLst>
            </p:seq>
          </p:childTnLst>
        </p:cTn>
      </p:par>
    </p:tnLst>
    <p:bldLst>
      <p:bldP spid="26673" grpId="0" animBg="1"/>
      <p:bldP spid="2667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7" name="Picture 21" descr="ап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301" name="Freeform 5"/>
          <p:cNvSpPr>
            <a:spLocks/>
          </p:cNvSpPr>
          <p:nvPr/>
        </p:nvSpPr>
        <p:spPr bwMode="auto">
          <a:xfrm>
            <a:off x="812800" y="1514475"/>
            <a:ext cx="5195888" cy="4144963"/>
          </a:xfrm>
          <a:custGeom>
            <a:avLst/>
            <a:gdLst/>
            <a:ahLst/>
            <a:cxnLst>
              <a:cxn ang="0">
                <a:pos x="2102" y="30"/>
              </a:cxn>
              <a:cxn ang="0">
                <a:pos x="1898" y="12"/>
              </a:cxn>
              <a:cxn ang="0">
                <a:pos x="1322" y="47"/>
              </a:cxn>
              <a:cxn ang="0">
                <a:pos x="736" y="294"/>
              </a:cxn>
              <a:cxn ang="0">
                <a:pos x="256" y="774"/>
              </a:cxn>
              <a:cxn ang="0">
                <a:pos x="16" y="1446"/>
              </a:cxn>
              <a:cxn ang="0">
                <a:pos x="160" y="2070"/>
              </a:cxn>
              <a:cxn ang="0">
                <a:pos x="808" y="2520"/>
              </a:cxn>
              <a:cxn ang="0">
                <a:pos x="1783" y="2555"/>
              </a:cxn>
              <a:cxn ang="0">
                <a:pos x="2634" y="2183"/>
              </a:cxn>
              <a:cxn ang="0">
                <a:pos x="3041" y="1749"/>
              </a:cxn>
              <a:cxn ang="0">
                <a:pos x="3210" y="1385"/>
              </a:cxn>
              <a:cxn ang="0">
                <a:pos x="3236" y="951"/>
              </a:cxn>
              <a:cxn ang="0">
                <a:pos x="2988" y="455"/>
              </a:cxn>
              <a:cxn ang="0">
                <a:pos x="2416" y="102"/>
              </a:cxn>
            </a:cxnLst>
            <a:rect l="0" t="0" r="r" b="b"/>
            <a:pathLst>
              <a:path w="3273" h="2611">
                <a:moveTo>
                  <a:pt x="2102" y="30"/>
                </a:moveTo>
                <a:cubicBezTo>
                  <a:pt x="2070" y="26"/>
                  <a:pt x="2028" y="9"/>
                  <a:pt x="1898" y="12"/>
                </a:cubicBezTo>
                <a:cubicBezTo>
                  <a:pt x="1768" y="15"/>
                  <a:pt x="1516" y="0"/>
                  <a:pt x="1322" y="47"/>
                </a:cubicBezTo>
                <a:cubicBezTo>
                  <a:pt x="1128" y="94"/>
                  <a:pt x="914" y="173"/>
                  <a:pt x="736" y="294"/>
                </a:cubicBezTo>
                <a:cubicBezTo>
                  <a:pt x="558" y="415"/>
                  <a:pt x="376" y="582"/>
                  <a:pt x="256" y="774"/>
                </a:cubicBezTo>
                <a:cubicBezTo>
                  <a:pt x="136" y="966"/>
                  <a:pt x="32" y="1230"/>
                  <a:pt x="16" y="1446"/>
                </a:cubicBezTo>
                <a:cubicBezTo>
                  <a:pt x="0" y="1662"/>
                  <a:pt x="28" y="1891"/>
                  <a:pt x="160" y="2070"/>
                </a:cubicBezTo>
                <a:cubicBezTo>
                  <a:pt x="292" y="2249"/>
                  <a:pt x="538" y="2439"/>
                  <a:pt x="808" y="2520"/>
                </a:cubicBezTo>
                <a:cubicBezTo>
                  <a:pt x="1078" y="2601"/>
                  <a:pt x="1479" y="2611"/>
                  <a:pt x="1783" y="2555"/>
                </a:cubicBezTo>
                <a:cubicBezTo>
                  <a:pt x="2087" y="2499"/>
                  <a:pt x="2424" y="2317"/>
                  <a:pt x="2634" y="2183"/>
                </a:cubicBezTo>
                <a:cubicBezTo>
                  <a:pt x="2844" y="2049"/>
                  <a:pt x="2945" y="1882"/>
                  <a:pt x="3041" y="1749"/>
                </a:cubicBezTo>
                <a:cubicBezTo>
                  <a:pt x="3137" y="1616"/>
                  <a:pt x="3178" y="1518"/>
                  <a:pt x="3210" y="1385"/>
                </a:cubicBezTo>
                <a:cubicBezTo>
                  <a:pt x="3242" y="1252"/>
                  <a:pt x="3273" y="1106"/>
                  <a:pt x="3236" y="951"/>
                </a:cubicBezTo>
                <a:cubicBezTo>
                  <a:pt x="3199" y="796"/>
                  <a:pt x="3125" y="596"/>
                  <a:pt x="2988" y="455"/>
                </a:cubicBezTo>
                <a:cubicBezTo>
                  <a:pt x="2851" y="314"/>
                  <a:pt x="2535" y="176"/>
                  <a:pt x="2416" y="102"/>
                </a:cubicBezTo>
              </a:path>
            </a:pathLst>
          </a:custGeom>
          <a:noFill/>
          <a:ln w="47625">
            <a:solidFill>
              <a:srgbClr val="FF5BA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5303" name="Picture 7" descr="лллг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066800"/>
            <a:ext cx="1066800" cy="1020763"/>
          </a:xfrm>
          <a:prstGeom prst="rect">
            <a:avLst/>
          </a:prstGeom>
          <a:noFill/>
        </p:spPr>
      </p:pic>
      <p:pic>
        <p:nvPicPr>
          <p:cNvPr id="55304" name="Picture 8" descr="ттбблшг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"/>
            <a:ext cx="1066800" cy="1020763"/>
          </a:xfrm>
          <a:prstGeom prst="rect">
            <a:avLst/>
          </a:prstGeom>
          <a:noFill/>
        </p:spPr>
      </p:pic>
      <p:pic>
        <p:nvPicPr>
          <p:cNvPr id="55306" name="Picture 10" descr="ттбблшг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066800"/>
            <a:ext cx="1066800" cy="1020763"/>
          </a:xfrm>
          <a:prstGeom prst="rect">
            <a:avLst/>
          </a:prstGeom>
          <a:noFill/>
        </p:spPr>
      </p:pic>
      <p:pic>
        <p:nvPicPr>
          <p:cNvPr id="55307" name="Picture 11" descr="ттбблшг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81200"/>
            <a:ext cx="1066800" cy="1020763"/>
          </a:xfrm>
          <a:prstGeom prst="rect">
            <a:avLst/>
          </a:prstGeom>
          <a:noFill/>
        </p:spPr>
      </p:pic>
      <p:pic>
        <p:nvPicPr>
          <p:cNvPr id="55308" name="Picture 12" descr="ттбблшг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410200"/>
            <a:ext cx="1066800" cy="1020763"/>
          </a:xfrm>
          <a:prstGeom prst="rect">
            <a:avLst/>
          </a:prstGeom>
          <a:noFill/>
        </p:spPr>
      </p:pic>
      <p:pic>
        <p:nvPicPr>
          <p:cNvPr id="55311" name="Picture 15" descr="лллг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495800"/>
            <a:ext cx="1066800" cy="1020763"/>
          </a:xfrm>
          <a:prstGeom prst="rect">
            <a:avLst/>
          </a:prstGeom>
          <a:noFill/>
        </p:spPr>
      </p:pic>
      <p:pic>
        <p:nvPicPr>
          <p:cNvPr id="55312" name="Picture 16" descr="ттбблшг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81400"/>
            <a:ext cx="1066800" cy="1020763"/>
          </a:xfrm>
          <a:prstGeom prst="rect">
            <a:avLst/>
          </a:prstGeom>
          <a:noFill/>
        </p:spPr>
      </p:pic>
      <p:pic>
        <p:nvPicPr>
          <p:cNvPr id="55313" name="Picture 17" descr="лллг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581400"/>
            <a:ext cx="1066800" cy="1020763"/>
          </a:xfrm>
          <a:prstGeom prst="rect">
            <a:avLst/>
          </a:prstGeom>
          <a:noFill/>
        </p:spPr>
      </p:pic>
      <p:pic>
        <p:nvPicPr>
          <p:cNvPr id="55305" name="Picture 9" descr="лллг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981200"/>
            <a:ext cx="1066800" cy="1020763"/>
          </a:xfrm>
          <a:prstGeom prst="rect">
            <a:avLst/>
          </a:prstGeom>
          <a:noFill/>
        </p:spPr>
      </p:pic>
      <p:pic>
        <p:nvPicPr>
          <p:cNvPr id="55310" name="Picture 14" descr="лллг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495800"/>
            <a:ext cx="1066800" cy="1020763"/>
          </a:xfrm>
          <a:prstGeom prst="rect">
            <a:avLst/>
          </a:prstGeom>
          <a:noFill/>
        </p:spPr>
      </p:pic>
      <p:pic>
        <p:nvPicPr>
          <p:cNvPr id="55302" name="Picture 6" descr="ттбблшг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52400"/>
            <a:ext cx="1066800" cy="1020763"/>
          </a:xfrm>
          <a:prstGeom prst="rect">
            <a:avLst/>
          </a:prstGeom>
          <a:noFill/>
        </p:spPr>
      </p:pic>
      <p:pic>
        <p:nvPicPr>
          <p:cNvPr id="55309" name="Picture 13" descr="лллг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410200"/>
            <a:ext cx="1066800" cy="1020763"/>
          </a:xfrm>
          <a:prstGeom prst="rect">
            <a:avLst/>
          </a:prstGeom>
          <a:noFill/>
        </p:spPr>
      </p:pic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838200" y="1600200"/>
            <a:ext cx="7543800" cy="3429000"/>
          </a:xfrm>
          <a:prstGeom prst="wedgeEllipseCallout">
            <a:avLst>
              <a:gd name="adj1" fmla="val -49875"/>
              <a:gd name="adj2" fmla="val -78704"/>
            </a:avLst>
          </a:prstGeom>
          <a:solidFill>
            <a:srgbClr val="B0BCE2"/>
          </a:solidFill>
          <a:ln w="34925">
            <a:solidFill>
              <a:srgbClr val="627AC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dirty="0"/>
              <a:t>Собери бусы.</a:t>
            </a:r>
          </a:p>
          <a:p>
            <a:pPr algn="ctr"/>
            <a:r>
              <a:rPr lang="ru-RU" dirty="0"/>
              <a:t>Произноси слог «СЫ», а затем щелкай мышкой по красной бусине.</a:t>
            </a:r>
          </a:p>
          <a:p>
            <a:pPr algn="ctr"/>
            <a:r>
              <a:rPr lang="ru-RU" dirty="0"/>
              <a:t> Произноси слог «СУ» и затем щелкай мышкой по синей бусине.</a:t>
            </a:r>
          </a:p>
          <a:p>
            <a:pPr algn="ctr"/>
            <a:endParaRPr lang="ru-RU" dirty="0"/>
          </a:p>
        </p:txBody>
      </p:sp>
      <p:sp>
        <p:nvSpPr>
          <p:cNvPr id="55315" name="AutoShape 19" descr="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152400"/>
            <a:ext cx="457200" cy="457200"/>
          </a:xfrm>
          <a:prstGeom prst="actionButtonDocument">
            <a:avLst/>
          </a:prstGeom>
          <a:solidFill>
            <a:srgbClr val="B0BC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8BB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23 C -0.0901 0.0185 -0.44167 0.09875 -0.55 0.12211 " pathEditMode="relative" rAng="0" ptsTypes="ss">
                                      <p:cBhvr>
                                        <p:cTn id="6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0416 C -0.06493 0.01457 -0.26406 0.08672 -0.36302 0.10754 C -0.46215 0.12835 -0.54861 0.13506 -0.59931 0.12026 C -0.64983 0.10546 -0.65833 0.06221 -0.66667 0.0189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1711E-6 C -0.10972 0.03931 -0.52118 0.18733 -0.65833 0.23658 " pathEditMode="relative" rAng="0" ptsTypes="af">
                                      <p:cBhvr>
                                        <p:cTn id="16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416 C -0.07483 0.02683 -0.32292 0.14824 -0.44531 0.18131 C -0.56771 0.21438 -0.6724 0.21091 -0.73472 0.19473 C -0.79653 0.179 -0.80694 0.13321 -0.81667 0.08742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52636E-6 C -0.1224 0.06175 -0.58056 0.29278 -0.73333 0.369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53562E-6 C -0.03351 0.03955 -0.15833 0.18733 -0.2 0.236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23774E-6 C -0.06319 -0.02452 -0.2974 -0.11841 -0.375 -0.151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9685E-6 C -0.04393 0.00139 -0.18438 0.01226 -0.26233 0.00879 C -0.34045 0.00555 -0.40104 0.00115 -0.46841 -0.02035 C -0.53577 -0.04209 -0.62535 -0.10014 -0.66667 -0.12095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6105E-6 C -0.0316 0.00763 -0.12396 0.03214 -0.18907 0.04648 C -0.25417 0.06082 -0.33247 0.08025 -0.39115 0.08626 C -0.44983 0.09227 -0.51059 0.08279 -0.54167 0.08163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6105E-6 C -0.03698 0.00185 -0.16736 0.0074 -0.22118 0.01179 C -0.27483 0.01642 -0.27726 0.01688 -0.3224 0.02659 C -0.36753 0.0363 -0.4566 0.06105 -0.49167 0.0700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0518E-6 C -0.04219 -0.05181 -0.19792 -0.24376 -0.25 -0.30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518E-6 C -0.02083 -0.00463 -0.09375 -0.01851 -0.12378 -0.02938 C -0.15382 -0.04094 -0.15521 -0.04209 -0.18038 -0.06615 C -0.20573 -0.09043 -0.25556 -0.15195 -0.275 -0.17415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4"/>
                  </p:tgtEl>
                </p:cond>
              </p:nextCondLst>
            </p:seq>
          </p:childTnLst>
        </p:cTn>
      </p:par>
    </p:tnLst>
    <p:bldLst>
      <p:bldP spid="55314" grpId="0" animBg="1"/>
      <p:bldP spid="553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п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8" name="Picture 4" descr="item_28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5334000"/>
            <a:ext cx="933450" cy="900113"/>
          </a:xfrm>
          <a:prstGeom prst="rect">
            <a:avLst/>
          </a:prstGeom>
          <a:noFill/>
        </p:spPr>
      </p:pic>
      <p:pic>
        <p:nvPicPr>
          <p:cNvPr id="47109" name="Picture 5" descr="item_28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14174">
            <a:off x="774700" y="4886325"/>
            <a:ext cx="590550" cy="838200"/>
          </a:xfrm>
          <a:prstGeom prst="rect">
            <a:avLst/>
          </a:prstGeom>
          <a:noFill/>
        </p:spPr>
      </p:pic>
      <p:pic>
        <p:nvPicPr>
          <p:cNvPr id="47110" name="Picture 6" descr="a9290c24c6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674518">
            <a:off x="4114800" y="5943600"/>
            <a:ext cx="889000" cy="717550"/>
          </a:xfrm>
          <a:prstGeom prst="rect">
            <a:avLst/>
          </a:prstGeom>
          <a:noFill/>
        </p:spPr>
      </p:pic>
      <p:pic>
        <p:nvPicPr>
          <p:cNvPr id="47111" name="Picture 7" descr="1238006775_shell-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26"/>
          <a:stretch>
            <a:fillRect/>
          </a:stretch>
        </p:blipFill>
        <p:spPr bwMode="auto">
          <a:xfrm rot="3516208">
            <a:off x="2001838" y="4879975"/>
            <a:ext cx="704850" cy="561975"/>
          </a:xfrm>
          <a:prstGeom prst="rect">
            <a:avLst/>
          </a:prstGeom>
          <a:noFill/>
        </p:spPr>
      </p:pic>
      <p:pic>
        <p:nvPicPr>
          <p:cNvPr id="47112" name="Picture 8" descr="1238006721_starfis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65"/>
          <a:stretch>
            <a:fillRect/>
          </a:stretch>
        </p:blipFill>
        <p:spPr bwMode="auto">
          <a:xfrm rot="1350590">
            <a:off x="228600" y="5581650"/>
            <a:ext cx="1447800" cy="1276350"/>
          </a:xfrm>
          <a:prstGeom prst="rect">
            <a:avLst/>
          </a:prstGeom>
          <a:noFill/>
        </p:spPr>
      </p:pic>
      <p:pic>
        <p:nvPicPr>
          <p:cNvPr id="47113" name="Picture 9" descr="1238006780_turtl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29"/>
          <a:stretch>
            <a:fillRect/>
          </a:stretch>
        </p:blipFill>
        <p:spPr bwMode="auto">
          <a:xfrm rot="-27259325">
            <a:off x="1776412" y="5767388"/>
            <a:ext cx="1323975" cy="1219200"/>
          </a:xfrm>
          <a:prstGeom prst="rect">
            <a:avLst/>
          </a:prstGeom>
          <a:noFill/>
        </p:spPr>
      </p:pic>
      <p:pic>
        <p:nvPicPr>
          <p:cNvPr id="47114" name="Picture 10" descr="a9290c24c6d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4495800"/>
            <a:ext cx="533400" cy="431800"/>
          </a:xfrm>
          <a:prstGeom prst="rect">
            <a:avLst/>
          </a:prstGeom>
          <a:noFill/>
        </p:spPr>
      </p:pic>
      <p:pic>
        <p:nvPicPr>
          <p:cNvPr id="47115" name="Picture 11" descr="1238006775_shell-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26"/>
          <a:stretch>
            <a:fillRect/>
          </a:stretch>
        </p:blipFill>
        <p:spPr bwMode="auto">
          <a:xfrm rot="8417520">
            <a:off x="3276600" y="5791200"/>
            <a:ext cx="704850" cy="561975"/>
          </a:xfrm>
          <a:prstGeom prst="rect">
            <a:avLst/>
          </a:prstGeom>
          <a:noFill/>
        </p:spPr>
      </p:pic>
      <p:pic>
        <p:nvPicPr>
          <p:cNvPr id="47116" name="Picture 12" descr="item_283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-66000"/>
          </a:blip>
          <a:srcRect/>
          <a:stretch>
            <a:fillRect/>
          </a:stretch>
        </p:blipFill>
        <p:spPr bwMode="auto">
          <a:xfrm rot="4014174">
            <a:off x="7745412" y="4602163"/>
            <a:ext cx="536575" cy="762000"/>
          </a:xfrm>
          <a:prstGeom prst="rect">
            <a:avLst/>
          </a:prstGeom>
          <a:noFill/>
        </p:spPr>
      </p:pic>
      <p:sp>
        <p:nvSpPr>
          <p:cNvPr id="47119" name="AutoShape 15"/>
          <p:cNvSpPr>
            <a:spLocks noChangeArrowheads="1"/>
          </p:cNvSpPr>
          <p:nvPr/>
        </p:nvSpPr>
        <p:spPr bwMode="auto">
          <a:xfrm rot="5400000">
            <a:off x="5943600" y="990600"/>
            <a:ext cx="1524000" cy="2438400"/>
          </a:xfrm>
          <a:prstGeom prst="flowChartDelay">
            <a:avLst/>
          </a:prstGeom>
          <a:solidFill>
            <a:srgbClr val="FFFF00">
              <a:alpha val="77000"/>
            </a:srgbClr>
          </a:solidFill>
          <a:ln w="476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838200" y="1600200"/>
            <a:ext cx="7543800" cy="3429000"/>
          </a:xfrm>
          <a:prstGeom prst="wedgeEllipseCallout">
            <a:avLst>
              <a:gd name="adj1" fmla="val 49329"/>
              <a:gd name="adj2" fmla="val -76667"/>
            </a:avLst>
          </a:prstGeom>
          <a:solidFill>
            <a:srgbClr val="B0BCE2"/>
          </a:solidFill>
          <a:ln w="34925">
            <a:solidFill>
              <a:srgbClr val="627AC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Собери ракушки.</a:t>
            </a:r>
          </a:p>
          <a:p>
            <a:pPr algn="ctr"/>
            <a:r>
              <a:rPr lang="ru-RU" u="sng"/>
              <a:t>Сначала</a:t>
            </a:r>
            <a:r>
              <a:rPr lang="ru-RU"/>
              <a:t> произноси слог «Су», а </a:t>
            </a:r>
            <a:r>
              <a:rPr lang="ru-RU" u="sng"/>
              <a:t>затем</a:t>
            </a:r>
            <a:r>
              <a:rPr lang="ru-RU"/>
              <a:t> щелкай мышкой по ракушке.</a:t>
            </a:r>
          </a:p>
        </p:txBody>
      </p:sp>
      <p:sp>
        <p:nvSpPr>
          <p:cNvPr id="47121" name="AutoShape 17" descr="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152400"/>
            <a:ext cx="457200" cy="457200"/>
          </a:xfrm>
          <a:prstGeom prst="actionButtonDocument">
            <a:avLst/>
          </a:prstGeom>
          <a:solidFill>
            <a:srgbClr val="B0BC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4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8BB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1.35985E-6 C -0.01649 -0.10499 -0.02934 -0.20999 -0.02344 -0.33534 C -0.01753 -0.46091 -0.0059 -0.68016 0.03212 -0.75277 C 0.07031 -0.82539 0.16927 -0.79856 0.20573 -0.77197 C 0.24219 -0.74537 0.2467 -0.66952 0.25139 -0.593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092 -0.18542 0.01858 -0.3706 0.05642 -0.46459 C 0.09427 -0.55857 0.20156 -0.5875 0.22743 -0.56343 C 0.2533 -0.53935 0.23229 -0.42986 0.21128 -0.32037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0.03612 -0.1463 0.0724 -0.29259 0.12587 -0.39143 C 0.17935 -0.49028 0.2625 -0.54815 0.32101 -0.59352 C 0.37952 -0.63889 0.43195 -0.66458 0.47744 -0.66435 C 0.52292 -0.66412 0.57483 -0.63472 0.59358 -0.59143 C 0.61233 -0.54815 0.60122 -0.47616 0.59028 -0.40417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1832E-6 C 0.00573 -0.07933 0.01215 -0.15865 0.03438 -0.24168 C 0.05677 -0.32493 0.08976 -0.43895 0.13385 -0.50024 C 0.17778 -0.56129 0.25451 -0.59529 0.29757 -0.60824 C 0.34063 -0.62096 0.37622 -0.60246 0.39219 -0.57864 C 0.40833 -0.55505 0.40104 -0.51064 0.39392 -0.46647 " pathEditMode="relative" rAng="0" ptsTypes="aaaaaA">
                                      <p:cBhvr>
                                        <p:cTn id="21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C 0.00087 -0.20745 -0.02292 -0.41837 -0.01701 -0.53932 C -0.01112 -0.66027 0.01546 -0.68617 0.03542 -0.72688 C 0.05539 -0.76758 0.08056 -0.77359 0.10313 -0.78423 C 0.1257 -0.79487 0.14879 -0.79441 0.17084 -0.79024 C 0.19289 -0.78608 0.21007 -0.78955 0.23525 -0.75948 C 0.26042 -0.72942 0.30365 -0.64131 0.32153 -0.61009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1.11111E-6 C 0.02499 -0.07616 0.04999 -0.15209 0.06615 -0.23658 C 0.0823 -0.32107 0.09653 -0.43264 0.0967 -0.50741 C 0.09688 -0.58218 0.08299 -0.65533 0.06771 -0.68588 C 0.05243 -0.71644 0.01684 -0.70649 0.00468 -0.69028 C -0.00747 -0.67408 -0.00626 -0.63172 -0.00486 -0.58912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C 0.01545 -0.0419 0.0309 -0.08356 0.03872 -0.15694 C 0.04653 -0.23032 0.04636 -0.37106 0.04688 -0.44074 C 0.0474 -0.51065 0.05573 -0.55208 0.04202 -0.57639 C 0.0283 -0.60069 -0.01319 -0.62222 -0.03541 -0.58704 C -0.05764 -0.55185 -0.07482 -0.45879 -0.09184 -0.36574 " pathEditMode="relative" ptsTypes="aaaaaA">
                                      <p:cBhvr>
                                        <p:cTn id="36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0"/>
                  </p:tgtEl>
                </p:cond>
              </p:nextCondLst>
            </p:seq>
          </p:childTnLst>
        </p:cTn>
      </p:par>
    </p:tnLst>
    <p:bldLst>
      <p:bldP spid="47120" grpId="0" animBg="1"/>
      <p:bldP spid="471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134</Words>
  <PresentationFormat>Экран (4:3)</PresentationFormat>
  <Paragraphs>26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Office Theme</vt:lpstr>
      <vt:lpstr>Оформление по умолчанию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4</cp:revision>
  <dcterms:created xsi:type="dcterms:W3CDTF">2015-10-13T13:44:20Z</dcterms:created>
  <dcterms:modified xsi:type="dcterms:W3CDTF">2015-10-13T14:06:14Z</dcterms:modified>
</cp:coreProperties>
</file>