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56" r:id="rId3"/>
    <p:sldId id="257" r:id="rId4"/>
    <p:sldId id="274" r:id="rId5"/>
    <p:sldId id="259" r:id="rId6"/>
    <p:sldId id="258" r:id="rId7"/>
    <p:sldId id="260" r:id="rId8"/>
    <p:sldId id="261" r:id="rId9"/>
    <p:sldId id="270" r:id="rId10"/>
    <p:sldId id="263" r:id="rId11"/>
    <p:sldId id="262" r:id="rId12"/>
    <p:sldId id="264" r:id="rId13"/>
    <p:sldId id="265" r:id="rId14"/>
    <p:sldId id="266" r:id="rId15"/>
    <p:sldId id="267" r:id="rId16"/>
    <p:sldId id="276" r:id="rId17"/>
    <p:sldId id="272" r:id="rId18"/>
    <p:sldId id="289" r:id="rId19"/>
    <p:sldId id="295" r:id="rId20"/>
    <p:sldId id="275" r:id="rId21"/>
    <p:sldId id="279" r:id="rId22"/>
    <p:sldId id="292" r:id="rId23"/>
    <p:sldId id="277" r:id="rId24"/>
    <p:sldId id="288" r:id="rId25"/>
    <p:sldId id="281" r:id="rId26"/>
    <p:sldId id="298" r:id="rId27"/>
    <p:sldId id="282" r:id="rId28"/>
    <p:sldId id="294" r:id="rId29"/>
    <p:sldId id="286" r:id="rId30"/>
    <p:sldId id="283" r:id="rId31"/>
    <p:sldId id="284" r:id="rId32"/>
    <p:sldId id="285" r:id="rId33"/>
    <p:sldId id="290" r:id="rId34"/>
    <p:sldId id="291" r:id="rId35"/>
    <p:sldId id="273" r:id="rId36"/>
    <p:sldId id="287" r:id="rId37"/>
    <p:sldId id="268" r:id="rId38"/>
    <p:sldId id="297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BBC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A614D31-2ACD-4D0A-8E44-7D7DD4220F81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0B5A7AE-46EE-4979-9EC2-08BC8E0A3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2%20&#1089;&#1077;&#1085;&#1090;&#1103;&#1073;&#1088;&#1103;%202013\&#1046;&#1045;&#1053;&#1071;%20%20&#1058;&#1040;&#1041;&#1040;&#1050;&#1054;&#1042;\Sergey+Timoshenko+-+Zhene+Tabakovu.mp3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://ru.wikipedia.org/wiki/%D0%9D%D0%BE%D0%B3%D0%B8%D0%BD%D1%81%D0%BA-9" TargetMode="External"/><Relationship Id="rId7" Type="http://schemas.openxmlformats.org/officeDocument/2006/relationships/hyperlink" Target="http://ru.wikipedia.org/wiki/%D0%9C%D0%B8%D0%BB%D0%B8%D1%86%D0%B8%D0%BE%D0%BD%D0%B5%D1%80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2%20&#1089;&#1077;&#1085;&#1090;&#1103;&#1073;&#1088;&#1103;%202013\&#1046;&#1045;&#1053;&#1071;%20%20&#1058;&#1040;&#1041;&#1040;&#1050;&#1054;&#1042;\&#1055;&#1072;&#1090;&#1088;&#1080;&#1086;&#1090;&#1080;&#1095;&#1077;&#1089;&#1082;&#1080;&#1077;%20-%20&#1057;&#1086;&#1083;&#1076;&#1072;&#1090;&#1099;%20&#1056;&#1086;&#1089;&#1089;&#1080;&#1080;%20(&#1052;&#1080;&#1085;&#1091;&#1089;&#1086;&#1074;&#1082;&#1072;).mp3" TargetMode="External"/><Relationship Id="rId6" Type="http://schemas.openxmlformats.org/officeDocument/2006/relationships/hyperlink" Target="http://ru.wikipedia.org/wiki/2007_%D0%B3%D0%BE%D0%B4" TargetMode="External"/><Relationship Id="rId5" Type="http://schemas.openxmlformats.org/officeDocument/2006/relationships/hyperlink" Target="http://ru.wikipedia.org/wiki/%D0%9C%D0%BE%D1%81%D0%BA%D0%BE%D0%B2%D1%81%D0%BA%D0%B0%D1%8F_%D0%BE%D0%B1%D0%BB%D0%B0%D1%81%D1%82%D1%8C" TargetMode="External"/><Relationship Id="rId4" Type="http://schemas.openxmlformats.org/officeDocument/2006/relationships/hyperlink" Target="http://ru.wikipedia.org/wiki/%D0%9D%D0%BE%D0%B3%D0%B8%D0%BD%D1%81%D0%BA%D0%B8%D0%B9_%D1%80%D0%B0%D0%B9%D0%BE%D0%BD" TargetMode="Externa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2008_%D0%B3%D0%BE%D0%B4" TargetMode="External"/><Relationship Id="rId2" Type="http://schemas.openxmlformats.org/officeDocument/2006/relationships/hyperlink" Target="http://ru.wikipedia.org/wiki/28_%D0%BD%D0%BE%D1%8F%D0%B1%D1%80%D1%8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9F%D0%BE%D1%87%D1%82%D0%B0%D0%BB%D1%8C%D0%BE%D0%BD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2%20&#1089;&#1077;&#1085;&#1090;&#1103;&#1073;&#1088;&#1103;%202013\&#1046;&#1045;&#1053;&#1071;%20%20&#1058;&#1040;&#1041;&#1040;&#1050;&#1054;&#1042;\&#1054;&#1090;&#1083;&#1080;&#1095;&#1085;&#1080;&#1082;&#1080;%20-%20&#1047;&#1072;%20&#1056;&#1086;&#1089;&#1089;&#1080;&#1081;&#1089;&#1082;&#1080;&#1093;%20&#1089;&#1086;&#1083;&#1076;&#1072;&#1090;%20(&#1052;&#1080;&#1085;&#1091;&#1089;&#1086;&#1074;&#1082;&#1072;).mp3" TargetMode="External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2%20&#1089;&#1077;&#1085;&#1090;&#1103;&#1073;&#1088;&#1103;%202013\&#1046;&#1045;&#1053;&#1071;%20%20&#1058;&#1040;&#1041;&#1040;&#1050;&#1054;&#1042;\&#1054;&#1090;&#1083;&#1080;&#1095;&#1085;&#1080;&#1082;&#1080;%20-%20&#1047;&#1072;%20&#1056;&#1086;&#1089;&#1089;&#1080;&#1081;&#1089;&#1082;&#1080;&#1093;%20&#1089;&#1086;&#1083;&#1076;&#1072;&#1090;%20(&#1052;&#1080;&#1085;&#1091;&#1089;&#1086;&#1074;&#1082;&#1072;).mp3" TargetMode="External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D%D0%BA%D1%81%D0%BF%D0%B5%D1%80%D1%82" TargetMode="External"/><Relationship Id="rId2" Type="http://schemas.openxmlformats.org/officeDocument/2006/relationships/hyperlink" Target="http://ru.wikipedia.org/wiki/%D0%9D%D0%BE%D0%B6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90%D0%B2%D1%82%D0%BE%D0%BC%D0%BE%D0%B1%D0%B8%D0%BB%D1%8C_%D1%81%D0%BA%D0%BE%D1%80%D0%BE%D0%B9_%D0%BF%D0%BE%D0%BC%D0%BE%D1%89%D0%B8" TargetMode="External"/><Relationship Id="rId4" Type="http://schemas.openxmlformats.org/officeDocument/2006/relationships/hyperlink" Target="http://ru.wikipedia.org/wiki/%D0%A1%D0%B0%D0%BD%D1%82%D0%B8%D0%BC%D0%B5%D1%82%D1%8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0%D1%81%D1%82%D1%80%D0%B0%D1%85%D0%B0%D0%BD%D1%8C" TargetMode="External"/><Relationship Id="rId3" Type="http://schemas.openxmlformats.org/officeDocument/2006/relationships/hyperlink" Target="http://ru.wikipedia.org/wiki/%D0%9F%D0%BE%D0%B4%D0%BF%D0%BE%D0%BB%D0%BA%D0%BE%D0%B2%D0%BD%D0%B8%D0%BA" TargetMode="External"/><Relationship Id="rId7" Type="http://schemas.openxmlformats.org/officeDocument/2006/relationships/hyperlink" Target="http://ru.wikipedia.org/wiki/%D0%A3%D0%B1%D0%B8%D0%B9%D1%81%D1%82%D0%B2%D0%BE" TargetMode="External"/><Relationship Id="rId2" Type="http://schemas.openxmlformats.org/officeDocument/2006/relationships/hyperlink" Target="http://ru.wikipedia.org/wiki/%D0%A4%D0%BE%D1%82%D0%BE%D1%80%D0%BE%D0%B1%D0%BE%D1%8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3%D1%80%D0%B0%D0%B1%D1%91%D0%B6" TargetMode="External"/><Relationship Id="rId5" Type="http://schemas.openxmlformats.org/officeDocument/2006/relationships/hyperlink" Target="http://ru.wikipedia.org/wiki/%D0%9E%D1%80%D0%B3%D0%B0%D0%BD%D1%8B_%D0%B2%D0%BD%D1%83%D1%82%D1%80%D0%B5%D0%BD%D0%BD%D0%B8%D1%85_%D0%B4%D0%B5%D0%BB" TargetMode="External"/><Relationship Id="rId4" Type="http://schemas.openxmlformats.org/officeDocument/2006/relationships/hyperlink" Target="http://ru.wikipedia.org/wiki/%D0%9A%D0%BE%D1%81%D0%BC%D0%B8%D1%87%D0%B5%D1%81%D0%BA%D0%B8%D0%B5_%D0%B2%D0%BE%D0%B9%D1%81%D0%BA%D0%B0_%D0%A0%D0%BE%D1%81%D1%81%D0%B8%D0%B8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ru.wikipedia.org/wiki/20_%D1%8F%D0%BD%D0%B2%D0%B0%D1%80%D1%8F" TargetMode="External"/><Relationship Id="rId7" Type="http://schemas.openxmlformats.org/officeDocument/2006/relationships/hyperlink" Target="http://ru.wikipedia.org/wiki/%D0%91%D0%B0%D1%81%D1%82%D1%80%D1%8B%D0%BA%D0%B8%D0%BD,_%D0%90%D0%BB%D0%B5%D0%BA%D1%81%D0%B0%D0%BD%D0%B4%D1%80_%D0%98%D0%B2%D0%B0%D0%BD%D0%BE%D0%B2%D0%B8%D1%87" TargetMode="External"/><Relationship Id="rId2" Type="http://schemas.openxmlformats.org/officeDocument/2006/relationships/hyperlink" Target="http://ru.wikipedia.org/wiki/%D0%9C%D0%B5%D0%B4%D0%B2%D0%B5%D0%B4%D0%B5%D0%B2,_%D0%94%D0%BC%D0%B8%D1%82%D1%80%D0%B8%D0%B9_%D0%90%D0%BD%D0%B0%D1%82%D0%BE%D0%BB%D1%8C%D0%B5%D0%B2%D0%B8%D1%8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1%D0%BB%D0%B5%D0%B4%D1%81%D1%82%D0%B2%D0%B5%D0%BD%D0%BD%D1%8B%D0%B9_%D0%BA%D0%BE%D0%BC%D0%B8%D1%82%D0%B5%D1%82_%D0%BF%D1%80%D0%B8_%D0%BF%D1%80%D0%BE%D0%BA%D1%83%D1%80%D0%B0%D1%82%D1%83%D1%80%D0%B5_%D0%A0%D0%BE%D1%81%D1%81%D0%B8%D0%B9%D1%81%D0%BA%D0%BE%D0%B9_%D0%A4%D0%B5%D0%B4%D0%B5%D1%80%D0%B0%D1%86%D0%B8%D0%B8" TargetMode="External"/><Relationship Id="rId5" Type="http://schemas.openxmlformats.org/officeDocument/2006/relationships/hyperlink" Target="http://ru.wikipedia.org/wiki/3_%D1%84%D0%B5%D0%B2%D1%80%D0%B0%D0%BB%D1%8F" TargetMode="External"/><Relationship Id="rId10" Type="http://schemas.openxmlformats.org/officeDocument/2006/relationships/image" Target="../media/image9.jpeg"/><Relationship Id="rId4" Type="http://schemas.openxmlformats.org/officeDocument/2006/relationships/hyperlink" Target="http://ru.wikipedia.org/wiki/2009_%D0%B3%D0%BE%D0%B4" TargetMode="External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3%D1%80%D0%BE%D0%BC%D0%BE%D0%B2,_%D0%91%D0%BE%D1%80%D0%B8%D1%81_%D0%92%D1%81%D0%B5%D0%B2%D0%BE%D0%BB%D0%BE%D0%B4%D0%BE%D0%B2%D0%B8%D1%87" TargetMode="External"/><Relationship Id="rId2" Type="http://schemas.openxmlformats.org/officeDocument/2006/relationships/hyperlink" Target="http://ru.wikipedia.org/wiki/%D0%9E%D1%81%D1%82%D0%B0%D0%BF%D0%B5%D0%BD%D0%BA%D0%BE,_%D0%9E%D0%BB%D0%B5%D0%B3_%D0%9D%D0%B8%D0%BA%D0%BE%D0%BB%D0%B0%D0%B5%D0%B2%D0%B8%D1%8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4286256"/>
            <a:ext cx="8305800" cy="55654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сентября 2013 года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математики, классный руководитель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6 «А» класса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АФОНИНА  НАДЕЖДА  ВИКТОРОВНА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  МУЖЕСТВА</a:t>
            </a:r>
            <a:b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ДЕНЬ   ЗНАНИЙ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785794"/>
            <a:ext cx="5143536" cy="592935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15 октября 2009 года на могиле Жени </a:t>
            </a:r>
            <a:r>
              <a:rPr lang="ru-RU" dirty="0" err="1"/>
              <a:t>Табакова</a:t>
            </a:r>
            <a:r>
              <a:rPr lang="ru-RU" dirty="0"/>
              <a:t> был установлен памятник авторской работы. Деньги на памятник были собраны участниками форума.</a:t>
            </a:r>
          </a:p>
          <a:p>
            <a:pPr lvl="0"/>
            <a:r>
              <a:rPr lang="ru-RU" dirty="0"/>
              <a:t>Памятник Жене планируется поставить в Ногинске-9 (Дуброво) к 28 ноября 2013 года — годовщине гибели маленького героя. Торжественная церемония закладки камня в основание этого памятника состоялась 31 мая 2013 года. Скульптурная композиция (автор — А. </a:t>
            </a:r>
            <a:r>
              <a:rPr lang="ru-RU" dirty="0" err="1"/>
              <a:t>Рожников</a:t>
            </a:r>
            <a:r>
              <a:rPr lang="ru-RU" dirty="0"/>
              <a:t>) изобразит Женю, защищающего белую голубку от налетающего на неё коршуна.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3357586" cy="60833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Stanislav\Desktop\ИЗОБРАЖЕНИЯ Сжат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85794"/>
            <a:ext cx="3721065" cy="58054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0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80" y="928670"/>
            <a:ext cx="3714776" cy="571504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№ 83 Ногинского района Московской области, в которой учился мальчик, была названа в его честь.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Руководство школы приняло решение внести его имя в списки учащихся навечно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вестибюле учебного заведения была открыта мемориальная доска памяти мальчика. Парта в кабинете, где учился Женя, была названа его именем. Право сидеть за ней предоставляется лучшему ученику класса, за которым закреплён данный кабинет.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9296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Увековечение памяти Жени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Stanislav\Desktop\ИЗОБРАЖЕНИЯ Сжатые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2162175" cy="2162175"/>
          </a:xfrm>
          <a:prstGeom prst="rect">
            <a:avLst/>
          </a:prstGeom>
          <a:noFill/>
        </p:spPr>
      </p:pic>
      <p:pic>
        <p:nvPicPr>
          <p:cNvPr id="7171" name="Picture 3" descr="C:\Users\Stanislav\Desktop\ИЗОБРАЖЕНИЯ Сжатые\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857232"/>
            <a:ext cx="2809875" cy="2095500"/>
          </a:xfrm>
          <a:prstGeom prst="rect">
            <a:avLst/>
          </a:prstGeom>
          <a:noFill/>
        </p:spPr>
      </p:pic>
      <p:pic>
        <p:nvPicPr>
          <p:cNvPr id="7172" name="Picture 4" descr="C:\Users\Stanislav\Desktop\ИЗОБРАЖЕНИЯ Сжатые\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500306"/>
            <a:ext cx="2228850" cy="1952625"/>
          </a:xfrm>
          <a:prstGeom prst="rect">
            <a:avLst/>
          </a:prstGeom>
          <a:noFill/>
        </p:spPr>
      </p:pic>
      <p:pic>
        <p:nvPicPr>
          <p:cNvPr id="7173" name="Picture 5" descr="C:\Users\Stanislav\Desktop\ИЗОБРАЖЕНИЯ Сжатые\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3071810"/>
            <a:ext cx="2457450" cy="1314450"/>
          </a:xfrm>
          <a:prstGeom prst="rect">
            <a:avLst/>
          </a:prstGeom>
          <a:noFill/>
        </p:spPr>
      </p:pic>
      <p:pic>
        <p:nvPicPr>
          <p:cNvPr id="7174" name="Picture 6" descr="C:\Users\Stanislav\Desktop\ИЗОБРАЖЕНИЯ Сжатые\1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500570"/>
            <a:ext cx="4667250" cy="21621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0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0"/>
            <a:ext cx="4429156" cy="335756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Ногинском районе установили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закладной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камень на месте будущего памятника Жене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Табакову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Второклассник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погиб 28 ноября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2008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года, защищая 12-летнюю сестру от вора-рецидивиста, который пытался ее изнасиловать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14866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Documents and Settings\Надежда\Рабочий стол\УРОК  МУЖЕСТВА\ФОТО Жени Табакова\CGrWeXfQ.jpg-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42852"/>
            <a:ext cx="4572032" cy="3286148"/>
          </a:xfrm>
          <a:prstGeom prst="rect">
            <a:avLst/>
          </a:prstGeom>
          <a:noFill/>
        </p:spPr>
      </p:pic>
      <p:pic>
        <p:nvPicPr>
          <p:cNvPr id="5" name="Рисунок 4" descr="http://www.mosobltv.ru/vardata/modules/lenta/images/35086_1_137002249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571876"/>
            <a:ext cx="471490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C:\Documents and Settings\Надежда\Рабочий стол\УРОК  МУЖЕСТВА\ФОТО Жени Табакова\NUR0M6KM.jpg-64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3500438"/>
            <a:ext cx="3214710" cy="321471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3714744" cy="541180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 мемориала разработал заслуженный художник России Александр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Рожников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за изготовление взялся художественный комбинат в Жуковском. Деньги за работу автор и исполнители брать отказались.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Надежда\Рабочий стол\УРОК  МУЖЕСТВА\ФОТО Жени Табакова\IshiiXRl.jpg-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42852"/>
            <a:ext cx="5357850" cy="657229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642918"/>
            <a:ext cx="4214842" cy="600079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 памятник будет установлен 29 ноября, к пятилетию со дня гибели Жени. Школа 83 в поселке Дуброво, где учился мальчик, носит его имя. Женину парту никто не занимает, на ней укреплена памятная табличка. И каждую четверть лучший ученик 2-го класса, в котором на момент гибели учился мальчик, получает право занять его учебное место. Женя Табаков был награжден орденом Мужества посмертно, он стал самым юным кавалером этой награды в России.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Documents and Settings\Надежда\Рабочий стол\УРОК  МУЖЕСТВА\ФОТО Жени Табакова\94750256_10000002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42852"/>
            <a:ext cx="3429024" cy="4357718"/>
          </a:xfrm>
          <a:prstGeom prst="rect">
            <a:avLst/>
          </a:prstGeom>
          <a:noFill/>
        </p:spPr>
      </p:pic>
      <p:pic>
        <p:nvPicPr>
          <p:cNvPr id="6147" name="Picture 3" descr="C:\Documents and Settings\Надежда\Рабочий стол\УРОК  МУЖЕСТВА\ФОТО Жени Табакова\PR20130531213546.JPG"/>
          <p:cNvPicPr>
            <a:picLocks noChangeAspect="1" noChangeArrowheads="1"/>
          </p:cNvPicPr>
          <p:nvPr/>
        </p:nvPicPr>
        <p:blipFill>
          <a:blip r:embed="rId3"/>
          <a:srcRect l="31640" r="27344" b="8333"/>
          <a:stretch>
            <a:fillRect/>
          </a:stretch>
        </p:blipFill>
        <p:spPr bwMode="auto">
          <a:xfrm>
            <a:off x="6429388" y="3571876"/>
            <a:ext cx="2500330" cy="31432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5000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Надежда\Рабочий стол\УРОК  МУЖЕСТВА\ФОТО Жени Табакова\ukrashenia_girl_1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2285992"/>
            <a:ext cx="7072362" cy="4286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857388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Жене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Табакову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посвящена песня 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Сергея Тимошенко «Жене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Табакову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100" name="Picture 4" descr="C:\Documents and Settings\Надежда\Рабочий стол\УРОК  МУЖЕСТВА\ФОТО Жени Табакова\post-22010-1166261261_thumb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0694" y="1643050"/>
            <a:ext cx="3286148" cy="2143140"/>
          </a:xfrm>
          <a:prstGeom prst="rect">
            <a:avLst/>
          </a:prstGeom>
          <a:noFill/>
        </p:spPr>
      </p:pic>
      <p:pic>
        <p:nvPicPr>
          <p:cNvPr id="5" name="Sergey+Timoshenko+-+Zhene+Tabakov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Надежда\Рабочий стол\УРОК  МУЖЕСТВА\ФОТО Жени Табакова\1370118722_Pamyatnik-Zhene-Tabakovu-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85704"/>
            <a:ext cx="4429156" cy="6572296"/>
          </a:xfrm>
          <a:prstGeom prst="rect">
            <a:avLst/>
          </a:prstGeom>
          <a:noFill/>
        </p:spPr>
      </p:pic>
      <p:pic>
        <p:nvPicPr>
          <p:cNvPr id="1027" name="Picture 3" descr="C:\Documents and Settings\Надежда\Рабочий стол\УРОК  МУЖЕСТВА\ФОТО Жени Табакова\04_tabakov_foto_ol_ga_paramonov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3571900" cy="3122625"/>
          </a:xfrm>
          <a:prstGeom prst="rect">
            <a:avLst/>
          </a:prstGeom>
          <a:noFill/>
        </p:spPr>
      </p:pic>
      <p:pic>
        <p:nvPicPr>
          <p:cNvPr id="1028" name="Picture 4" descr="C:\Documents and Settings\Надежда\Рабочий стол\УРОК  МУЖЕСТВА\ФОТО Жени Табакова\PR2013053112565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3571876"/>
            <a:ext cx="3429003" cy="31432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7000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785794"/>
            <a:ext cx="535785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400" b="1" dirty="0" smtClean="0">
                <a:solidFill>
                  <a:srgbClr val="FF0000"/>
                </a:solidFill>
                <a:latin typeface="Royal 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Documents and Settings\Надежда\Рабочий стол\УРОК  МУЖЕСТВА\ФОТО Жени Табакова\25769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85728"/>
            <a:ext cx="3143272" cy="6072230"/>
          </a:xfrm>
          <a:prstGeom prst="rect">
            <a:avLst/>
          </a:prstGeom>
          <a:noFill/>
        </p:spPr>
      </p:pic>
      <p:pic>
        <p:nvPicPr>
          <p:cNvPr id="14339" name="Picture 3" descr="C:\Documents and Settings\Надежда\Рабочий стол\УРОК  МУЖЕСТВА\ФОТО Жени Табакова\259182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285728"/>
            <a:ext cx="4191006" cy="6286544"/>
          </a:xfrm>
          <a:prstGeom prst="rect">
            <a:avLst/>
          </a:prstGeom>
          <a:noFill/>
        </p:spPr>
      </p:pic>
      <p:pic>
        <p:nvPicPr>
          <p:cNvPr id="1026" name="Picture 2" descr="C:\Documents and Settings\Надежда\Рабочий стол\УРОК  МУЖЕСТВА\ФОТО Жени Табакова\4864_html_6ea27fce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85728"/>
            <a:ext cx="1857388" cy="28575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7000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C:\Users\Stanislav\Desktop\ИЗОБРАЖЕНИЯ Сжатые\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172450" cy="62388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3000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 </a:t>
            </a:r>
            <a:endParaRPr lang="ru-RU" dirty="0"/>
          </a:p>
        </p:txBody>
      </p:sp>
      <p:pic>
        <p:nvPicPr>
          <p:cNvPr id="5" name="Рисунок 4" descr="IMG_1754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7158" y="285728"/>
            <a:ext cx="4143404" cy="3143248"/>
          </a:xfrm>
          <a:prstGeom prst="rect">
            <a:avLst/>
          </a:prstGeom>
        </p:spPr>
      </p:pic>
      <p:pic>
        <p:nvPicPr>
          <p:cNvPr id="9" name="Содержимое 8" descr="0_5bd75_f94bdc98_L.jpe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572000" y="285728"/>
            <a:ext cx="4286280" cy="3143272"/>
          </a:xfrm>
        </p:spPr>
      </p:pic>
      <p:pic>
        <p:nvPicPr>
          <p:cNvPr id="10" name="Рисунок 9" descr="ОСЕНЬ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571876"/>
            <a:ext cx="4071966" cy="3071834"/>
          </a:xfrm>
          <a:prstGeom prst="rect">
            <a:avLst/>
          </a:prstGeom>
        </p:spPr>
      </p:pic>
      <p:pic>
        <p:nvPicPr>
          <p:cNvPr id="11" name="Рисунок 10" descr="В лесу.jpe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572000" y="3571876"/>
            <a:ext cx="4357718" cy="3000396"/>
          </a:xfrm>
          <a:prstGeom prst="rect">
            <a:avLst/>
          </a:prstGeom>
        </p:spPr>
      </p:pic>
    </p:spTree>
  </p:cSld>
  <p:clrMapOvr>
    <a:masterClrMapping/>
  </p:clrMapOvr>
  <p:transition advClick="0" advTm="1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071942"/>
            <a:ext cx="8215370" cy="2428892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Биография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Женя Табаков родился в посёлке (военном городке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Ногинск-9"/>
              </a:rPr>
              <a:t>Ногинск-9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(Дуброво) </a:t>
            </a:r>
            <a:r>
              <a:rPr lang="ru-RU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 tooltip="Ногинский район"/>
              </a:rPr>
              <a:t>Ногинского района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 tooltip="Московская область"/>
              </a:rPr>
              <a:t>Московской области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в семье военных врачей. С </a:t>
            </a:r>
            <a:r>
              <a:rPr lang="ru-RU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 tooltip="2007 год"/>
              </a:rPr>
              <a:t>2007 года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учился в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Ногинской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средней общеобразовательной школе № 83. Занимался в спортивной секции. Мечтал стать </a:t>
            </a:r>
            <a:r>
              <a:rPr lang="ru-RU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 tooltip="Милиционер"/>
              </a:rPr>
              <a:t>милиционером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9058" y="1142985"/>
            <a:ext cx="5000660" cy="245746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ПОДВИГ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ЮНОГО  ГЕРОЯ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Патриотические - Солдаты России (Минусов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286776" y="6143644"/>
            <a:ext cx="304800" cy="304800"/>
          </a:xfrm>
          <a:prstGeom prst="rect">
            <a:avLst/>
          </a:prstGeom>
        </p:spPr>
      </p:pic>
      <p:pic>
        <p:nvPicPr>
          <p:cNvPr id="4" name="Picture 2" descr="C:\Users\Stanislav\Desktop\ИЗОБРАЖЕНИЯ Сжатые\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142852"/>
            <a:ext cx="3524250" cy="39433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Надежда\Рабочий стол\УРОК  МУЖЕСТВА\ФОТО Жени Табакова\IshiiXRl.jpg-64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388" y="142852"/>
            <a:ext cx="2357454" cy="6572296"/>
          </a:xfrm>
          <a:prstGeom prst="rect">
            <a:avLst/>
          </a:prstGeom>
          <a:noFill/>
        </p:spPr>
      </p:pic>
      <p:pic>
        <p:nvPicPr>
          <p:cNvPr id="2051" name="Picture 3" descr="C:\Documents and Settings\Надежда\Рабочий стол\УРОК  МУЖЕСТВА\ФОТО Жени Табакова\IshiiXRl.jpg-6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52"/>
            <a:ext cx="5357850" cy="64294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Надежда\Рабочий стол\УРОК  МУЖЕСТВА\ФОТО Жени Табакова\PR201305312135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286808" cy="64294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Надежда\Рабочий стол\УРОК  МУЖЕСТВА\ФОТО Жени Табакова\1245570493_b_1313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643182"/>
            <a:ext cx="7000924" cy="3857652"/>
          </a:xfrm>
          <a:prstGeom prst="rect">
            <a:avLst/>
          </a:prstGeom>
          <a:noFill/>
        </p:spPr>
      </p:pic>
      <p:pic>
        <p:nvPicPr>
          <p:cNvPr id="7" name="Picture 5" descr="C:\Documents and Settings\Надежда\Рабочий стол\УРОК  МУЖЕСТВА\ФОТО Жени Табакова\i (1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6248" y="428604"/>
            <a:ext cx="4643470" cy="32861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Documents and Settings\Надежда\Рабочий стол\УРОК  МУЖЕСТВА\ФОТО Жени Табакова\1356600989_tabakov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01122" cy="6357982"/>
          </a:xfrm>
          <a:prstGeom prst="rect">
            <a:avLst/>
          </a:prstGeom>
          <a:noFill/>
        </p:spPr>
      </p:pic>
      <p:pic>
        <p:nvPicPr>
          <p:cNvPr id="7" name="Picture 2" descr="C:\Documents and Settings\Надежда\Мои документы\Downloads\golodomo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5000636"/>
            <a:ext cx="714380" cy="15716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Надежда\Мои документы\Downloads\0_61f49_c9081b0d_XL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85728"/>
            <a:ext cx="4357718" cy="6143668"/>
          </a:xfrm>
          <a:prstGeom prst="rect">
            <a:avLst/>
          </a:prstGeom>
          <a:noFill/>
        </p:spPr>
      </p:pic>
      <p:pic>
        <p:nvPicPr>
          <p:cNvPr id="1027" name="Picture 3" descr="C:\Documents and Settings\Надежда\Мои документы\Downloads\0a136254a1a2820f9a588e38dd7ce64e.jpg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7828164">
            <a:off x="-259525" y="3118514"/>
            <a:ext cx="1905000" cy="581025"/>
          </a:xfrm>
          <a:prstGeom prst="rect">
            <a:avLst/>
          </a:prstGeom>
          <a:noFill/>
        </p:spPr>
      </p:pic>
      <p:pic>
        <p:nvPicPr>
          <p:cNvPr id="7" name="Picture 3" descr="C:\Documents and Settings\Надежда\Мои документы\Downloads\0a136254a1a2820f9a588e38dd7ce64e.jpg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487605">
            <a:off x="292703" y="852423"/>
            <a:ext cx="1905000" cy="581025"/>
          </a:xfrm>
          <a:prstGeom prst="rect">
            <a:avLst/>
          </a:prstGeom>
          <a:noFill/>
        </p:spPr>
      </p:pic>
      <p:pic>
        <p:nvPicPr>
          <p:cNvPr id="8" name="Picture 3" descr="C:\Documents and Settings\Надежда\Мои документы\Downloads\0a136254a1a2820f9a588e38dd7ce64e.jpg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5761328">
            <a:off x="1457095" y="5585763"/>
            <a:ext cx="1905000" cy="581025"/>
          </a:xfrm>
          <a:prstGeom prst="rect">
            <a:avLst/>
          </a:prstGeom>
          <a:noFill/>
        </p:spPr>
      </p:pic>
      <p:pic>
        <p:nvPicPr>
          <p:cNvPr id="9" name="Picture 3" descr="C:\Documents and Settings\Надежда\Мои документы\Downloads\0a136254a1a2820f9a588e38dd7ce64e.jpg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7572224">
            <a:off x="-100356" y="4986271"/>
            <a:ext cx="1905000" cy="581025"/>
          </a:xfrm>
          <a:prstGeom prst="rect">
            <a:avLst/>
          </a:prstGeom>
          <a:noFill/>
        </p:spPr>
      </p:pic>
      <p:pic>
        <p:nvPicPr>
          <p:cNvPr id="10" name="Picture 3" descr="C:\Documents and Settings\Надежда\Мои документы\Downloads\0a136254a1a2820f9a588e38dd7ce64e.jpg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5058969">
            <a:off x="2847208" y="2347716"/>
            <a:ext cx="1905000" cy="581025"/>
          </a:xfrm>
          <a:prstGeom prst="rect">
            <a:avLst/>
          </a:prstGeom>
          <a:noFill/>
        </p:spPr>
      </p:pic>
      <p:pic>
        <p:nvPicPr>
          <p:cNvPr id="11" name="Picture 3" descr="C:\Documents and Settings\Надежда\Мои документы\Downloads\0a136254a1a2820f9a588e38dd7ce64e.jpg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4182364">
            <a:off x="2602931" y="663475"/>
            <a:ext cx="1905000" cy="581025"/>
          </a:xfrm>
          <a:prstGeom prst="rect">
            <a:avLst/>
          </a:prstGeom>
          <a:noFill/>
        </p:spPr>
      </p:pic>
      <p:pic>
        <p:nvPicPr>
          <p:cNvPr id="12" name="Picture 3" descr="C:\Documents and Settings\Надежда\Мои документы\Downloads\0a136254a1a2820f9a588e38dd7ce64e.jpg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5068729">
            <a:off x="2844918" y="4633828"/>
            <a:ext cx="1905000" cy="581025"/>
          </a:xfrm>
          <a:prstGeom prst="rect">
            <a:avLst/>
          </a:prstGeom>
          <a:noFill/>
        </p:spPr>
      </p:pic>
      <p:pic>
        <p:nvPicPr>
          <p:cNvPr id="13" name="Picture 2" descr="C:\Documents and Settings\Надежда\Рабочий стол\УРОК  МУЖЕСТВА\ФОТО Жени Табакова\4864_html_6ea27fce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000108"/>
            <a:ext cx="2286016" cy="407196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Надежда\Рабочий стол\УРОК  МУЖЕСТВА\ФОТО Жени Табакова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785794"/>
            <a:ext cx="6826202" cy="5500726"/>
          </a:xfrm>
          <a:prstGeom prst="rect">
            <a:avLst/>
          </a:prstGeom>
          <a:noFill/>
        </p:spPr>
      </p:pic>
      <p:pic>
        <p:nvPicPr>
          <p:cNvPr id="5" name="Picture 2" descr="C:\Documents and Settings\Надежда\Рабочий стол\УРОК  МУЖЕСТВА\ФОТО Жени Табакова\i.jpg"/>
          <p:cNvPicPr>
            <a:picLocks noChangeAspect="1" noChangeArrowheads="1"/>
          </p:cNvPicPr>
          <p:nvPr/>
        </p:nvPicPr>
        <p:blipFill>
          <a:blip r:embed="rId3"/>
          <a:srcRect l="9302" t="3509" r="6977" b="3509"/>
          <a:stretch>
            <a:fillRect/>
          </a:stretch>
        </p:blipFill>
        <p:spPr bwMode="auto">
          <a:xfrm>
            <a:off x="4857752" y="1071546"/>
            <a:ext cx="3000396" cy="400052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M:\ШКОЛА\ВОСПИТАТЕЛЬНАЯ РАБОТА\КЛАССНЫЕ ЧАСЫ И МЕРОПРИЯТИЯ\23 февраля\КАРТИНКИ и РАСКРАСКИ\parad_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01122" cy="63579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Надежда\Рабочий стол\УРОК  МУЖЕСТВА\ФОТО Жени Табакова\PR2013053121300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429684" cy="61436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  </a:t>
            </a:r>
            <a:endParaRPr lang="ru-RU" dirty="0"/>
          </a:p>
        </p:txBody>
      </p:sp>
      <p:pic>
        <p:nvPicPr>
          <p:cNvPr id="5122" name="Picture 2" descr="C:\Documents and Settings\Надежда\Рабочий стол\УРОК  МУЖЕСТВА\ФОТО Жени Табакова\348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285728"/>
            <a:ext cx="3714776" cy="2857520"/>
          </a:xfrm>
          <a:prstGeom prst="rect">
            <a:avLst/>
          </a:prstGeom>
          <a:noFill/>
        </p:spPr>
      </p:pic>
      <p:pic>
        <p:nvPicPr>
          <p:cNvPr id="5123" name="Picture 3" descr="C:\Documents and Settings\Надежда\Рабочий стол\УРОК  МУЖЕСТВА\ФОТО Жени Табакова\3480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85728"/>
            <a:ext cx="3818281" cy="2857520"/>
          </a:xfrm>
          <a:prstGeom prst="rect">
            <a:avLst/>
          </a:prstGeom>
          <a:noFill/>
        </p:spPr>
      </p:pic>
      <p:pic>
        <p:nvPicPr>
          <p:cNvPr id="6" name="Picture 2" descr="C:\Documents and Settings\Надежда\Рабочий стол\УРОК  МУЖЕСТВА\ФОТО Жени Табакова\PR2013053121343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357562"/>
            <a:ext cx="6000792" cy="3114943"/>
          </a:xfrm>
          <a:prstGeom prst="rect">
            <a:avLst/>
          </a:prstGeom>
          <a:noFill/>
        </p:spPr>
      </p:pic>
      <p:pic>
        <p:nvPicPr>
          <p:cNvPr id="5124" name="Picture 4" descr="C:\Documents and Settings\Надежда\Рабочий стол\УРОК  МУЖЕСТВА\ФОТО Жени Табакова\IshiiXRl.jpg-64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00826" y="3357562"/>
            <a:ext cx="2398729" cy="30718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Documents and Settings\Надежда\Рабочий стол\УРОК  МУЖЕСТВА\ФОТО Жени Табакова\35086_1_137002249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8072494" cy="63579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928670"/>
            <a:ext cx="8858312" cy="5929330"/>
          </a:xfrm>
        </p:spPr>
        <p:txBody>
          <a:bodyPr>
            <a:noAutofit/>
          </a:bodyPr>
          <a:lstStyle/>
          <a:p>
            <a:r>
              <a:rPr lang="ru-RU" sz="2400" dirty="0" smtClean="0"/>
              <a:t>Вечером</a:t>
            </a:r>
            <a:r>
              <a:rPr lang="ru-RU" sz="2400" dirty="0"/>
              <a:t> </a:t>
            </a:r>
            <a:r>
              <a:rPr lang="ru-RU" sz="2400" u="sng" dirty="0">
                <a:hlinkClick r:id="rId2" tooltip="28 ноября"/>
              </a:rPr>
              <a:t>28 ноября</a:t>
            </a:r>
            <a:r>
              <a:rPr lang="ru-RU" sz="2400" dirty="0"/>
              <a:t> </a:t>
            </a:r>
            <a:r>
              <a:rPr lang="ru-RU" sz="2400" u="sng" dirty="0">
                <a:hlinkClick r:id="rId3" tooltip="2008 год"/>
              </a:rPr>
              <a:t>2008 года</a:t>
            </a:r>
            <a:r>
              <a:rPr lang="ru-RU" sz="2400" dirty="0"/>
              <a:t> Женя и его двенадцатилетняя старшая сестра Яна были дома одни. В дверь позвонил неизвестный мужчина, который представился </a:t>
            </a:r>
            <a:r>
              <a:rPr lang="ru-RU" sz="2400" u="sng" dirty="0">
                <a:hlinkClick r:id="rId4" tooltip="Почтальон"/>
              </a:rPr>
              <a:t>почтальоном</a:t>
            </a:r>
            <a:r>
              <a:rPr lang="ru-RU" sz="2400" dirty="0"/>
              <a:t>, принёсшим заказное письмо матери детей. Услышав, что взрослых нет дома, мужчина ушёл, однако через некоторое время вернулся и предложил девочке расписаться за мать. Яна не заподозрила ничего неладного и разрешила ему зайти.</a:t>
            </a:r>
          </a:p>
          <a:p>
            <a:r>
              <a:rPr lang="ru-RU" sz="2400" dirty="0"/>
              <a:t>Войдя в квартиру и закрыв за собой дверь, «почтальон» вместо письма достал нож и, схватив Яну, стал требовать, чтобы дети отдали ему все деньги и ценности, находившиеся в квартире. Получив от детей ответ, что они не знают, где деньги, преступник потребовал от Жени искать их, а сам потащил Яну в ванную комнату, где стал срывать с неё одежду. </a:t>
            </a:r>
            <a:r>
              <a:rPr lang="en-US" sz="2400" dirty="0" smtClean="0"/>
              <a:t> 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Autofit/>
          </a:bodyPr>
          <a:lstStyle/>
          <a:p>
            <a:r>
              <a:rPr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События 28 ноября 2008 года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dirty="0"/>
          </a:p>
        </p:txBody>
      </p:sp>
    </p:spTree>
  </p:cSld>
  <p:clrMapOvr>
    <a:masterClrMapping/>
  </p:clrMapOvr>
  <p:transition advClick="0" advTm="25000"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Documents and Settings\Надежда\Рабочий стол\УРОК  МУЖЕСТВА\ФОТО Жени Табакова\vDf6jzGo.jpg-64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85728"/>
            <a:ext cx="4071966" cy="6143668"/>
          </a:xfrm>
          <a:prstGeom prst="rect">
            <a:avLst/>
          </a:prstGeom>
          <a:noFill/>
        </p:spPr>
      </p:pic>
      <p:pic>
        <p:nvPicPr>
          <p:cNvPr id="6147" name="Picture 3" descr="C:\Documents and Settings\Надежда\Рабочий стол\УРОК  МУЖЕСТВА\ФОТО Жени Табакова\04_tabakov_foto_ol_ga_paramonov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714620"/>
            <a:ext cx="4500594" cy="3786214"/>
          </a:xfrm>
          <a:prstGeom prst="rect">
            <a:avLst/>
          </a:prstGeom>
          <a:noFill/>
        </p:spPr>
      </p:pic>
      <p:pic>
        <p:nvPicPr>
          <p:cNvPr id="6150" name="Picture 6" descr="C:\Documents and Settings\Надежда\Рабочий стол\УРОК  МУЖЕСТВА\ФОТО Жени Табакова\1292235_m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285728"/>
            <a:ext cx="1928826" cy="23574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Надежда\Рабочий стол\УРОК  МУЖЕСТВА\ФОТО Жени Табакова\PR201305312201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358246" cy="600079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Надежда\Рабочий стол\УРОК  МУЖЕСТВА\ФОТО Жени Табакова\SqIiE2fz.jpg-64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072494" cy="62151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Надежда\Рабочий стол\УРОК  МУЖЕСТВА\ФОТО Жени Табакова\4220036l (1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2"/>
            <a:ext cx="8215370" cy="6143668"/>
          </a:xfrm>
          <a:prstGeom prst="rect">
            <a:avLst/>
          </a:prstGeom>
          <a:noFill/>
        </p:spPr>
      </p:pic>
      <p:pic>
        <p:nvPicPr>
          <p:cNvPr id="4" name="Отличники - За Российских солдат (Минусов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92958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audio>
              <p:cMediaNode numSld="38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Documents and Settings\Надежда\Рабочий стол\УРОК  МУЖЕСТВА\ФОТО Жени Табакова\644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01122" cy="607223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Надежда\Рабочий стол\УРОК  МУЖЕСТВА\ФОТО Жени Табакова\S7rT1GmJ.jpg-64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3071810"/>
            <a:ext cx="7358114" cy="3571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34803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Royal Times New Roman" pitchFamily="18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Royal 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Royal Times New Roman" pitchFamily="18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Royal 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Royal Times New Roman" pitchFamily="18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Royal 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Royal Times New Roman" pitchFamily="18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Royal Times New Roman" pitchFamily="18" charset="0"/>
              </a:rPr>
            </a:br>
            <a:r>
              <a:rPr sz="3100" b="1" smtClean="0">
                <a:solidFill>
                  <a:srgbClr val="FF0000"/>
                </a:solidFill>
                <a:latin typeface="Royal Times New Roman" pitchFamily="18" charset="0"/>
              </a:rPr>
              <a:t/>
            </a:r>
            <a:br>
              <a:rPr sz="3100" b="1" smtClean="0">
                <a:solidFill>
                  <a:srgbClr val="FF0000"/>
                </a:solidFill>
                <a:latin typeface="Royal Times New Roman" pitchFamily="18" charset="0"/>
              </a:rPr>
            </a:br>
            <a:r>
              <a:rPr sz="3100" b="1" smtClean="0">
                <a:solidFill>
                  <a:srgbClr val="FF0000"/>
                </a:solidFill>
                <a:latin typeface="Royal Times New Roman" pitchFamily="18" charset="0"/>
              </a:rPr>
              <a:t/>
            </a:r>
            <a:br>
              <a:rPr sz="3100" b="1" smtClean="0">
                <a:solidFill>
                  <a:srgbClr val="FF0000"/>
                </a:solidFill>
                <a:latin typeface="Royal Times New Roman" pitchFamily="18" charset="0"/>
              </a:rPr>
            </a:br>
            <a:r>
              <a:rPr sz="3100" b="1" smtClean="0">
                <a:solidFill>
                  <a:srgbClr val="FF0000"/>
                </a:solidFill>
                <a:latin typeface="Royal Times New Roman" pitchFamily="18" charset="0"/>
              </a:rPr>
              <a:t/>
            </a:r>
            <a:br>
              <a:rPr sz="3100" b="1" smtClean="0">
                <a:solidFill>
                  <a:srgbClr val="FF0000"/>
                </a:solidFill>
                <a:latin typeface="Royal Times New Roman" pitchFamily="18" charset="0"/>
              </a:rPr>
            </a:br>
            <a:r>
              <a:rPr sz="3100" b="1" smtClean="0">
                <a:solidFill>
                  <a:srgbClr val="FF0000"/>
                </a:solidFill>
                <a:latin typeface="Royal Times New Roman" pitchFamily="18" charset="0"/>
              </a:rPr>
              <a:t/>
            </a:r>
            <a:br>
              <a:rPr sz="3100" b="1" smtClean="0">
                <a:solidFill>
                  <a:srgbClr val="FF0000"/>
                </a:solidFill>
                <a:latin typeface="Royal 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Royal Times New Roman" pitchFamily="18" charset="0"/>
              </a:rPr>
              <a:t>Возможно, это и правильно – соизмерять подвиг и государственные награды. Но не слишком ли блеклы эти знаки, когда цена за них жизнь ребенка. Жене </a:t>
            </a:r>
            <a:r>
              <a:rPr lang="ru-RU" sz="3100" b="1" dirty="0" err="1" smtClean="0">
                <a:solidFill>
                  <a:srgbClr val="FF0000"/>
                </a:solidFill>
                <a:latin typeface="Royal Times New Roman" pitchFamily="18" charset="0"/>
              </a:rPr>
              <a:t>Табакову</a:t>
            </a:r>
            <a:r>
              <a:rPr lang="ru-RU" sz="3100" b="1" dirty="0" smtClean="0">
                <a:solidFill>
                  <a:srgbClr val="FF0000"/>
                </a:solidFill>
                <a:latin typeface="Royal Times New Roman" pitchFamily="18" charset="0"/>
              </a:rPr>
              <a:t> было всего лишь семь, когда его храброе сердце остановилось...</a:t>
            </a:r>
            <a:r>
              <a:rPr lang="ru-RU" b="1" dirty="0" smtClean="0">
                <a:solidFill>
                  <a:srgbClr val="FF0000"/>
                </a:solidFill>
                <a:latin typeface="Royal 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Royal Times New Roman" pitchFamily="18" charset="0"/>
              </a:rPr>
            </a:br>
            <a:endParaRPr lang="ru-RU" dirty="0"/>
          </a:p>
        </p:txBody>
      </p:sp>
      <p:pic>
        <p:nvPicPr>
          <p:cNvPr id="5" name="Отличники - За Российских солдат (Минусов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429000"/>
            <a:ext cx="8429684" cy="3000396"/>
          </a:xfrm>
        </p:spPr>
        <p:txBody>
          <a:bodyPr>
            <a:normAutofit fontScale="25000" lnSpcReduction="20000"/>
          </a:bodyPr>
          <a:lstStyle/>
          <a:p>
            <a:pPr fontAlgn="base"/>
            <a:r>
              <a:rPr lang="ru-RU" sz="9600" b="1" dirty="0" smtClean="0">
                <a:solidFill>
                  <a:srgbClr val="FF0000"/>
                </a:solidFill>
                <a:latin typeface="Royal Times New Roman" pitchFamily="18" charset="0"/>
              </a:rPr>
              <a:t>Его поступок – </a:t>
            </a:r>
            <a:r>
              <a:rPr lang="ru-RU" sz="9600" b="1" dirty="0" err="1" smtClean="0">
                <a:solidFill>
                  <a:srgbClr val="FF0000"/>
                </a:solidFill>
                <a:latin typeface="Royal Times New Roman" pitchFamily="18" charset="0"/>
              </a:rPr>
              <a:t>поступок</a:t>
            </a:r>
            <a:r>
              <a:rPr lang="ru-RU" sz="9600" b="1" dirty="0" smtClean="0">
                <a:solidFill>
                  <a:srgbClr val="FF0000"/>
                </a:solidFill>
                <a:latin typeface="Royal Times New Roman" pitchFamily="18" charset="0"/>
              </a:rPr>
              <a:t> настоящего русского солдата, который сделает все, чтобы защитить свою семью и свой дом.</a:t>
            </a:r>
          </a:p>
          <a:p>
            <a:pPr fontAlgn="base"/>
            <a:r>
              <a:rPr lang="ru-RU" sz="9600" b="1" dirty="0" smtClean="0">
                <a:solidFill>
                  <a:srgbClr val="FF0000"/>
                </a:solidFill>
                <a:latin typeface="Royal Times New Roman" pitchFamily="18" charset="0"/>
              </a:rPr>
              <a:t>Важно, что семилетний человек проявил самые высокие человеческие качества, которые не присущи многим взрослым. Такой человек с младых ногтей впитывает в себя понятие о том, что надо защищать своих близких и свою Родину. </a:t>
            </a:r>
          </a:p>
          <a:p>
            <a:pPr fontAlgn="base"/>
            <a:r>
              <a:rPr lang="ru-RU" sz="9600" b="1" dirty="0" smtClean="0">
                <a:solidFill>
                  <a:srgbClr val="FF0000"/>
                </a:solidFill>
                <a:latin typeface="Royal Times New Roman" pitchFamily="18" charset="0"/>
              </a:rPr>
              <a:t>На таких примерах, как Женечка, и стоит воспитывать современное поколение.</a:t>
            </a:r>
          </a:p>
          <a:p>
            <a:pPr>
              <a:buNone/>
            </a:pPr>
            <a:r>
              <a:rPr lang="ru-RU" sz="14400" b="1" dirty="0" smtClean="0">
                <a:solidFill>
                  <a:srgbClr val="FF0000"/>
                </a:solidFill>
                <a:latin typeface="Royal 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Documents and Settings\Надежда\Рабочий стол\УРОК  МУЖЕСТВА\ФОТО Жени Табакова\25769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285729"/>
            <a:ext cx="4143404" cy="2857519"/>
          </a:xfrm>
          <a:prstGeom prst="rect">
            <a:avLst/>
          </a:prstGeom>
          <a:noFill/>
        </p:spPr>
      </p:pic>
      <p:pic>
        <p:nvPicPr>
          <p:cNvPr id="15363" name="Picture 3" descr="C:\Documents and Settings\Надежда\Рабочий стол\УРОК  МУЖЕСТВА\ФОТО Жени Табакова\PR2013053112565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285728"/>
            <a:ext cx="3571900" cy="28575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0">
    <p:newsfla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Надежда\Рабочий стол\УРОК  МУЖЕСТВА\ФОТО Жени Табакова\415891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524000" y="1776412"/>
            <a:ext cx="6096000" cy="40671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Надежда\Рабочий стол\УРОК  МУЖЕСТВА\ФОТО Жени Табакова\i (1)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42875"/>
            <a:ext cx="3500438" cy="30003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    ВЕЧНАЯ  ПАМЯТЬ   ГЕРОЮ!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M:\ШКОЛА\ВОСПИТАТЕЛЬНАЯ РАБОТА\КЛАССНЫЕ ЧАСЫ И МЕРОПРИЯТИЯ\1 мая и 9 мая\9 МАЯ - ДЕНЬ  ПОБЕДЫ\КАРТИНКИ\САЛЮТ\salut-6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24000"/>
            <a:ext cx="8501122" cy="50482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28000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381644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smtClean="0"/>
              <a:t>Увидев это, Женя побежал на кухню, схватил столовый </a:t>
            </a:r>
            <a:r>
              <a:rPr lang="ru-RU" sz="9600" u="sng" dirty="0" smtClean="0">
                <a:hlinkClick r:id="rId2" tooltip="Нож"/>
              </a:rPr>
              <a:t>нож</a:t>
            </a:r>
            <a:r>
              <a:rPr lang="ru-RU" sz="9600" dirty="0" smtClean="0"/>
              <a:t> и, вернувшись, с разбегу всадил его незнакомцу в поясницу (как впоследствии выяснят </a:t>
            </a:r>
            <a:r>
              <a:rPr lang="ru-RU" sz="9600" u="sng" dirty="0" smtClean="0">
                <a:hlinkClick r:id="rId3" tooltip="Эксперт"/>
              </a:rPr>
              <a:t>эксперты</a:t>
            </a:r>
            <a:r>
              <a:rPr lang="ru-RU" sz="9600" dirty="0" smtClean="0"/>
              <a:t>, нож от слабой руки мальчика вошел в тело только на три </a:t>
            </a:r>
            <a:r>
              <a:rPr lang="ru-RU" sz="9600" u="sng" dirty="0" smtClean="0">
                <a:hlinkClick r:id="rId4" tooltip="Сантиметр"/>
              </a:rPr>
              <a:t>сантиметра</a:t>
            </a:r>
            <a:r>
              <a:rPr lang="ru-RU" sz="9600" dirty="0" smtClean="0"/>
              <a:t>). Насильник упал и машинально выпустил Яну, но затем вскочил и бросился на Женю. Рассвирепевший мужчина начал один за другим наносить мальчику удары в спину ножом (всего у ребёнка потом насчитают восемь ножевых ранений).</a:t>
            </a:r>
          </a:p>
          <a:p>
            <a:r>
              <a:rPr lang="ru-RU" sz="9600" dirty="0" smtClean="0"/>
              <a:t>В это время Яна сумела выбежать на лестничную клетку и стала обзванивать квартиры соседей, кричать и звать на помощь. Испугавшись шума, убийца оставил истекающего кровью мальчика, выбежал из квартиры на улицу и скрылся.</a:t>
            </a:r>
          </a:p>
          <a:p>
            <a:r>
              <a:rPr lang="ru-RU" sz="9600" dirty="0" smtClean="0"/>
              <a:t>Женя был доставлен в больницу приехавшей бригадой «</a:t>
            </a:r>
            <a:r>
              <a:rPr lang="ru-RU" sz="9600" u="sng" dirty="0" smtClean="0">
                <a:hlinkClick r:id="rId5" tooltip="Автомобиль скорой помощи"/>
              </a:rPr>
              <a:t>скорой помощи</a:t>
            </a:r>
            <a:r>
              <a:rPr lang="ru-RU" sz="9600" dirty="0" smtClean="0"/>
              <a:t>», однако спасти его не удалось — в тот же день он скончался от полученных ранений.</a:t>
            </a:r>
          </a:p>
          <a:p>
            <a:endParaRPr lang="ru-RU" sz="28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0012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25000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C:\Users\Stanislav\Desktop\ИЗОБРАЖЕНИЯ Сжатые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5524500" cy="3524250"/>
          </a:xfrm>
          <a:prstGeom prst="rect">
            <a:avLst/>
          </a:prstGeom>
          <a:noFill/>
        </p:spPr>
      </p:pic>
      <p:pic>
        <p:nvPicPr>
          <p:cNvPr id="2051" name="Picture 3" descr="C:\Users\Stanislav\Desktop\ИЗОБРАЖЕНИЯ Сжатые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786190"/>
            <a:ext cx="4600575" cy="28098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928670"/>
            <a:ext cx="8543956" cy="592933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Объявленный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Ногинском районе план-перехват по поиску детоубийцы не дал результатов. Тогда оперативники решили подключить к поиску население — по местному телевидению был показан 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 tooltip="Фоторобот"/>
              </a:rPr>
              <a:t>фоторобот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преступника, сообщены его приметы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Вечером следующего дня 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3" tooltip="Подполковник"/>
              </a:rPr>
              <a:t>подполковник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4" tooltip="Космические войска России"/>
              </a:rPr>
              <a:t>Космических войск России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Александр Куренков при посещении собственной дачи, расположенной поблизости от посёлка, обнаружил на ней постороннего человека, в котором опознал разыскиваемого преступника. Офицер обезвредил и задержал непрошенного гостя, а затем передал его сотрудникам 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5" tooltip="Органы внутренних дел"/>
              </a:rPr>
              <a:t>органов внутренних дел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Задержанным оказался ранее судимый за 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6" tooltip="Грабёж"/>
              </a:rPr>
              <a:t>грабёж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7" tooltip="Убийство"/>
              </a:rPr>
              <a:t>убийство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33-летний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безработный 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  <a:hlinkClick r:id="rId8" tooltip="Астрахань"/>
              </a:rPr>
              <a:t>астраханец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Сергей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Кияшко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проживающий в этом же посёлке у родственников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 этот мужественный поступок Александр Куренков был отмечен ведомственной медалью Прокуратуры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РФ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«За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содействие».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Autofit/>
          </a:bodyPr>
          <a:lstStyle/>
          <a:p>
            <a:r>
              <a:rPr sz="4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Задержание преступника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25000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4000504"/>
            <a:ext cx="9286908" cy="307183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Указом Президента</a:t>
            </a:r>
            <a:r>
              <a:rPr lang="en-US" dirty="0" smtClean="0"/>
              <a:t> </a:t>
            </a:r>
            <a:r>
              <a:rPr lang="ru-RU" dirty="0" smtClean="0"/>
              <a:t>РФ</a:t>
            </a:r>
            <a:r>
              <a:rPr lang="ru-RU" dirty="0"/>
              <a:t> </a:t>
            </a:r>
            <a:r>
              <a:rPr lang="en-US" dirty="0" smtClean="0"/>
              <a:t> </a:t>
            </a:r>
            <a:r>
              <a:rPr lang="ru-RU" u="sng" dirty="0" smtClean="0">
                <a:hlinkClick r:id="rId2" tooltip="Медведев, Дмитрий Анатольевич"/>
              </a:rPr>
              <a:t>Д</a:t>
            </a:r>
            <a:r>
              <a:rPr lang="ru-RU" u="sng" dirty="0">
                <a:hlinkClick r:id="rId2" tooltip="Медведев, Дмитрий Анатольевич"/>
              </a:rPr>
              <a:t>. А. Медведева</a:t>
            </a:r>
            <a:r>
              <a:rPr lang="ru-RU" dirty="0"/>
              <a:t> </a:t>
            </a:r>
            <a:r>
              <a:rPr lang="ru-RU" dirty="0" smtClean="0"/>
              <a:t>от</a:t>
            </a:r>
            <a:r>
              <a:rPr lang="ru-RU" dirty="0"/>
              <a:t> </a:t>
            </a:r>
            <a:r>
              <a:rPr lang="ru-RU" u="sng" dirty="0">
                <a:hlinkClick r:id="rId3" tooltip="20 января"/>
              </a:rPr>
              <a:t>20 </a:t>
            </a:r>
            <a:r>
              <a:rPr lang="ru-RU" u="sng" dirty="0" smtClean="0">
                <a:hlinkClick r:id="rId3" tooltip="20 января"/>
              </a:rPr>
              <a:t>января</a:t>
            </a:r>
            <a:endParaRPr lang="en-US" u="sng" dirty="0" smtClean="0"/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dirty="0"/>
              <a:t> </a:t>
            </a:r>
            <a:r>
              <a:rPr lang="ru-RU" u="sng" dirty="0">
                <a:hlinkClick r:id="rId4" tooltip="2009 год"/>
              </a:rPr>
              <a:t>2009 года</a:t>
            </a:r>
            <a:r>
              <a:rPr lang="ru-RU" dirty="0"/>
              <a:t> </a:t>
            </a:r>
            <a:r>
              <a:rPr lang="ru-RU" dirty="0" smtClean="0"/>
              <a:t> за </a:t>
            </a:r>
            <a:r>
              <a:rPr lang="ru-RU" dirty="0"/>
              <a:t>мужество и самоотверженность, проявленные при исполнении гражданского долга Табаков Евгений Евгеньевич был посмертно награждён орденом Мужества, став таким образом самым молодым кавалером этого ордена и самым юным гражданином РФ, удостоенным государственной награды. </a:t>
            </a:r>
            <a:r>
              <a:rPr lang="ru-RU" u="sng" dirty="0">
                <a:hlinkClick r:id="rId5" tooltip="3 февраля"/>
              </a:rPr>
              <a:t>3 февраля</a:t>
            </a:r>
            <a:r>
              <a:rPr lang="ru-RU" dirty="0"/>
              <a:t> на торжественной церемонии, проходившей в гарнизонном Доме культуры посёлка Дуброво (Ногинск-9</a:t>
            </a:r>
            <a:r>
              <a:rPr lang="ru-RU" dirty="0" smtClean="0"/>
              <a:t>), Председатель </a:t>
            </a:r>
            <a:r>
              <a:rPr lang="ru-RU" u="sng" dirty="0" smtClean="0">
                <a:hlinkClick r:id="rId6" tooltip="Следственный комитет при прокуратуре Российской Федерации"/>
              </a:rPr>
              <a:t>Следственного </a:t>
            </a:r>
            <a:r>
              <a:rPr lang="ru-RU" u="sng" dirty="0">
                <a:hlinkClick r:id="rId6" tooltip="Следственный комитет при прокуратуре Российской Федерации"/>
              </a:rPr>
              <a:t>комитета при прокуратуре РФ</a:t>
            </a:r>
            <a:r>
              <a:rPr lang="ru-RU" dirty="0"/>
              <a:t> </a:t>
            </a:r>
            <a:r>
              <a:rPr lang="ru-RU" u="sng" dirty="0">
                <a:hlinkClick r:id="rId7" tooltip="Бастрыкин, Александр Иванович"/>
              </a:rPr>
              <a:t>Александр </a:t>
            </a:r>
            <a:r>
              <a:rPr lang="ru-RU" u="sng" dirty="0" err="1">
                <a:hlinkClick r:id="rId7" tooltip="Бастрыкин, Александр Иванович"/>
              </a:rPr>
              <a:t>Бастрыкин</a:t>
            </a:r>
            <a:r>
              <a:rPr lang="ru-RU" dirty="0"/>
              <a:t> вручил орден Галине Петровне </a:t>
            </a:r>
            <a:r>
              <a:rPr lang="ru-RU" dirty="0" err="1"/>
              <a:t>Табаковой</a:t>
            </a:r>
            <a:r>
              <a:rPr lang="ru-RU" dirty="0"/>
              <a:t>, матери погибшего мальчика.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428760"/>
          </a:xfrm>
        </p:spPr>
        <p:txBody>
          <a:bodyPr>
            <a:normAutofit fontScale="90000"/>
          </a:bodyPr>
          <a:lstStyle/>
          <a:p>
            <a:r>
              <a:rPr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Кавалер ордена Мужества (посмертно)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074" name="Picture 2" descr="C:\Users\Stanislav\Desktop\ИЗОБРАЖЕНИЯ Сжатые\4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44" y="1071546"/>
            <a:ext cx="3314700" cy="2952750"/>
          </a:xfrm>
          <a:prstGeom prst="rect">
            <a:avLst/>
          </a:prstGeom>
          <a:noFill/>
        </p:spPr>
      </p:pic>
      <p:pic>
        <p:nvPicPr>
          <p:cNvPr id="3075" name="Picture 3" descr="C:\Users\Stanislav\Desktop\ИЗОБРАЖЕНИЯ Сжатые\5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57554" y="857232"/>
            <a:ext cx="1876425" cy="3028950"/>
          </a:xfrm>
          <a:prstGeom prst="rect">
            <a:avLst/>
          </a:prstGeom>
          <a:noFill/>
        </p:spPr>
      </p:pic>
      <p:pic>
        <p:nvPicPr>
          <p:cNvPr id="3076" name="Picture 4" descr="C:\Users\Stanislav\Desktop\ИЗОБРАЖЕНИЯ Сжатые\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86380" y="642918"/>
            <a:ext cx="3524250" cy="33813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Stanislav\Desktop\ИЗОБРАЖЕНИЯ Сжатые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857496"/>
            <a:ext cx="6953250" cy="3733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Stanislav\Desktop\ИЗОБРАЖЕНИЯ Сжатые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3800475" cy="2800350"/>
          </a:xfrm>
          <a:prstGeom prst="rect">
            <a:avLst/>
          </a:prstGeom>
          <a:noFill/>
        </p:spPr>
      </p:pic>
      <p:pic>
        <p:nvPicPr>
          <p:cNvPr id="4099" name="Picture 3" descr="C:\Users\Stanislav\Desktop\ИЗОБРАЖЕНИЯ Сжатые\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85728"/>
            <a:ext cx="4086225" cy="28003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571480"/>
            <a:ext cx="3900486" cy="607223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/>
              <a:t>На мероприятии также присутствовали: Командующий Космическими войсками России генерал-майор </a:t>
            </a:r>
            <a:r>
              <a:rPr lang="ru-RU" sz="2400" u="sng" dirty="0" smtClean="0">
                <a:hlinkClick r:id="rId2" tooltip="Остапенко, Олег Николаевич"/>
              </a:rPr>
              <a:t>Олег </a:t>
            </a:r>
            <a:r>
              <a:rPr lang="ru-RU" sz="2400" u="sng" dirty="0" err="1" smtClean="0">
                <a:hlinkClick r:id="rId2" tooltip="Остапенко, Олег Николаевич"/>
              </a:rPr>
              <a:t>Остапенко</a:t>
            </a:r>
            <a:r>
              <a:rPr lang="ru-RU" sz="2400" dirty="0" smtClean="0"/>
              <a:t>, губернатор Московской области </a:t>
            </a:r>
            <a:r>
              <a:rPr lang="ru-RU" sz="2400" u="sng" dirty="0" smtClean="0">
                <a:hlinkClick r:id="rId3" tooltip="Громов, Борис Всеволодович"/>
              </a:rPr>
              <a:t>Борис Громов</a:t>
            </a:r>
            <a:r>
              <a:rPr lang="ru-RU" sz="2400" dirty="0" smtClean="0"/>
              <a:t>, министр образования правительства Московской области Лидия Антонова, глава Ногинского района Владимир Лаптев, другие официальные лица Московской области и Ногинского района. В этот же день состоялось возложение венков на могилу Евгения </a:t>
            </a:r>
            <a:r>
              <a:rPr lang="ru-RU" sz="2400" dirty="0" err="1" smtClean="0"/>
              <a:t>Табакова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Stanislav\Desktop\ИЗОБРАЖЕНИЯ Сжатые\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4448175" cy="65246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0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486</TotalTime>
  <Words>385</Words>
  <Application>Microsoft Office PowerPoint</Application>
  <PresentationFormat>Экран (4:3)</PresentationFormat>
  <Paragraphs>48</Paragraphs>
  <Slides>38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Бумажная</vt:lpstr>
      <vt:lpstr>УРОК   МУЖЕСТВА ДЕНЬ   ЗНАНИЙ</vt:lpstr>
      <vt:lpstr>ПОДВИГ  ЮНОГО  ГЕРОЯ</vt:lpstr>
      <vt:lpstr>                    События 28 ноября 2008 года </vt:lpstr>
      <vt:lpstr>Слайд 4</vt:lpstr>
      <vt:lpstr>Слайд 5</vt:lpstr>
      <vt:lpstr>            Задержание преступника </vt:lpstr>
      <vt:lpstr>       Кавалер ордена Мужества (посмертно) </vt:lpstr>
      <vt:lpstr>Слайд 8</vt:lpstr>
      <vt:lpstr>На мероприятии также присутствовали: Командующий Космическими войсками России генерал-майор Олег Остапенко, губернатор Московской области Борис Громов, министр образования правительства Московской области Лидия Антонова, глава Ногинского района Владимир Лаптев, другие официальные лица Московской области и Ногинского района. В этот же день состоялось возложение венков на могилу Евгения Табакова. </vt:lpstr>
      <vt:lpstr>Слайд 10</vt:lpstr>
      <vt:lpstr>               Увековечение памяти Жени </vt:lpstr>
      <vt:lpstr>Слайд 12</vt:lpstr>
      <vt:lpstr>Слайд 13</vt:lpstr>
      <vt:lpstr>Слайд 14</vt:lpstr>
      <vt:lpstr>                Жене Табакову посвящена песня         Сергея Тимошенко «Жене Табакову». </vt:lpstr>
      <vt:lpstr>Слайд 16</vt:lpstr>
      <vt:lpstr>Слайд 17</vt:lpstr>
      <vt:lpstr>Слайд 18</vt:lpstr>
      <vt:lpstr> 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  </vt:lpstr>
      <vt:lpstr>Слайд 29</vt:lpstr>
      <vt:lpstr>Слайд 30</vt:lpstr>
      <vt:lpstr>Слайд 31</vt:lpstr>
      <vt:lpstr>Слайд 32</vt:lpstr>
      <vt:lpstr>Слайд 33</vt:lpstr>
      <vt:lpstr>Слайд 34</vt:lpstr>
      <vt:lpstr>        Возможно, это и правильно – соизмерять подвиг и государственные награды. Но не слишком ли блеклы эти знаки, когда цена за них жизнь ребенка. Жене Табакову было всего лишь семь, когда его храброе сердце остановилось... </vt:lpstr>
      <vt:lpstr>Слайд 36</vt:lpstr>
      <vt:lpstr>Слайд 37</vt:lpstr>
      <vt:lpstr>    ВЕЧНАЯ  ПАМЯТЬ   ГЕРОЮ!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ПОДВИГ  ЮНОГО  ГЕРОЯ</dc:title>
  <dc:creator>Надежда</dc:creator>
  <cp:lastModifiedBy>Stanislav</cp:lastModifiedBy>
  <cp:revision>59</cp:revision>
  <dcterms:created xsi:type="dcterms:W3CDTF">2013-08-31T13:25:22Z</dcterms:created>
  <dcterms:modified xsi:type="dcterms:W3CDTF">2014-04-07T12:37:48Z</dcterms:modified>
</cp:coreProperties>
</file>