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8" r:id="rId15"/>
    <p:sldId id="268" r:id="rId16"/>
    <p:sldId id="280" r:id="rId17"/>
    <p:sldId id="269" r:id="rId18"/>
    <p:sldId id="270" r:id="rId19"/>
    <p:sldId id="271" r:id="rId20"/>
    <p:sldId id="272" r:id="rId21"/>
    <p:sldId id="279" r:id="rId22"/>
    <p:sldId id="273" r:id="rId23"/>
    <p:sldId id="274" r:id="rId24"/>
    <p:sldId id="275" r:id="rId25"/>
    <p:sldId id="276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  <a:srgbClr val="006400"/>
    <a:srgbClr val="004600"/>
    <a:srgbClr val="2B2BAF"/>
    <a:srgbClr val="3030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13A5D-62F5-425D-A1C4-2226AD197A05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A3E73-1B38-4989-8082-3499CC228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FACFE-E58C-4D8C-89E1-40388522E1E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C8B39-3A00-4FCF-97D3-E3518AED7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C8B39-3A00-4FCF-97D3-E3518AED74D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C8B39-3A00-4FCF-97D3-E3518AED74D7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295400"/>
            <a:ext cx="6781800" cy="32766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ln>
                  <a:solidFill>
                    <a:srgbClr val="002060"/>
                  </a:solidFill>
                </a:ln>
                <a:solidFill>
                  <a:srgbClr val="2B2BA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Артикуляционная гимнастика</a:t>
            </a:r>
            <a:endParaRPr lang="ru-RU" sz="6600" dirty="0">
              <a:ln>
                <a:solidFill>
                  <a:srgbClr val="002060"/>
                </a:solidFill>
              </a:ln>
              <a:solidFill>
                <a:srgbClr val="2B2BA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41910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A20000"/>
                </a:solidFill>
              </a:rPr>
              <a:t>Выполнила: учитель-логопед</a:t>
            </a:r>
          </a:p>
          <a:p>
            <a:r>
              <a:rPr lang="ru-RU" dirty="0" smtClean="0">
                <a:solidFill>
                  <a:srgbClr val="A20000"/>
                </a:solidFill>
              </a:rPr>
              <a:t>Палажникова Е.В., МБДОУ ДС компенсирующего вида № 53, г. Озерск</a:t>
            </a:r>
            <a:endParaRPr lang="ru-RU" dirty="0">
              <a:solidFill>
                <a:srgbClr val="A2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43200" y="228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Блинок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838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Цель:</a:t>
            </a:r>
            <a:r>
              <a:rPr lang="ru-RU" dirty="0" smtClean="0">
                <a:solidFill>
                  <a:schemeClr val="bg1"/>
                </a:solidFill>
              </a:rPr>
              <a:t> вырабатывать умение удерживать язык в спокойном, расслабленном положении.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1447800"/>
            <a:ext cx="876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Описание: </a:t>
            </a:r>
            <a:r>
              <a:rPr lang="ru-RU" dirty="0" smtClean="0">
                <a:solidFill>
                  <a:schemeClr val="bg1"/>
                </a:solidFill>
              </a:rPr>
              <a:t>Улыбнуться, приоткрыть рот, положить широкий передний край языка на нижнюю губу. Удерживать его в таком положении под счёт от 1 до 5 – 10.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Методические указания. 1. Губы не растягивать в сильную улыбку, чтобы не было напряжения. 2. Следить, чтобы не подворачивалась нижняя губа. 3. Не высовывать язык далеко: он должен только накрывать нижнюю губу. 4. Боковые края языка должны касаться углов рта. 5. Если это упражнение не получается, надо вернуться к упражнению «Месим тесто».</a:t>
            </a:r>
          </a:p>
          <a:p>
            <a:r>
              <a:rPr lang="ru-RU" u="sng" dirty="0" smtClean="0">
                <a:solidFill>
                  <a:schemeClr val="bg1"/>
                </a:solidFill>
              </a:rPr>
              <a:t> 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2895600"/>
            <a:ext cx="3810000" cy="830997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2400" dirty="0" smtClean="0">
                <a:solidFill>
                  <a:srgbClr val="A20000"/>
                </a:solidFill>
              </a:rPr>
              <a:t>Испекли блинов немножко,</a:t>
            </a:r>
          </a:p>
          <a:p>
            <a:pPr algn="ctr"/>
            <a:r>
              <a:rPr lang="ru-RU" sz="2400" dirty="0" smtClean="0">
                <a:solidFill>
                  <a:srgbClr val="A20000"/>
                </a:solidFill>
              </a:rPr>
              <a:t>положили на окошко.</a:t>
            </a:r>
            <a:endParaRPr lang="ru-RU" sz="2400" dirty="0">
              <a:solidFill>
                <a:srgbClr val="A20000"/>
              </a:solidFill>
            </a:endParaRPr>
          </a:p>
        </p:txBody>
      </p:sp>
      <p:pic>
        <p:nvPicPr>
          <p:cNvPr id="38914" name="Picture 2" descr="D:\Макарова Е.В\images\blino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62200" y="3962400"/>
            <a:ext cx="2837383" cy="220980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8" name="Рисунок 7" descr="Изображение 12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791200" y="2667000"/>
            <a:ext cx="2849880" cy="3853543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38200" y="2286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Подуй на снежинку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8382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Цель:</a:t>
            </a:r>
            <a:r>
              <a:rPr lang="ru-RU" dirty="0" smtClean="0">
                <a:solidFill>
                  <a:schemeClr val="bg1"/>
                </a:solidFill>
              </a:rPr>
              <a:t>  вырабатывать воздушную струю, идущую по середине языка.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1219201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Описание: </a:t>
            </a:r>
            <a:r>
              <a:rPr lang="ru-RU" dirty="0" smtClean="0">
                <a:solidFill>
                  <a:schemeClr val="bg1"/>
                </a:solidFill>
              </a:rPr>
              <a:t>улыбнуться, открыть рот, положить широкий кончик языка на нижнюю губу и как бы произнося Ф-Ф подуть на ватку или на снежинку (следить, чтобы нижняя губы не натягивалась на нижние зубы, щеки не надувались, ребенок не произносил Х-Х вместо Ф-Ф)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2971800"/>
            <a:ext cx="3352800" cy="1323439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rgbClr val="A20000"/>
                </a:solidFill>
              </a:rPr>
              <a:t>Дует ветерок, </a:t>
            </a:r>
          </a:p>
          <a:p>
            <a:r>
              <a:rPr lang="ru-RU" sz="2000" dirty="0" smtClean="0">
                <a:solidFill>
                  <a:srgbClr val="A20000"/>
                </a:solidFill>
              </a:rPr>
              <a:t>         дует, задувает,</a:t>
            </a:r>
          </a:p>
          <a:p>
            <a:r>
              <a:rPr lang="ru-RU" sz="2000" dirty="0" smtClean="0">
                <a:solidFill>
                  <a:srgbClr val="A20000"/>
                </a:solidFill>
              </a:rPr>
              <a:t>Белые снежинки </a:t>
            </a:r>
          </a:p>
          <a:p>
            <a:r>
              <a:rPr lang="ru-RU" sz="2000" dirty="0" smtClean="0">
                <a:solidFill>
                  <a:srgbClr val="A20000"/>
                </a:solidFill>
              </a:rPr>
              <a:t>         в небо поднимает</a:t>
            </a:r>
            <a:endParaRPr lang="ru-RU" sz="2000" dirty="0">
              <a:solidFill>
                <a:srgbClr val="A20000"/>
              </a:solidFill>
            </a:endParaRPr>
          </a:p>
        </p:txBody>
      </p:sp>
      <p:pic>
        <p:nvPicPr>
          <p:cNvPr id="7" name="Рисунок 6" descr="Изображение 038.jpg"/>
          <p:cNvPicPr>
            <a:picLocks noChangeAspect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>
          <a:xfrm>
            <a:off x="4191000" y="2819400"/>
            <a:ext cx="4572000" cy="3287730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76400" y="2286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Кошка спинку выгибает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8382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Цель: </a:t>
            </a:r>
            <a:r>
              <a:rPr lang="ru-RU" dirty="0" smtClean="0">
                <a:solidFill>
                  <a:schemeClr val="bg1"/>
                </a:solidFill>
              </a:rPr>
              <a:t>учить детей удерживать кончик языка за нижними зубами.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12192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Описание</a:t>
            </a:r>
            <a:r>
              <a:rPr lang="ru-RU" dirty="0" smtClean="0">
                <a:solidFill>
                  <a:schemeClr val="bg1"/>
                </a:solidFill>
              </a:rPr>
              <a:t>: улыбнуться, показать зубы, приоткрыть рот, кончик языка упереть в нижние зубы, выгнуть спинку языка. Удерживать под счет до 5 (до 10). Повторить 3-4 раза.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438400"/>
            <a:ext cx="3505200" cy="707886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solidFill>
                  <a:srgbClr val="A20000"/>
                </a:solidFill>
              </a:rPr>
              <a:t>Язычок сердит немножко,</a:t>
            </a:r>
          </a:p>
          <a:p>
            <a:pPr algn="ctr"/>
            <a:r>
              <a:rPr lang="ru-RU" sz="2000" dirty="0" smtClean="0">
                <a:solidFill>
                  <a:srgbClr val="A20000"/>
                </a:solidFill>
              </a:rPr>
              <a:t>Выгнул спинку он, как кошка.</a:t>
            </a:r>
            <a:endParaRPr lang="ru-RU" sz="2000" dirty="0">
              <a:solidFill>
                <a:srgbClr val="A20000"/>
              </a:solidFill>
            </a:endParaRPr>
          </a:p>
        </p:txBody>
      </p:sp>
      <p:pic>
        <p:nvPicPr>
          <p:cNvPr id="6" name="Рисунок 5" descr="Изображение 17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34000" y="2362200"/>
            <a:ext cx="3514106" cy="4038600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8" name="Рисунок 7" descr="viewer (1)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527" t="23537" b="11323"/>
          <a:stretch>
            <a:fillRect/>
          </a:stretch>
        </p:blipFill>
        <p:spPr>
          <a:xfrm>
            <a:off x="2667000" y="3200400"/>
            <a:ext cx="241935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1000" y="228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Почистим за нижними зубками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8382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Цель:</a:t>
            </a:r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вырабатывать движения переднего края языка за нижними зубами.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12192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Описание: </a:t>
            </a:r>
            <a:r>
              <a:rPr lang="ru-RU" dirty="0" smtClean="0">
                <a:solidFill>
                  <a:schemeClr val="bg1"/>
                </a:solidFill>
              </a:rPr>
              <a:t>улыбнуться, показать зубы, приоткрыть рот, кончик языка упереть в нижние зубы, "почистить" нижние зубы с внутренней стороны, делая движения языка из стороны в сторону (нижняя челюсть неподвижна). </a:t>
            </a:r>
            <a:r>
              <a:rPr lang="ru-RU" u="sng" dirty="0" smtClean="0">
                <a:solidFill>
                  <a:schemeClr val="bg1"/>
                </a:solidFill>
              </a:rPr>
              <a:t> 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2209800"/>
            <a:ext cx="5486400" cy="64633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A20000"/>
                </a:solidFill>
              </a:rPr>
              <a:t>Чищу зубы, чищу зубы я с внутренней стороны,</a:t>
            </a:r>
          </a:p>
          <a:p>
            <a:r>
              <a:rPr lang="ru-RU" dirty="0" smtClean="0">
                <a:solidFill>
                  <a:srgbClr val="A20000"/>
                </a:solidFill>
              </a:rPr>
              <a:t>Не болели, не темнели, не желтели чтоб они</a:t>
            </a:r>
            <a:endParaRPr lang="ru-RU" dirty="0">
              <a:solidFill>
                <a:srgbClr val="A20000"/>
              </a:solidFill>
            </a:endParaRPr>
          </a:p>
        </p:txBody>
      </p:sp>
      <p:pic>
        <p:nvPicPr>
          <p:cNvPr id="6" name="Рисунок 5" descr="viewer (6)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473" t="21501" r="4198"/>
          <a:stretch>
            <a:fillRect/>
          </a:stretch>
        </p:blipFill>
        <p:spPr>
          <a:xfrm>
            <a:off x="1219200" y="2819400"/>
            <a:ext cx="2362200" cy="2938462"/>
          </a:xfrm>
          <a:prstGeom prst="rect">
            <a:avLst/>
          </a:prstGeom>
        </p:spPr>
      </p:pic>
      <p:pic>
        <p:nvPicPr>
          <p:cNvPr id="7" name="Рисунок 6" descr="почистим нижние зубки.jpg"/>
          <p:cNvPicPr>
            <a:picLocks noChangeAspect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>
          <a:xfrm>
            <a:off x="3352800" y="3200400"/>
            <a:ext cx="2975429" cy="3124200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8" name="Рисунок 7" descr="почистим нижние зубкии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172200" y="1905000"/>
            <a:ext cx="2819400" cy="3124200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1000" y="228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Иголка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838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Цель</a:t>
            </a:r>
            <a:r>
              <a:rPr lang="ru-RU" dirty="0" smtClean="0">
                <a:solidFill>
                  <a:schemeClr val="bg1"/>
                </a:solidFill>
              </a:rPr>
              <a:t>: вырабатывать умение удерживать язык в напряженном состоянии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12192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Описание: </a:t>
            </a:r>
            <a:r>
              <a:rPr lang="ru-RU" dirty="0" smtClean="0">
                <a:solidFill>
                  <a:schemeClr val="bg1"/>
                </a:solidFill>
              </a:rPr>
              <a:t>рот открыт, вытянуть вперед узкий напряженный язык, удерживать под счет до 5 (10). Повторить 3-4 раза.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2286000"/>
            <a:ext cx="3581400" cy="707886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solidFill>
                  <a:srgbClr val="A20000"/>
                </a:solidFill>
              </a:rPr>
              <a:t>Язык в иголку превращаю,</a:t>
            </a:r>
          </a:p>
          <a:p>
            <a:pPr algn="ctr"/>
            <a:r>
              <a:rPr lang="ru-RU" sz="2000" dirty="0" smtClean="0">
                <a:solidFill>
                  <a:srgbClr val="A20000"/>
                </a:solidFill>
              </a:rPr>
              <a:t>Напрягаю и сужаю.</a:t>
            </a:r>
            <a:endParaRPr lang="ru-RU" sz="2000" dirty="0">
              <a:solidFill>
                <a:srgbClr val="A20000"/>
              </a:solidFill>
            </a:endParaRPr>
          </a:p>
        </p:txBody>
      </p:sp>
      <p:pic>
        <p:nvPicPr>
          <p:cNvPr id="6" name="Рисунок 5" descr="logoped25-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62200" y="3276600"/>
            <a:ext cx="1905000" cy="1943100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7" name="Рисунок 6" descr="иголка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876800" y="2057400"/>
            <a:ext cx="3581400" cy="4171950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43200" y="228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Орешек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8382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Цель: </a:t>
            </a:r>
            <a:r>
              <a:rPr lang="ru-RU" dirty="0" smtClean="0">
                <a:solidFill>
                  <a:schemeClr val="bg1"/>
                </a:solidFill>
              </a:rPr>
              <a:t>укреплять боковые края языка, вырабатывать движения языка в стороны.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1371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Описание: </a:t>
            </a:r>
            <a:r>
              <a:rPr lang="ru-RU" dirty="0" smtClean="0">
                <a:solidFill>
                  <a:schemeClr val="bg1"/>
                </a:solidFill>
              </a:rPr>
              <a:t>рот закрыт, кончик языка с напряжением упирать то в одну, то в другую щеку.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286000"/>
            <a:ext cx="2667000" cy="1200329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ru-RU" dirty="0" smtClean="0">
                <a:solidFill>
                  <a:srgbClr val="A20000"/>
                </a:solidFill>
              </a:rPr>
              <a:t>Сидит белка на тележке,</a:t>
            </a:r>
          </a:p>
          <a:p>
            <a:pPr algn="ctr"/>
            <a:r>
              <a:rPr lang="ru-RU" dirty="0" smtClean="0">
                <a:solidFill>
                  <a:srgbClr val="A20000"/>
                </a:solidFill>
              </a:rPr>
              <a:t>Продает она орешки.</a:t>
            </a:r>
            <a:endParaRPr lang="ru-RU" dirty="0">
              <a:solidFill>
                <a:srgbClr val="A20000"/>
              </a:solidFill>
            </a:endParaRPr>
          </a:p>
        </p:txBody>
      </p:sp>
      <p:pic>
        <p:nvPicPr>
          <p:cNvPr id="9" name="Рисунок 8" descr="DSCF189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581400" y="2133599"/>
            <a:ext cx="2514600" cy="3328147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10" name="Рисунок 9" descr="DSCF189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172200" y="2895600"/>
            <a:ext cx="2590800" cy="3505200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43200" y="228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Часики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838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Цель: </a:t>
            </a:r>
            <a:r>
              <a:rPr lang="ru-RU" dirty="0" smtClean="0">
                <a:solidFill>
                  <a:schemeClr val="bg1"/>
                </a:solidFill>
              </a:rPr>
              <a:t>укреплять боковые края языка, вырабатывать умение быстро менять положение языка.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1447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Описание: </a:t>
            </a:r>
            <a:r>
              <a:rPr lang="ru-RU" dirty="0" smtClean="0">
                <a:solidFill>
                  <a:schemeClr val="bg1"/>
                </a:solidFill>
              </a:rPr>
              <a:t>улыбнуться, рот приоткрыт, кончиком узкого языка попеременно тянуться к уголкам рта под счет.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286000"/>
            <a:ext cx="2667000" cy="1200329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ru-RU" dirty="0" smtClean="0">
                <a:solidFill>
                  <a:srgbClr val="A20000"/>
                </a:solidFill>
              </a:rPr>
              <a:t>Тик-так, тик-так,</a:t>
            </a:r>
          </a:p>
          <a:p>
            <a:pPr algn="ctr"/>
            <a:r>
              <a:rPr lang="ru-RU" dirty="0" smtClean="0">
                <a:solidFill>
                  <a:srgbClr val="A20000"/>
                </a:solidFill>
              </a:rPr>
              <a:t>Я умею делать так.</a:t>
            </a:r>
          </a:p>
          <a:p>
            <a:pPr algn="ctr"/>
            <a:r>
              <a:rPr lang="ru-RU" dirty="0" smtClean="0">
                <a:solidFill>
                  <a:srgbClr val="A20000"/>
                </a:solidFill>
              </a:rPr>
              <a:t>Влево - тик, вправо - так,</a:t>
            </a:r>
          </a:p>
          <a:p>
            <a:pPr algn="ctr"/>
            <a:r>
              <a:rPr lang="ru-RU" dirty="0" smtClean="0">
                <a:solidFill>
                  <a:srgbClr val="A20000"/>
                </a:solidFill>
              </a:rPr>
              <a:t>Тик-так, тик-так.</a:t>
            </a:r>
            <a:endParaRPr lang="ru-RU" dirty="0">
              <a:solidFill>
                <a:srgbClr val="A20000"/>
              </a:solidFill>
            </a:endParaRPr>
          </a:p>
        </p:txBody>
      </p:sp>
      <p:pic>
        <p:nvPicPr>
          <p:cNvPr id="10242" name="Picture 2" descr="D:\Макарова Е.В\images\chasikir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2819400"/>
            <a:ext cx="2066925" cy="2857500"/>
          </a:xfrm>
          <a:prstGeom prst="rect">
            <a:avLst/>
          </a:prstGeom>
          <a:noFill/>
        </p:spPr>
      </p:pic>
      <p:pic>
        <p:nvPicPr>
          <p:cNvPr id="10244" name="Picture 4" descr="E:\Работа\Фото\Никита Н\8 часики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14800" y="2438400"/>
            <a:ext cx="2344057" cy="2895600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0245" name="Picture 5" descr="E:\Работа\Фото\Никита Н\8 часики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24600" y="3276600"/>
            <a:ext cx="2514600" cy="3200400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43200" y="228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Парус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838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Цель: </a:t>
            </a:r>
            <a:r>
              <a:rPr lang="ru-RU" dirty="0" smtClean="0">
                <a:solidFill>
                  <a:schemeClr val="bg1"/>
                </a:solidFill>
              </a:rPr>
              <a:t>вырабатывать умение удерживать кончик языка за верхними зубами</a:t>
            </a:r>
            <a:r>
              <a:rPr lang="ru-RU" u="sng" dirty="0" smtClean="0">
                <a:solidFill>
                  <a:schemeClr val="bg1"/>
                </a:solidFill>
              </a:rPr>
              <a:t>.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12192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Описание:</a:t>
            </a:r>
            <a:r>
              <a:rPr lang="ru-RU" dirty="0" smtClean="0">
                <a:solidFill>
                  <a:schemeClr val="bg1"/>
                </a:solidFill>
              </a:rPr>
              <a:t> улыбнуться, широко открыть рот, кончик языка упереть в бугорки (альвеолы) за верхними зубами. Удерживать под счет до 5 (до 10). Повторить 3-4 раза.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209800"/>
            <a:ext cx="3962400" cy="646331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A20000"/>
                </a:solidFill>
              </a:rPr>
              <a:t>Лодочка под парусом по реке плывет,</a:t>
            </a:r>
          </a:p>
          <a:p>
            <a:r>
              <a:rPr lang="ru-RU" dirty="0" smtClean="0">
                <a:solidFill>
                  <a:srgbClr val="A20000"/>
                </a:solidFill>
              </a:rPr>
              <a:t>На прогулку лодочка малышей везет.</a:t>
            </a:r>
            <a:endParaRPr lang="ru-RU" dirty="0">
              <a:solidFill>
                <a:srgbClr val="A20000"/>
              </a:solidFill>
            </a:endParaRPr>
          </a:p>
        </p:txBody>
      </p:sp>
      <p:pic>
        <p:nvPicPr>
          <p:cNvPr id="6" name="Рисунок 5" descr="viewer (2).png"/>
          <p:cNvPicPr>
            <a:picLocks noChangeAspect="1"/>
          </p:cNvPicPr>
          <p:nvPr/>
        </p:nvPicPr>
        <p:blipFill>
          <a:blip r:embed="rId3" cstate="print"/>
          <a:srcRect l="51711" t="17430" b="11323"/>
          <a:stretch>
            <a:fillRect/>
          </a:stretch>
        </p:blipFill>
        <p:spPr>
          <a:xfrm>
            <a:off x="2209800" y="3124200"/>
            <a:ext cx="2419350" cy="2667000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7" name="Рисунок 6" descr="парус.jpg"/>
          <p:cNvPicPr>
            <a:picLocks noChangeAspect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>
          <a:xfrm>
            <a:off x="5105400" y="2362200"/>
            <a:ext cx="3505200" cy="3733800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85800" y="2286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Почистим за верхними зубами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838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Цель</a:t>
            </a:r>
            <a:r>
              <a:rPr lang="ru-RU" dirty="0" smtClean="0">
                <a:solidFill>
                  <a:schemeClr val="bg1"/>
                </a:solidFill>
              </a:rPr>
              <a:t>: вырабатывать подъем языка вверх, движения языка вверх и в стороны.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12192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Описание: </a:t>
            </a:r>
            <a:r>
              <a:rPr lang="ru-RU" dirty="0" smtClean="0">
                <a:solidFill>
                  <a:schemeClr val="bg1"/>
                </a:solidFill>
              </a:rPr>
              <a:t>улыбнуться, открыть рот, кончиком языка "почистить" верхние зубы с внутренней стороны, делая движения языком из стороны в сторону (нижняя челюсть неподвижна).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2209800"/>
            <a:ext cx="2895600" cy="1200329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A20000"/>
                </a:solidFill>
              </a:rPr>
              <a:t>Чищу зубы, чищу зубы </a:t>
            </a:r>
          </a:p>
          <a:p>
            <a:r>
              <a:rPr lang="ru-RU" dirty="0" smtClean="0">
                <a:solidFill>
                  <a:srgbClr val="A20000"/>
                </a:solidFill>
              </a:rPr>
              <a:t>Я с внутренней стороны,</a:t>
            </a:r>
          </a:p>
          <a:p>
            <a:r>
              <a:rPr lang="ru-RU" dirty="0" smtClean="0">
                <a:solidFill>
                  <a:srgbClr val="A20000"/>
                </a:solidFill>
              </a:rPr>
              <a:t>Не болели, не темнели, </a:t>
            </a:r>
          </a:p>
          <a:p>
            <a:r>
              <a:rPr lang="ru-RU" dirty="0" smtClean="0">
                <a:solidFill>
                  <a:srgbClr val="A20000"/>
                </a:solidFill>
              </a:rPr>
              <a:t>Не желтели чтоб они.</a:t>
            </a:r>
            <a:endParaRPr lang="ru-RU" dirty="0">
              <a:solidFill>
                <a:srgbClr val="A20000"/>
              </a:solidFill>
            </a:endParaRPr>
          </a:p>
        </p:txBody>
      </p:sp>
      <p:pic>
        <p:nvPicPr>
          <p:cNvPr id="6" name="Рисунок 5" descr="viewer (6)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473" t="21501" r="4198"/>
          <a:stretch>
            <a:fillRect/>
          </a:stretch>
        </p:blipFill>
        <p:spPr>
          <a:xfrm>
            <a:off x="1371600" y="3200400"/>
            <a:ext cx="2362200" cy="2938462"/>
          </a:xfrm>
          <a:prstGeom prst="rect">
            <a:avLst/>
          </a:prstGeom>
        </p:spPr>
      </p:pic>
      <p:pic>
        <p:nvPicPr>
          <p:cNvPr id="7" name="Рисунок 6" descr="почисти верхние зубкии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429000" y="2209800"/>
            <a:ext cx="2777987" cy="3276600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8" name="Рисунок 7" descr="почистим верхние зубки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019800" y="2971800"/>
            <a:ext cx="2895600" cy="3276600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43200" y="228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Лошадка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838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Цель: </a:t>
            </a:r>
            <a:r>
              <a:rPr lang="ru-RU" dirty="0" smtClean="0">
                <a:solidFill>
                  <a:schemeClr val="bg1"/>
                </a:solidFill>
              </a:rPr>
              <a:t>укреплять мышцы языка, вырабатывать подъем языка вверх, растягивать подъязычную уздечку.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1447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Описание: </a:t>
            </a:r>
            <a:r>
              <a:rPr lang="ru-RU" dirty="0" smtClean="0">
                <a:solidFill>
                  <a:schemeClr val="bg1"/>
                </a:solidFill>
              </a:rPr>
              <a:t>улыбнуться, показать зубы, приоткрыть рот, медленно щелкать языком, присасывая его к небу и отрывая от него (нижняя челюсть не двигается).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286000"/>
            <a:ext cx="3200400" cy="1477328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dirty="0" smtClean="0">
                <a:solidFill>
                  <a:srgbClr val="A20000"/>
                </a:solidFill>
              </a:rPr>
              <a:t>Я веселая лошадка,</a:t>
            </a:r>
          </a:p>
          <a:p>
            <a:pPr algn="ctr"/>
            <a:r>
              <a:rPr lang="ru-RU" dirty="0" smtClean="0">
                <a:solidFill>
                  <a:srgbClr val="A20000"/>
                </a:solidFill>
              </a:rPr>
              <a:t>Темная, как шоколадка.</a:t>
            </a:r>
          </a:p>
          <a:p>
            <a:pPr algn="ctr"/>
            <a:r>
              <a:rPr lang="ru-RU" dirty="0" smtClean="0">
                <a:solidFill>
                  <a:srgbClr val="A20000"/>
                </a:solidFill>
              </a:rPr>
              <a:t>Языком пощелкай громко - </a:t>
            </a:r>
          </a:p>
          <a:p>
            <a:pPr algn="ctr"/>
            <a:r>
              <a:rPr lang="ru-RU" dirty="0" smtClean="0">
                <a:solidFill>
                  <a:srgbClr val="A20000"/>
                </a:solidFill>
              </a:rPr>
              <a:t>Стук копыт услышишь звонкий.</a:t>
            </a:r>
            <a:endParaRPr lang="ru-RU" dirty="0">
              <a:solidFill>
                <a:srgbClr val="A20000"/>
              </a:solidFill>
            </a:endParaRPr>
          </a:p>
        </p:txBody>
      </p:sp>
      <p:pic>
        <p:nvPicPr>
          <p:cNvPr id="7170" name="Picture 2" descr="D:\Макарова Е.В\images\loshadka-r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3276600"/>
            <a:ext cx="2190750" cy="2857500"/>
          </a:xfrm>
          <a:prstGeom prst="rect">
            <a:avLst/>
          </a:prstGeom>
          <a:noFill/>
        </p:spPr>
      </p:pic>
      <p:pic>
        <p:nvPicPr>
          <p:cNvPr id="7" name="Рисунок 6" descr="Изображение 13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638800" y="2209800"/>
            <a:ext cx="3136135" cy="4267200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Зачем нужна артикуляционная гимнастика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447800"/>
            <a:ext cx="8763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Люди правильно произносят различные звуки благодаря хорошей подвижности и дифференцированной работе органов артикуляционного аппарата: языку, губам, нижней челюсти, мягкому небу, голосовым связкам.</a:t>
            </a:r>
          </a:p>
          <a:p>
            <a:r>
              <a:rPr lang="ru-RU" dirty="0" smtClean="0"/>
              <a:t>Работа по развитию основных движений органов артикуляционного аппарата проводится в форме </a:t>
            </a:r>
            <a:r>
              <a:rPr lang="ru-RU" dirty="0" smtClean="0">
                <a:solidFill>
                  <a:srgbClr val="A20000"/>
                </a:solidFill>
              </a:rPr>
              <a:t>артикуляционной гимнастики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Целенаправленные упражнения помогают подготовить артикуляционный аппарат ребенка к правильному произнесению нужных звуков.</a:t>
            </a:r>
          </a:p>
          <a:p>
            <a:r>
              <a:rPr lang="ru-RU" dirty="0" smtClean="0"/>
              <a:t>При образовании каждого звука органы артикуляции занимают определенное положение, поэтому при постановке звуков логопед отбирает необходимые упражнения, подбирая их в определенной последовательности.</a:t>
            </a:r>
          </a:p>
          <a:p>
            <a:r>
              <a:rPr lang="ru-RU" dirty="0" smtClean="0"/>
              <a:t>Для звуков </a:t>
            </a:r>
            <a:r>
              <a:rPr lang="ru-RU" u="sng" dirty="0" smtClean="0">
                <a:solidFill>
                  <a:srgbClr val="A20000"/>
                </a:solidFill>
              </a:rPr>
              <a:t>С, З, Ц </a:t>
            </a:r>
            <a:r>
              <a:rPr lang="ru-RU" dirty="0" smtClean="0"/>
              <a:t>-  </a:t>
            </a:r>
            <a:r>
              <a:rPr lang="ru-RU" dirty="0" smtClean="0">
                <a:solidFill>
                  <a:srgbClr val="A20000"/>
                </a:solidFill>
              </a:rPr>
              <a:t>Расческа, Улыбка, Дудочка, Заборчик, Месим тесто, Блинчик, Подуй на ватку, Кошка спинку выгибает, Почистим за нижними зубами, Орешек, Часики </a:t>
            </a:r>
            <a:r>
              <a:rPr lang="ru-RU" dirty="0" smtClean="0"/>
              <a:t>и др.</a:t>
            </a:r>
          </a:p>
          <a:p>
            <a:r>
              <a:rPr lang="ru-RU" dirty="0" smtClean="0"/>
              <a:t>Для звуков </a:t>
            </a:r>
            <a:r>
              <a:rPr lang="ru-RU" u="sng" dirty="0" smtClean="0">
                <a:solidFill>
                  <a:srgbClr val="A20000"/>
                </a:solidFill>
              </a:rPr>
              <a:t>Ш, Ж, Ч, Щ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rgbClr val="A20000"/>
                </a:solidFill>
              </a:rPr>
              <a:t>Расческа, Дудочка, Заборчик, Хоботок, Месим тесто, Блинчик, Подуй на ватку, Почистим за верхними зубками, Лошадка, Качели, Вкусное варенье, Чашка, Фокус</a:t>
            </a:r>
            <a:r>
              <a:rPr lang="ru-RU" dirty="0" smtClean="0"/>
              <a:t> и др.</a:t>
            </a:r>
          </a:p>
          <a:p>
            <a:r>
              <a:rPr lang="ru-RU" dirty="0" smtClean="0"/>
              <a:t>    Для звуков </a:t>
            </a:r>
            <a:r>
              <a:rPr lang="ru-RU" u="sng" dirty="0" smtClean="0">
                <a:solidFill>
                  <a:srgbClr val="A20000"/>
                </a:solidFill>
              </a:rPr>
              <a:t>Л, Р </a:t>
            </a:r>
            <a:r>
              <a:rPr lang="ru-RU" dirty="0" smtClean="0"/>
              <a:t>–              </a:t>
            </a:r>
            <a:r>
              <a:rPr lang="ru-RU" dirty="0" smtClean="0">
                <a:solidFill>
                  <a:srgbClr val="A20000"/>
                </a:solidFill>
              </a:rPr>
              <a:t>Расческа, Улыбка-Дудочка, Заборчик-Хоботок, Иголка, Парус,           </a:t>
            </a:r>
          </a:p>
          <a:p>
            <a:r>
              <a:rPr lang="ru-RU" dirty="0" smtClean="0">
                <a:solidFill>
                  <a:srgbClr val="A20000"/>
                </a:solidFill>
              </a:rPr>
              <a:t>                                                              Почистим за верхними зубами, Пароход гудит, </a:t>
            </a:r>
          </a:p>
          <a:p>
            <a:r>
              <a:rPr lang="ru-RU" dirty="0" smtClean="0">
                <a:solidFill>
                  <a:srgbClr val="A20000"/>
                </a:solidFill>
              </a:rPr>
              <a:t>                                                               Лошадка, Грибок, Качели, Часики, Индюк, Дятел</a:t>
            </a:r>
            <a:r>
              <a:rPr lang="ru-RU" dirty="0" smtClean="0"/>
              <a:t> и др.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43200" y="228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Грибок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8382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Цель:</a:t>
            </a:r>
            <a:r>
              <a:rPr lang="ru-RU" dirty="0" smtClean="0">
                <a:solidFill>
                  <a:schemeClr val="bg1"/>
                </a:solidFill>
              </a:rPr>
              <a:t> укреплять мышцы языка, вырабатывать подъем языка вверх, растягивать подъязычную уздечку.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13716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Описание: </a:t>
            </a:r>
            <a:r>
              <a:rPr lang="ru-RU" dirty="0" smtClean="0">
                <a:solidFill>
                  <a:schemeClr val="bg1"/>
                </a:solidFill>
              </a:rPr>
              <a:t>улыбнуться, показать зубы, приоткрыть рот, поднять передний край языка вверх, присасывая его к небу , удерживать под счет до 5 (до 10). Повторить 3-4 раза.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2438400"/>
            <a:ext cx="3886200" cy="1200329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A20000"/>
                </a:solidFill>
              </a:rPr>
              <a:t>Догадаться кто бы мог,</a:t>
            </a:r>
          </a:p>
          <a:p>
            <a:r>
              <a:rPr lang="ru-RU" dirty="0" smtClean="0">
                <a:solidFill>
                  <a:srgbClr val="A20000"/>
                </a:solidFill>
              </a:rPr>
              <a:t>Язычок нам как грибок.</a:t>
            </a:r>
          </a:p>
          <a:p>
            <a:r>
              <a:rPr lang="ru-RU" dirty="0" smtClean="0">
                <a:solidFill>
                  <a:srgbClr val="A20000"/>
                </a:solidFill>
              </a:rPr>
              <a:t>Язычок остановился,</a:t>
            </a:r>
          </a:p>
          <a:p>
            <a:r>
              <a:rPr lang="ru-RU" dirty="0" smtClean="0">
                <a:solidFill>
                  <a:srgbClr val="A20000"/>
                </a:solidFill>
              </a:rPr>
              <a:t> В гриб на ножке превратился.</a:t>
            </a:r>
            <a:endParaRPr lang="ru-RU" dirty="0">
              <a:solidFill>
                <a:srgbClr val="A20000"/>
              </a:solidFill>
            </a:endParaRPr>
          </a:p>
        </p:txBody>
      </p:sp>
      <p:pic>
        <p:nvPicPr>
          <p:cNvPr id="7" name="Рисунок 6" descr="viewer (3)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107" t="25573" r="5725" b="7252"/>
          <a:stretch>
            <a:fillRect/>
          </a:stretch>
        </p:blipFill>
        <p:spPr>
          <a:xfrm>
            <a:off x="2819400" y="3352800"/>
            <a:ext cx="1905000" cy="2514600"/>
          </a:xfrm>
          <a:prstGeom prst="rect">
            <a:avLst/>
          </a:prstGeom>
        </p:spPr>
      </p:pic>
      <p:pic>
        <p:nvPicPr>
          <p:cNvPr id="9" name="Рисунок 8" descr="Изображение 17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029200" y="2209800"/>
            <a:ext cx="3581400" cy="4189562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43200" y="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Качели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33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Цель:</a:t>
            </a:r>
            <a:r>
              <a:rPr lang="ru-RU" dirty="0" smtClean="0">
                <a:solidFill>
                  <a:schemeClr val="bg1"/>
                </a:solidFill>
              </a:rPr>
              <a:t> вырабатывать умение быстро менять положение языка из верхней позиции в нижнюю.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0668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Описание: </a:t>
            </a:r>
            <a:r>
              <a:rPr lang="ru-RU" dirty="0" smtClean="0">
                <a:solidFill>
                  <a:schemeClr val="bg1"/>
                </a:solidFill>
              </a:rPr>
              <a:t>открыть рот, тянуться языком то к носу, то к подбородку. 2 вариант: тянуться языком к верхней губе, к нижней губе. 3 вариант: тянуться языком к бугоркам за верхними зубами, как "Парус ", потом за нижние зубки , как "Кошка"). Повторить 3-4 раза.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2667000"/>
            <a:ext cx="3276600" cy="1323439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rgbClr val="A20000"/>
                </a:solidFill>
              </a:rPr>
              <a:t>Язычок на качелях качался:</a:t>
            </a:r>
          </a:p>
          <a:p>
            <a:r>
              <a:rPr lang="ru-RU" sz="2000" dirty="0" smtClean="0">
                <a:solidFill>
                  <a:srgbClr val="A20000"/>
                </a:solidFill>
              </a:rPr>
              <a:t>То вверх взлетал, </a:t>
            </a:r>
          </a:p>
          <a:p>
            <a:r>
              <a:rPr lang="ru-RU" sz="2000" dirty="0" smtClean="0">
                <a:solidFill>
                  <a:srgbClr val="A20000"/>
                </a:solidFill>
              </a:rPr>
              <a:t>               то вниз спускался.</a:t>
            </a:r>
          </a:p>
          <a:p>
            <a:r>
              <a:rPr lang="ru-RU" sz="2000" dirty="0" smtClean="0">
                <a:solidFill>
                  <a:srgbClr val="A20000"/>
                </a:solidFill>
              </a:rPr>
              <a:t>Вверх – вниз, вверх - вниз</a:t>
            </a:r>
            <a:endParaRPr lang="ru-RU" sz="2000" dirty="0">
              <a:solidFill>
                <a:srgbClr val="A20000"/>
              </a:solidFill>
            </a:endParaRPr>
          </a:p>
        </p:txBody>
      </p:sp>
      <p:pic>
        <p:nvPicPr>
          <p:cNvPr id="8" name="Рисунок 7" descr="viewer (8)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527" t="19466" r="4198" b="11323"/>
          <a:stretch>
            <a:fillRect/>
          </a:stretch>
        </p:blipFill>
        <p:spPr>
          <a:xfrm>
            <a:off x="1447800" y="4038600"/>
            <a:ext cx="2209800" cy="2590800"/>
          </a:xfrm>
          <a:prstGeom prst="rect">
            <a:avLst/>
          </a:prstGeom>
        </p:spPr>
      </p:pic>
      <p:pic>
        <p:nvPicPr>
          <p:cNvPr id="9" name="Рисунок 8" descr="DSCF185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657600" y="2057400"/>
            <a:ext cx="2667000" cy="3333750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10" name="Рисунок 9" descr="DSCF184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477000" y="3276600"/>
            <a:ext cx="2438400" cy="3276600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52600" y="152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Вкусное варенье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7620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Цель</a:t>
            </a:r>
            <a:r>
              <a:rPr lang="ru-RU" dirty="0" smtClean="0">
                <a:solidFill>
                  <a:schemeClr val="bg1"/>
                </a:solidFill>
              </a:rPr>
              <a:t>: вырабатывать движение широкой передней части языка вверх.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10668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Описание</a:t>
            </a:r>
            <a:r>
              <a:rPr lang="ru-RU" dirty="0" smtClean="0">
                <a:solidFill>
                  <a:schemeClr val="bg1"/>
                </a:solidFill>
              </a:rPr>
              <a:t>: приоткрыть рот, широким передним краем языка облизать верхнюю губу, делая движение языка сверху вниз, нижняя челюсть не двигается.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0868262">
            <a:off x="137820" y="2091049"/>
            <a:ext cx="3532011" cy="1250623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0"/>
              </a:avLst>
            </a:prstTxWarp>
            <a:spAutoFit/>
          </a:bodyPr>
          <a:lstStyle/>
          <a:p>
            <a:r>
              <a:rPr lang="ru-RU" sz="2000" dirty="0" smtClean="0">
                <a:solidFill>
                  <a:srgbClr val="A20000"/>
                </a:solidFill>
              </a:rPr>
              <a:t>Блин мы ели с наслажденьем,</a:t>
            </a:r>
          </a:p>
          <a:p>
            <a:r>
              <a:rPr lang="ru-RU" sz="2000" dirty="0" smtClean="0">
                <a:solidFill>
                  <a:srgbClr val="A20000"/>
                </a:solidFill>
              </a:rPr>
              <a:t>Перепачкались вареньем.</a:t>
            </a:r>
          </a:p>
          <a:p>
            <a:r>
              <a:rPr lang="ru-RU" sz="2000" dirty="0" smtClean="0">
                <a:solidFill>
                  <a:srgbClr val="A20000"/>
                </a:solidFill>
              </a:rPr>
              <a:t>Чтоб варенье с губ убрать,</a:t>
            </a:r>
          </a:p>
          <a:p>
            <a:r>
              <a:rPr lang="ru-RU" sz="2000" dirty="0" smtClean="0">
                <a:solidFill>
                  <a:srgbClr val="A20000"/>
                </a:solidFill>
              </a:rPr>
              <a:t>Надо ротик облизать.</a:t>
            </a:r>
            <a:endParaRPr lang="ru-RU" sz="2000" dirty="0">
              <a:solidFill>
                <a:srgbClr val="A20000"/>
              </a:solidFill>
            </a:endParaRPr>
          </a:p>
        </p:txBody>
      </p:sp>
      <p:pic>
        <p:nvPicPr>
          <p:cNvPr id="8" name="Рисунок 7" descr="вкусное варенье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90800" y="3124200"/>
            <a:ext cx="2741645" cy="3200400"/>
          </a:xfrm>
          <a:prstGeom prst="rect">
            <a:avLst/>
          </a:prstGeom>
        </p:spPr>
      </p:pic>
      <p:pic>
        <p:nvPicPr>
          <p:cNvPr id="9" name="Рисунок 8" descr="Изображение 07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562600" y="1981200"/>
            <a:ext cx="2959994" cy="4203192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43200" y="228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Чашечка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8382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Цель</a:t>
            </a:r>
            <a:r>
              <a:rPr lang="ru-RU" dirty="0" smtClean="0">
                <a:solidFill>
                  <a:schemeClr val="bg1"/>
                </a:solidFill>
              </a:rPr>
              <a:t>: вырабатывать подъем широкого кончика и краев языка вверх.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12192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Описание</a:t>
            </a:r>
            <a:r>
              <a:rPr lang="ru-RU" dirty="0" smtClean="0">
                <a:solidFill>
                  <a:schemeClr val="bg1"/>
                </a:solidFill>
              </a:rPr>
              <a:t>: улыбнуться, открыть рот, высунуть широкий распластанный язык, приподнять кончик и боковые края вверх, образуя углубление в спинке языка (нижнюю губу не подворачивать).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2362200"/>
            <a:ext cx="2971800" cy="646331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A20000"/>
                </a:solidFill>
              </a:rPr>
              <a:t>Язык в чашку превращается,</a:t>
            </a:r>
          </a:p>
          <a:p>
            <a:r>
              <a:rPr lang="ru-RU" dirty="0" smtClean="0">
                <a:solidFill>
                  <a:srgbClr val="A20000"/>
                </a:solidFill>
              </a:rPr>
              <a:t>Горячим чаем наполняется.</a:t>
            </a:r>
            <a:endParaRPr lang="ru-RU" dirty="0">
              <a:solidFill>
                <a:srgbClr val="A20000"/>
              </a:solidFill>
            </a:endParaRPr>
          </a:p>
        </p:txBody>
      </p:sp>
      <p:pic>
        <p:nvPicPr>
          <p:cNvPr id="6" name="Рисунок 5" descr="чашечка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362200" y="2286000"/>
            <a:ext cx="3127849" cy="3657600"/>
          </a:xfrm>
          <a:prstGeom prst="rect">
            <a:avLst/>
          </a:prstGeom>
        </p:spPr>
      </p:pic>
      <p:pic>
        <p:nvPicPr>
          <p:cNvPr id="7" name="Рисунок 6" descr="чашка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562600" y="2133600"/>
            <a:ext cx="3211749" cy="4079789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43200" y="228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Дятел стучит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8382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Цель</a:t>
            </a:r>
            <a:r>
              <a:rPr lang="ru-RU" dirty="0" smtClean="0">
                <a:solidFill>
                  <a:schemeClr val="bg1"/>
                </a:solidFill>
              </a:rPr>
              <a:t>: вырабатывать подъем кончика языка вверх, подвижность языка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12192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Описание</a:t>
            </a:r>
            <a:r>
              <a:rPr lang="ru-RU" dirty="0" smtClean="0">
                <a:solidFill>
                  <a:schemeClr val="bg1"/>
                </a:solidFill>
              </a:rPr>
              <a:t>: улыбнуться, открыть рот, поднять язык вверх, кончиком языка с силой "ударять " по бугоркам (альвеолам) за верхними зубами и произносить звуки: </a:t>
            </a:r>
            <a:r>
              <a:rPr lang="ru-RU" dirty="0" err="1" smtClean="0">
                <a:solidFill>
                  <a:schemeClr val="bg1"/>
                </a:solidFill>
              </a:rPr>
              <a:t>д-д-д</a:t>
            </a:r>
            <a:r>
              <a:rPr lang="ru-RU" dirty="0" smtClean="0">
                <a:solidFill>
                  <a:schemeClr val="bg1"/>
                </a:solidFill>
              </a:rPr>
              <a:t>. Выполнять  сначала медленно, затем все быстрее и быстрее.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5908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A20000"/>
                </a:solidFill>
              </a:rPr>
              <a:t>Дятел на стволе сидит,</a:t>
            </a:r>
          </a:p>
          <a:p>
            <a:r>
              <a:rPr lang="ru-RU" dirty="0" smtClean="0">
                <a:solidFill>
                  <a:srgbClr val="A20000"/>
                </a:solidFill>
              </a:rPr>
              <a:t>Клювом по нему стучит.</a:t>
            </a:r>
          </a:p>
          <a:p>
            <a:r>
              <a:rPr lang="ru-RU" dirty="0" smtClean="0">
                <a:solidFill>
                  <a:srgbClr val="A20000"/>
                </a:solidFill>
              </a:rPr>
              <a:t>Стук да стук, стук да стук – </a:t>
            </a:r>
          </a:p>
          <a:p>
            <a:r>
              <a:rPr lang="ru-RU" dirty="0" smtClean="0">
                <a:solidFill>
                  <a:srgbClr val="A20000"/>
                </a:solidFill>
              </a:rPr>
              <a:t>Раздается громкий звук.</a:t>
            </a:r>
            <a:endParaRPr lang="ru-RU" dirty="0">
              <a:solidFill>
                <a:srgbClr val="A20000"/>
              </a:solidFill>
            </a:endParaRPr>
          </a:p>
        </p:txBody>
      </p:sp>
      <p:pic>
        <p:nvPicPr>
          <p:cNvPr id="6" name="Рисунок 5" descr="viewer (5)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053" t="19466" r="14886"/>
          <a:stretch>
            <a:fillRect/>
          </a:stretch>
        </p:blipFill>
        <p:spPr>
          <a:xfrm>
            <a:off x="3276600" y="3429000"/>
            <a:ext cx="1600200" cy="3014662"/>
          </a:xfrm>
          <a:prstGeom prst="rect">
            <a:avLst/>
          </a:prstGeom>
        </p:spPr>
      </p:pic>
      <p:pic>
        <p:nvPicPr>
          <p:cNvPr id="7" name="Рисунок 6" descr="парус.jpg"/>
          <p:cNvPicPr>
            <a:picLocks noChangeAspect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>
          <a:xfrm>
            <a:off x="5181600" y="2286000"/>
            <a:ext cx="3276600" cy="4038600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956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33600" y="3733800"/>
            <a:ext cx="4267200" cy="2844800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P104093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28600" y="4191000"/>
            <a:ext cx="2175329" cy="1676400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" name="Рисунок 1" descr="IMG_2766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562600" y="685800"/>
            <a:ext cx="3441429" cy="2438400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3" name="Рисунок 2" descr="Лошадка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352800" y="1524000"/>
            <a:ext cx="2096218" cy="2057399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8600" y="381000"/>
            <a:ext cx="5105400" cy="64633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A20000"/>
                </a:solidFill>
              </a:rPr>
              <a:t>Про домашние заданья никогда мы не забудем,</a:t>
            </a:r>
          </a:p>
          <a:p>
            <a:r>
              <a:rPr lang="ru-RU" b="1" dirty="0" smtClean="0">
                <a:solidFill>
                  <a:srgbClr val="A20000"/>
                </a:solidFill>
              </a:rPr>
              <a:t>И тогда говорить правильно мы будем!!!</a:t>
            </a:r>
            <a:endParaRPr lang="ru-RU" b="1" dirty="0">
              <a:solidFill>
                <a:srgbClr val="A20000"/>
              </a:solidFill>
            </a:endParaRPr>
          </a:p>
        </p:txBody>
      </p:sp>
      <p:pic>
        <p:nvPicPr>
          <p:cNvPr id="6" name="Рисунок 5" descr="100_1875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28600" y="1447800"/>
            <a:ext cx="2976933" cy="2209800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8" name="Рисунок 7" descr="лер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172200" y="3200400"/>
            <a:ext cx="2777921" cy="3398520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600200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Список используемых </a:t>
            </a:r>
            <a:r>
              <a:rPr lang="ru-RU" dirty="0" smtClean="0"/>
              <a:t>источников</a:t>
            </a:r>
            <a:r>
              <a:rPr lang="ru-RU" dirty="0" smtClean="0"/>
              <a:t>:</a:t>
            </a:r>
            <a:r>
              <a:rPr lang="ru-RU" dirty="0" smtClean="0"/>
              <a:t> </a:t>
            </a:r>
            <a:r>
              <a:rPr lang="ru-RU" dirty="0" err="1" smtClean="0"/>
              <a:t>Пожиленко</a:t>
            </a:r>
            <a:r>
              <a:rPr lang="ru-RU" dirty="0" smtClean="0"/>
              <a:t> </a:t>
            </a:r>
            <a:r>
              <a:rPr lang="ru-RU" dirty="0" smtClean="0"/>
              <a:t>Е.А. Артикуляционная гимнастика: Методические рекомендации по развитию моторики, дыхания и голоса у детей дошкольного возраста. – СПБ.: КАРО, 2006. </a:t>
            </a:r>
            <a:endParaRPr lang="ru-RU" smtClean="0"/>
          </a:p>
          <a:p>
            <a:r>
              <a:rPr lang="ru-RU" smtClean="0"/>
              <a:t> </a:t>
            </a:r>
            <a:r>
              <a:rPr lang="ru-RU" dirty="0" err="1" smtClean="0"/>
              <a:t>Косинова</a:t>
            </a:r>
            <a:r>
              <a:rPr lang="ru-RU" dirty="0" smtClean="0"/>
              <a:t> Е.М. Уроки логопеда. Игры на развитие речи. – М.: ЭКСМО, 2009.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Рекомендации к проведению артикуляционной гимнастики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02578"/>
            <a:ext cx="8991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1600" dirty="0" smtClean="0"/>
              <a:t>Сначала упражнения надо выполнять медленно, перед зеркалом, так как ребёнку необходим зрительный контроль. После того как малыш немного освоится, зеркало можно убрать. Полезно задавать ребёнку наводящие вопросы. Например: что делают губы? что делает язычок? где он находится (вверху или внизу)?</a:t>
            </a:r>
            <a:endParaRPr lang="ru-RU" sz="800" dirty="0" smtClean="0"/>
          </a:p>
          <a:p>
            <a:endParaRPr lang="ru-RU" sz="1600" dirty="0" smtClean="0"/>
          </a:p>
          <a:p>
            <a:pPr>
              <a:buBlip>
                <a:blip r:embed="rId3"/>
              </a:buBlip>
            </a:pPr>
            <a:r>
              <a:rPr lang="ru-RU" sz="1600" dirty="0" smtClean="0"/>
              <a:t>Затем темп упражнений можно увеличить и выполнять их под счёт. Но при этом следите за тем, чтобы упражнения выполнялись точно и плавно, иначе занятия не имеют смысла.</a:t>
            </a:r>
          </a:p>
          <a:p>
            <a:r>
              <a:rPr lang="ru-RU" sz="1600" dirty="0" smtClean="0"/>
              <a:t>Лучше заниматься 2 раза в день (утром и вечером) в течение 5-7 минут, в зависимости от возраста и усидчивости ребёнка.</a:t>
            </a:r>
            <a:endParaRPr lang="ru-RU" sz="800" dirty="0" smtClean="0"/>
          </a:p>
          <a:p>
            <a:endParaRPr lang="ru-RU" sz="1600" dirty="0" smtClean="0"/>
          </a:p>
          <a:p>
            <a:pPr>
              <a:buBlip>
                <a:blip r:embed="rId3"/>
              </a:buBlip>
            </a:pPr>
            <a:r>
              <a:rPr lang="ru-RU" sz="1600" dirty="0" smtClean="0"/>
              <a:t>Занимаясь с детьми 3-4-летнего возраста, следите, чтобы они усвоили основные движения.</a:t>
            </a:r>
          </a:p>
          <a:p>
            <a:pPr>
              <a:buBlip>
                <a:blip r:embed="rId3"/>
              </a:buBlip>
            </a:pPr>
            <a:r>
              <a:rPr lang="ru-RU" sz="1600" dirty="0" smtClean="0"/>
              <a:t>К детям 4-5 лет требования повышаются: движения должны быть всё более чёткими и плавными, без подёргиваний.</a:t>
            </a:r>
          </a:p>
          <a:p>
            <a:pPr>
              <a:buBlip>
                <a:blip r:embed="rId3"/>
              </a:buBlip>
            </a:pPr>
            <a:r>
              <a:rPr lang="ru-RU" sz="1600" dirty="0" smtClean="0"/>
              <a:t>В 6-7-летнем возрасте дети выполняют упражнения в быстром темпе и умеют удерживать положение языка некоторое время без изменений.</a:t>
            </a:r>
            <a:endParaRPr lang="ru-RU" sz="800" dirty="0" smtClean="0"/>
          </a:p>
          <a:p>
            <a:pPr>
              <a:buBlip>
                <a:blip r:embed="rId3"/>
              </a:buBlip>
            </a:pPr>
            <a:endParaRPr lang="ru-RU" sz="1600" dirty="0" smtClean="0"/>
          </a:p>
          <a:p>
            <a:pPr>
              <a:buBlip>
                <a:blip r:embed="rId3"/>
              </a:buBlip>
            </a:pPr>
            <a:r>
              <a:rPr lang="ru-RU" sz="1600" dirty="0" smtClean="0"/>
              <a:t>Выполнение упражнений артикуляционной гимнастики требует от ребёнка больших </a:t>
            </a:r>
            <a:r>
              <a:rPr lang="ru-RU" sz="1600" dirty="0" err="1" smtClean="0"/>
              <a:t>энергети</a:t>
            </a:r>
            <a:r>
              <a:rPr lang="ru-RU" sz="1600" dirty="0" smtClean="0"/>
              <a:t> – </a:t>
            </a:r>
          </a:p>
          <a:p>
            <a:r>
              <a:rPr lang="ru-RU" sz="1600" dirty="0" smtClean="0"/>
              <a:t>                                          </a:t>
            </a:r>
            <a:r>
              <a:rPr lang="ru-RU" sz="1600" dirty="0" err="1" smtClean="0"/>
              <a:t>ческих</a:t>
            </a:r>
            <a:r>
              <a:rPr lang="ru-RU" sz="1600" dirty="0" smtClean="0"/>
              <a:t> затрат, определённых усилий и терпения. Чтобы у ребёнка не пропал            </a:t>
            </a:r>
          </a:p>
          <a:p>
            <a:r>
              <a:rPr lang="ru-RU" sz="1600" dirty="0" smtClean="0"/>
              <a:t>                                                                 интерес к выполняемой работе, артикуляционная гимнастика не  </a:t>
            </a:r>
          </a:p>
          <a:p>
            <a:r>
              <a:rPr lang="ru-RU" sz="1600" dirty="0" smtClean="0"/>
              <a:t>                                                                   должна проводиться по шаблону, скучно. Нужно вовлечь ребёнка   </a:t>
            </a:r>
          </a:p>
          <a:p>
            <a:r>
              <a:rPr lang="ru-RU" sz="1600" dirty="0" smtClean="0"/>
              <a:t>                                                                            в активный процесс, создать соответствующий      </a:t>
            </a:r>
          </a:p>
          <a:p>
            <a:r>
              <a:rPr lang="ru-RU" sz="1600" dirty="0" smtClean="0"/>
              <a:t>                                                                             эмоциональный настрой, вызвать живой интерес,  </a:t>
            </a:r>
          </a:p>
          <a:p>
            <a:r>
              <a:rPr lang="ru-RU" sz="1600" dirty="0" smtClean="0"/>
              <a:t>                                                                                            стремление правильно выполнять упражнения. </a:t>
            </a: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43200" y="228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Расческа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8382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Цель</a:t>
            </a:r>
            <a:r>
              <a:rPr lang="ru-RU" dirty="0" smtClean="0">
                <a:solidFill>
                  <a:schemeClr val="bg1"/>
                </a:solidFill>
              </a:rPr>
              <a:t>: повысить тонус губ , развивать подвижность губ, нижней челюсти.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1219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Описание</a:t>
            </a:r>
            <a:r>
              <a:rPr lang="ru-RU" dirty="0" smtClean="0">
                <a:solidFill>
                  <a:schemeClr val="bg1"/>
                </a:solidFill>
              </a:rPr>
              <a:t>:  верхними зубами покусать нижнюю губу, нижними зубами покусать верхнюю губу.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9828798">
            <a:off x="2921" y="2639862"/>
            <a:ext cx="3459555" cy="707886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rgbClr val="A20000"/>
                </a:solidFill>
              </a:rPr>
              <a:t>Смотрим, как расческа - зубы</a:t>
            </a:r>
          </a:p>
          <a:p>
            <a:r>
              <a:rPr lang="ru-RU" sz="2000" dirty="0" smtClean="0">
                <a:solidFill>
                  <a:srgbClr val="A20000"/>
                </a:solidFill>
              </a:rPr>
              <a:t>Нам причесывает губы.</a:t>
            </a:r>
            <a:endParaRPr lang="ru-RU" sz="2000" dirty="0">
              <a:solidFill>
                <a:srgbClr val="A20000"/>
              </a:solidFill>
            </a:endParaRPr>
          </a:p>
        </p:txBody>
      </p:sp>
      <p:pic>
        <p:nvPicPr>
          <p:cNvPr id="7" name="Рисунок 6" descr="image01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514600" y="3200400"/>
            <a:ext cx="1808106" cy="2971800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8" name="Рисунок 7" descr="расческа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648200" y="1676400"/>
            <a:ext cx="2362200" cy="2773017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9" name="Рисунок 8" descr="расческаа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477000" y="3733800"/>
            <a:ext cx="2285999" cy="2694213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43200" y="228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Улыбка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8382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Цель</a:t>
            </a:r>
            <a:r>
              <a:rPr lang="ru-RU" dirty="0" smtClean="0">
                <a:solidFill>
                  <a:schemeClr val="bg1"/>
                </a:solidFill>
              </a:rPr>
              <a:t>: развитие подвижности губ.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12192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Описание: </a:t>
            </a:r>
            <a:r>
              <a:rPr lang="ru-RU" dirty="0" smtClean="0">
                <a:solidFill>
                  <a:schemeClr val="bg1"/>
                </a:solidFill>
              </a:rPr>
              <a:t>улыбнуться, показать сомкнутые зубки. Удерживать губы в таком положении до счёта «пять» (до счёта «десять»), затем вернуть губы в исходное положение. Повторить 3-4 раза.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4034" name="Picture 2" descr="D:\Макарова Е.В\images\ulyibka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3352800"/>
            <a:ext cx="1819275" cy="2381250"/>
          </a:xfrm>
          <a:prstGeom prst="rect">
            <a:avLst/>
          </a:prstGeom>
          <a:noFill/>
        </p:spPr>
      </p:pic>
      <p:pic>
        <p:nvPicPr>
          <p:cNvPr id="44036" name="Picture 4" descr="D:\Макарова Е.В\images\1ulyibka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4953000" y="2514600"/>
            <a:ext cx="3048000" cy="368391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81000" y="2438400"/>
            <a:ext cx="3276600" cy="98488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solidFill>
                  <a:srgbClr val="A20000"/>
                </a:solidFill>
              </a:rPr>
              <a:t>Тянет губки прямо к ушкам</a:t>
            </a:r>
          </a:p>
          <a:p>
            <a:pPr algn="ctr"/>
            <a:r>
              <a:rPr lang="ru-RU" sz="2000" dirty="0" smtClean="0">
                <a:solidFill>
                  <a:srgbClr val="A20000"/>
                </a:solidFill>
              </a:rPr>
              <a:t>развеселая лягушка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43200" y="228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Дудочка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8382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Цель:</a:t>
            </a:r>
            <a:r>
              <a:rPr lang="ru-RU" dirty="0" smtClean="0">
                <a:solidFill>
                  <a:schemeClr val="bg1"/>
                </a:solidFill>
              </a:rPr>
              <a:t> развитие подвижности губ.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12192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Описание: </a:t>
            </a:r>
            <a:r>
              <a:rPr lang="ru-RU" dirty="0" smtClean="0">
                <a:solidFill>
                  <a:schemeClr val="bg1"/>
                </a:solidFill>
              </a:rPr>
              <a:t>вытянуть сомкнутые губы вперед, удерживать под счет до 5 (до 10). Повторить 3-4 раза.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133600"/>
            <a:ext cx="4114800" cy="21336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A20000"/>
                </a:solidFill>
              </a:rPr>
              <a:t>Мои губы "трубочка"</a:t>
            </a:r>
          </a:p>
          <a:p>
            <a:r>
              <a:rPr lang="ru-RU" dirty="0" smtClean="0">
                <a:solidFill>
                  <a:srgbClr val="A20000"/>
                </a:solidFill>
              </a:rPr>
              <a:t>Превратились в дудочку.</a:t>
            </a:r>
          </a:p>
          <a:p>
            <a:r>
              <a:rPr lang="ru-RU" dirty="0" smtClean="0">
                <a:solidFill>
                  <a:srgbClr val="A20000"/>
                </a:solidFill>
              </a:rPr>
              <a:t>Громко я дудеть могу:</a:t>
            </a:r>
          </a:p>
          <a:p>
            <a:r>
              <a:rPr lang="ru-RU" dirty="0" err="1" smtClean="0">
                <a:solidFill>
                  <a:srgbClr val="A20000"/>
                </a:solidFill>
              </a:rPr>
              <a:t>Ду-ду-ду</a:t>
            </a:r>
            <a:r>
              <a:rPr lang="ru-RU" dirty="0" smtClean="0">
                <a:solidFill>
                  <a:srgbClr val="A20000"/>
                </a:solidFill>
              </a:rPr>
              <a:t>, </a:t>
            </a:r>
            <a:r>
              <a:rPr lang="ru-RU" dirty="0" err="1" smtClean="0">
                <a:solidFill>
                  <a:srgbClr val="A20000"/>
                </a:solidFill>
              </a:rPr>
              <a:t>ду-ду-ду</a:t>
            </a:r>
            <a:endParaRPr lang="ru-RU" dirty="0" smtClean="0">
              <a:solidFill>
                <a:srgbClr val="A20000"/>
              </a:solidFill>
            </a:endParaRPr>
          </a:p>
          <a:p>
            <a:pPr algn="ctr"/>
            <a:endParaRPr lang="ru-RU" dirty="0" smtClean="0">
              <a:solidFill>
                <a:srgbClr val="A20000"/>
              </a:solidFill>
            </a:endParaRPr>
          </a:p>
          <a:p>
            <a:endParaRPr lang="ru-RU" dirty="0"/>
          </a:p>
        </p:txBody>
      </p:sp>
      <p:pic>
        <p:nvPicPr>
          <p:cNvPr id="43010" name="Picture 2" descr="D:\Макарова Е.В\images\dudochka-r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3124200"/>
            <a:ext cx="2857500" cy="2447926"/>
          </a:xfrm>
          <a:prstGeom prst="rect">
            <a:avLst/>
          </a:prstGeom>
          <a:noFill/>
        </p:spPr>
      </p:pic>
      <p:pic>
        <p:nvPicPr>
          <p:cNvPr id="43012" name="Picture 4" descr="D:\Макарова Е.В\images\2dudoch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743200"/>
            <a:ext cx="3912053" cy="3505200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43200" y="228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Заборчик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8382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Цель</a:t>
            </a:r>
            <a:r>
              <a:rPr lang="ru-RU" dirty="0" smtClean="0">
                <a:solidFill>
                  <a:schemeClr val="bg1"/>
                </a:solidFill>
              </a:rPr>
              <a:t>: развивать умение удерживать губы в улыбке, обнажая нижние и верхние зубы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1219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Описание</a:t>
            </a:r>
            <a:r>
              <a:rPr lang="ru-RU" dirty="0" smtClean="0">
                <a:solidFill>
                  <a:schemeClr val="bg1"/>
                </a:solidFill>
              </a:rPr>
              <a:t>: верхняя челюсть стоит на нижней, губы в широкой улыбке, видны верхние и нижние зубы. Удерживать под счет до 5 (до 10). Повторить 3-4 раза.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438400"/>
            <a:ext cx="3352800" cy="64633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dirty="0" smtClean="0">
                <a:solidFill>
                  <a:srgbClr val="A20000"/>
                </a:solidFill>
              </a:rPr>
              <a:t>Забор хороший мы постоим</a:t>
            </a:r>
          </a:p>
          <a:p>
            <a:pPr algn="ctr"/>
            <a:r>
              <a:rPr lang="ru-RU" dirty="0" smtClean="0">
                <a:solidFill>
                  <a:srgbClr val="A20000"/>
                </a:solidFill>
              </a:rPr>
              <a:t>И ротик от воров укроем.</a:t>
            </a:r>
            <a:endParaRPr lang="ru-RU" dirty="0">
              <a:solidFill>
                <a:srgbClr val="A20000"/>
              </a:solidFill>
            </a:endParaRPr>
          </a:p>
        </p:txBody>
      </p:sp>
      <p:pic>
        <p:nvPicPr>
          <p:cNvPr id="41986" name="Picture 2" descr="D:\Макарова Е.В\images\zaborchikr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3657600"/>
            <a:ext cx="3505200" cy="2967737"/>
          </a:xfrm>
          <a:prstGeom prst="rect">
            <a:avLst/>
          </a:prstGeom>
          <a:noFill/>
        </p:spPr>
      </p:pic>
      <p:pic>
        <p:nvPicPr>
          <p:cNvPr id="41988" name="Picture 4" descr="D:\Макарова Е.В\images\3zaborch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199" y="2667000"/>
            <a:ext cx="3751943" cy="3352801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43200" y="228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Хоботок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8382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Цель:</a:t>
            </a:r>
            <a:r>
              <a:rPr lang="ru-RU" dirty="0" smtClean="0">
                <a:solidFill>
                  <a:schemeClr val="bg1"/>
                </a:solidFill>
              </a:rPr>
              <a:t>  развитие умения вытягивать губы вперед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12192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Описание: </a:t>
            </a:r>
            <a:r>
              <a:rPr lang="ru-RU" dirty="0" smtClean="0">
                <a:solidFill>
                  <a:schemeClr val="bg1"/>
                </a:solidFill>
              </a:rPr>
              <a:t>разомкнутые губы вытянуть вперёд и удерживать в таком положении до счёта «пять» (потом до счёта «десять»), вернуться в исходное положение. Повторить 3-4 раза.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514600"/>
            <a:ext cx="3733800" cy="830997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A20000"/>
                </a:solidFill>
              </a:rPr>
              <a:t>Губы хоботком тяну,</a:t>
            </a:r>
          </a:p>
          <a:p>
            <a:r>
              <a:rPr lang="ru-RU" sz="2400" b="1" dirty="0" smtClean="0">
                <a:solidFill>
                  <a:srgbClr val="A20000"/>
                </a:solidFill>
              </a:rPr>
              <a:t>             подражаю я слону. </a:t>
            </a:r>
            <a:endParaRPr lang="ru-RU" sz="2400" b="1" dirty="0">
              <a:solidFill>
                <a:srgbClr val="A20000"/>
              </a:solidFill>
            </a:endParaRPr>
          </a:p>
        </p:txBody>
      </p:sp>
      <p:pic>
        <p:nvPicPr>
          <p:cNvPr id="40962" name="Picture 2" descr="D:\Макарова Е.В\images\xobotok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667000" y="3657600"/>
            <a:ext cx="2133600" cy="26804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7" name="Рисунок 6" descr="Изображение 09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257800" y="2362200"/>
            <a:ext cx="3177915" cy="4038600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43200" y="228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Месим тесто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8382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Цель:</a:t>
            </a:r>
            <a:r>
              <a:rPr lang="ru-RU" dirty="0" smtClean="0">
                <a:solidFill>
                  <a:schemeClr val="bg1"/>
                </a:solidFill>
              </a:rPr>
              <a:t> вырабатывать умение, расслабив мышцы языка, удерживать его широким, распластанным.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1447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Описание: </a:t>
            </a:r>
            <a:r>
              <a:rPr lang="ru-RU" dirty="0" smtClean="0">
                <a:solidFill>
                  <a:schemeClr val="bg1"/>
                </a:solidFill>
              </a:rPr>
              <a:t>немного приоткрыть рот, спокойно положить язык на нижнюю губу и, пошлёпывая его губами, произносить звуки </a:t>
            </a:r>
            <a:r>
              <a:rPr lang="ru-RU" dirty="0" err="1" smtClean="0">
                <a:solidFill>
                  <a:schemeClr val="bg1"/>
                </a:solidFill>
              </a:rPr>
              <a:t>пя-пя-пя</a:t>
            </a:r>
            <a:r>
              <a:rPr lang="ru-RU" dirty="0" smtClean="0">
                <a:solidFill>
                  <a:schemeClr val="bg1"/>
                </a:solidFill>
              </a:rPr>
              <a:t> … 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2514600"/>
            <a:ext cx="2971800" cy="1477328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A20000"/>
                </a:solidFill>
              </a:rPr>
              <a:t>Тесто, тесто мнем, мнем,</a:t>
            </a:r>
          </a:p>
          <a:p>
            <a:r>
              <a:rPr lang="ru-RU" dirty="0" smtClean="0">
                <a:solidFill>
                  <a:srgbClr val="A20000"/>
                </a:solidFill>
              </a:rPr>
              <a:t>Тесто , </a:t>
            </a:r>
            <a:r>
              <a:rPr lang="ru-RU" dirty="0" err="1" smtClean="0">
                <a:solidFill>
                  <a:srgbClr val="A20000"/>
                </a:solidFill>
              </a:rPr>
              <a:t>тесто</a:t>
            </a:r>
            <a:r>
              <a:rPr lang="ru-RU" dirty="0" smtClean="0">
                <a:solidFill>
                  <a:srgbClr val="A20000"/>
                </a:solidFill>
              </a:rPr>
              <a:t> жмем, жмем.</a:t>
            </a:r>
          </a:p>
          <a:p>
            <a:r>
              <a:rPr lang="ru-RU" dirty="0" smtClean="0">
                <a:solidFill>
                  <a:srgbClr val="A20000"/>
                </a:solidFill>
              </a:rPr>
              <a:t>После скалку мы возьмем,</a:t>
            </a:r>
          </a:p>
          <a:p>
            <a:r>
              <a:rPr lang="ru-RU" dirty="0" smtClean="0">
                <a:solidFill>
                  <a:srgbClr val="A20000"/>
                </a:solidFill>
              </a:rPr>
              <a:t>Тесто тонко раскатаем,</a:t>
            </a:r>
          </a:p>
          <a:p>
            <a:r>
              <a:rPr lang="ru-RU" dirty="0" smtClean="0">
                <a:solidFill>
                  <a:srgbClr val="A20000"/>
                </a:solidFill>
              </a:rPr>
              <a:t>Выпекать пирог поставим.</a:t>
            </a:r>
            <a:endParaRPr lang="ru-RU" dirty="0">
              <a:solidFill>
                <a:srgbClr val="A20000"/>
              </a:solidFill>
            </a:endParaRPr>
          </a:p>
        </p:txBody>
      </p:sp>
      <p:pic>
        <p:nvPicPr>
          <p:cNvPr id="39938" name="Picture 2" descr="D:\Макарова Е.В\images\mesimtest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52600" y="4114800"/>
            <a:ext cx="2952750" cy="238125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7" name="Рисунок 6" descr="Изображение 01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876800" y="2133600"/>
            <a:ext cx="2038928" cy="2863175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8" name="Рисунок 7" descr="Изображение 015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934200" y="3581400"/>
            <a:ext cx="1981200" cy="2743200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1815</Words>
  <Application>Microsoft Office PowerPoint</Application>
  <PresentationFormat>Экран (4:3)</PresentationFormat>
  <Paragraphs>164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Артикуляционная гимнастика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Breaker</cp:lastModifiedBy>
  <cp:revision>76</cp:revision>
  <dcterms:modified xsi:type="dcterms:W3CDTF">2015-12-27T03:30:06Z</dcterms:modified>
</cp:coreProperties>
</file>