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4" r:id="rId15"/>
    <p:sldId id="276" r:id="rId16"/>
    <p:sldId id="275" r:id="rId17"/>
    <p:sldId id="277" r:id="rId18"/>
    <p:sldId id="278" r:id="rId19"/>
    <p:sldId id="279" r:id="rId20"/>
    <p:sldId id="272" r:id="rId21"/>
    <p:sldId id="271" r:id="rId22"/>
    <p:sldId id="270" r:id="rId23"/>
    <p:sldId id="285" r:id="rId24"/>
    <p:sldId id="280" r:id="rId25"/>
    <p:sldId id="268" r:id="rId26"/>
    <p:sldId id="281" r:id="rId27"/>
    <p:sldId id="282" r:id="rId28"/>
    <p:sldId id="283" r:id="rId29"/>
    <p:sldId id="284" r:id="rId30"/>
    <p:sldId id="286" r:id="rId31"/>
    <p:sldId id="287" r:id="rId32"/>
    <p:sldId id="273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B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8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51"/>
            <a:ext cx="9144000" cy="6856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683583">
            <a:off x="1975517" y="1908604"/>
            <a:ext cx="6304314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7200" spc="13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Мимическая</a:t>
            </a:r>
            <a:endParaRPr lang="ru-RU" sz="7200" spc="13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35967">
            <a:off x="3026814" y="3722639"/>
            <a:ext cx="4428003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гимнастика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500063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Учитель-логопед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Палажникова Е.В.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Качели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лена работа\Мимическая гимнастика\фото\DSCF2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14620"/>
            <a:ext cx="3016849" cy="39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J:\лена работа\Мимическая гимнастика\фото\DSCF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321471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L:\лена работа\Мимическая гимнастика\Картинки к презентации\качели1.gif"/>
          <p:cNvPicPr>
            <a:picLocks noChangeAspect="1" noChangeArrowheads="1" noCrop="1"/>
          </p:cNvPicPr>
          <p:nvPr/>
        </p:nvPicPr>
        <p:blipFill>
          <a:blip r:embed="rId4" cstate="email">
            <a:lum bright="-30000" contrast="10000"/>
          </a:blip>
          <a:srcRect/>
          <a:stretch>
            <a:fillRect/>
          </a:stretch>
        </p:blipFill>
        <p:spPr bwMode="auto">
          <a:xfrm>
            <a:off x="3286116" y="4286256"/>
            <a:ext cx="26670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подвижность мышц губ.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растянуть губы в улыбке, удержать по счет до 5; уголки губ опустить вниз, удержать под счет до 5; поочередно то поднимать уголки губ, то опускать.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857364"/>
            <a:ext cx="5715040" cy="1200329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качелях мы качались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друг другу улыбались: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Уголки губ вверх, уголки губ вниз,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Вверх – вниз, вверх – вниз.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Мартышки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26655">
            <a:off x="1051893" y="1811982"/>
            <a:ext cx="4500594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Мы – веселые мартышки.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Мы играем громко слишком.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скажу я цифру «три»,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Все с гримасами - замри.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40" y="714356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подвижность мышц губ.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читает стихотворение, дети по команде выпячивают нижнюю губу (придумать свою гримасу).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 descr="ма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14686"/>
            <a:ext cx="4357689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ар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9243" y="2000240"/>
            <a:ext cx="4844757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«радость».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показывает картинку с изображением определенной ситуации и комментирует ее, сопровождая описание мимическими движениями, ребенок повторяет.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радость_0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785926"/>
            <a:ext cx="3364702" cy="4643470"/>
          </a:xfrm>
          <a:prstGeom prst="rect">
            <a:avLst/>
          </a:prstGeom>
        </p:spPr>
      </p:pic>
      <p:pic>
        <p:nvPicPr>
          <p:cNvPr id="7" name="Рисунок 6" descr="DSCF20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3214686"/>
            <a:ext cx="4182531" cy="339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 rot="151470">
            <a:off x="881510" y="2025764"/>
            <a:ext cx="442915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Какой чудесный день,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мне гулять не лень,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радуюсь всему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песенку пою.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Грусть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28473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«грусть».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показывает картинку с изображением определенной ситуации и комментирует ее, сопровождая описание мимическими движениями, ребенок повторяет.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грусть_0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857364"/>
            <a:ext cx="3561697" cy="4786322"/>
          </a:xfrm>
          <a:prstGeom prst="rect">
            <a:avLst/>
          </a:prstGeom>
        </p:spPr>
      </p:pic>
      <p:pic>
        <p:nvPicPr>
          <p:cNvPr id="7" name="Рисунок 6" descr="DSCF209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143248"/>
            <a:ext cx="3714776" cy="3388897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929058" y="1857364"/>
            <a:ext cx="5000660" cy="120032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Мне сегодня грустно стало –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с друзьями не гуляла,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Ведь вчера пила холодное молоко,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сегодня горлышко «бо-бо».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Удивление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«удивление».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показывает картинку с изображением  определенной ситуации и комментирует ее, сопровождая описание мимическими движениями, ребенок повторяет.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DSCF20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8" y="2928934"/>
            <a:ext cx="4214842" cy="3596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удивление_00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928934"/>
            <a:ext cx="4766587" cy="3500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1928802"/>
            <a:ext cx="6143668" cy="100013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7C3B06"/>
                </a:solidFill>
              </a:rPr>
              <a:t>Я по садику гулял и на клумбе увидал:</a:t>
            </a:r>
          </a:p>
          <a:p>
            <a:r>
              <a:rPr lang="ru-RU" b="1" dirty="0" err="1" smtClean="0">
                <a:solidFill>
                  <a:srgbClr val="7C3B06"/>
                </a:solidFill>
              </a:rPr>
              <a:t>О-о-ого</a:t>
            </a:r>
            <a:r>
              <a:rPr lang="ru-RU" b="1" dirty="0" smtClean="0">
                <a:solidFill>
                  <a:srgbClr val="7C3B06"/>
                </a:solidFill>
              </a:rPr>
              <a:t>! Вылез крот - я от удивленья открыл рот.</a:t>
            </a:r>
            <a:endParaRPr lang="ru-RU" b="1" dirty="0">
              <a:solidFill>
                <a:srgbClr val="7C3B0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Злость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«злость».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показывает картинку с изображением определенной ситуации и комментирует ее, сопровождая описание мимическими движениями, ребенок повторяет.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злость_0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1785926"/>
            <a:ext cx="3638855" cy="4858133"/>
          </a:xfrm>
          <a:prstGeom prst="rect">
            <a:avLst/>
          </a:prstGeom>
        </p:spPr>
      </p:pic>
      <p:pic>
        <p:nvPicPr>
          <p:cNvPr id="6" name="Рисунок 5" descr="DSCF2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 rot="155742">
            <a:off x="810622" y="1960277"/>
            <a:ext cx="4572032" cy="120032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7C3B06"/>
                </a:solidFill>
              </a:rPr>
              <a:t>Что устроил этот кот!</a:t>
            </a:r>
          </a:p>
          <a:p>
            <a:r>
              <a:rPr lang="ru-RU" b="1" dirty="0" smtClean="0">
                <a:solidFill>
                  <a:srgbClr val="7C3B06"/>
                </a:solidFill>
              </a:rPr>
              <a:t>Порвал портфель, съел бутерброд!</a:t>
            </a:r>
          </a:p>
          <a:p>
            <a:r>
              <a:rPr lang="ru-RU" b="1" dirty="0" smtClean="0">
                <a:solidFill>
                  <a:srgbClr val="7C3B06"/>
                </a:solidFill>
              </a:rPr>
              <a:t>- Кот, меня ты разозлил,</a:t>
            </a:r>
          </a:p>
          <a:p>
            <a:r>
              <a:rPr lang="ru-RU" b="1" dirty="0" smtClean="0">
                <a:solidFill>
                  <a:srgbClr val="7C3B06"/>
                </a:solidFill>
              </a:rPr>
              <a:t>Убегай изо всех сил!</a:t>
            </a:r>
            <a:endParaRPr lang="ru-RU" b="1" dirty="0">
              <a:solidFill>
                <a:srgbClr val="7C3B0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Испуг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«испуг».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показывает картинку с изображением определенной ситуации и комментирует ее, сопровождая описание мимическими движениями, ребенок повторяет.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испуг_0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928802"/>
            <a:ext cx="3400961" cy="4643446"/>
          </a:xfrm>
          <a:prstGeom prst="rect">
            <a:avLst/>
          </a:prstGeom>
        </p:spPr>
      </p:pic>
      <p:pic>
        <p:nvPicPr>
          <p:cNvPr id="6" name="Рисунок 5" descr="DSCF21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3286124"/>
            <a:ext cx="416721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6" y="1928802"/>
            <a:ext cx="4786346" cy="120032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 в грозу в лесу остались,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Очень сильно испугались: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Молнии вокруг горят,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Гром – как выстрелы гремят.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«вина».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показывает картинку с изображением определенной ситуации и комментирует ее, сопровождая описание мимическими движениями, ребенок повторяет.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вина_0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928802"/>
            <a:ext cx="3379614" cy="4714884"/>
          </a:xfrm>
          <a:prstGeom prst="rect">
            <a:avLst/>
          </a:prstGeom>
        </p:spPr>
      </p:pic>
      <p:pic>
        <p:nvPicPr>
          <p:cNvPr id="6" name="Рисунок 5" descr="DSCF21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3214686"/>
            <a:ext cx="4381499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rot="383687">
            <a:off x="4771054" y="1830275"/>
            <a:ext cx="3429024" cy="120032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7C3B06"/>
                </a:solidFill>
              </a:rPr>
              <a:t>В группе я играл</a:t>
            </a:r>
          </a:p>
          <a:p>
            <a:r>
              <a:rPr lang="ru-RU" b="1" dirty="0" smtClean="0">
                <a:solidFill>
                  <a:srgbClr val="7C3B06"/>
                </a:solidFill>
              </a:rPr>
              <a:t> И машинку сломал.</a:t>
            </a:r>
          </a:p>
          <a:p>
            <a:r>
              <a:rPr lang="ru-RU" b="1" dirty="0" smtClean="0">
                <a:solidFill>
                  <a:srgbClr val="7C3B06"/>
                </a:solidFill>
              </a:rPr>
              <a:t>Вы простите меня – </a:t>
            </a:r>
          </a:p>
          <a:p>
            <a:r>
              <a:rPr lang="ru-RU" b="1" dirty="0" smtClean="0">
                <a:solidFill>
                  <a:srgbClr val="7C3B06"/>
                </a:solidFill>
              </a:rPr>
              <a:t>Так не буду больше я.</a:t>
            </a:r>
            <a:endParaRPr lang="ru-RU" b="1" dirty="0">
              <a:solidFill>
                <a:srgbClr val="7C3B0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Гордость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«гордость».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показывает картинку с изображением определенной ситуации и комментирует ее, сопровождая описание мимическими движениями, ребенок повторяет.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гордость_0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2000240"/>
            <a:ext cx="3095257" cy="4214818"/>
          </a:xfrm>
          <a:prstGeom prst="rect">
            <a:avLst/>
          </a:prstGeom>
        </p:spPr>
      </p:pic>
      <p:pic>
        <p:nvPicPr>
          <p:cNvPr id="7" name="Рисунок 6" descr="DSCF2123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642910" y="3286124"/>
            <a:ext cx="451845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10" y="1928803"/>
            <a:ext cx="4786346" cy="114300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Очень я собой горжусь,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Ведь в художники гожусь: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Я наклеил на листок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Желтый маленький цветок!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Жадность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«жадность».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показывает картинку с изображением  определенной ситуации и комментирует ее, сопровождая описание мимическими движениями, ребенок повторяет.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жадность_0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000372"/>
            <a:ext cx="4843882" cy="3500462"/>
          </a:xfrm>
          <a:prstGeom prst="rect">
            <a:avLst/>
          </a:prstGeom>
        </p:spPr>
      </p:pic>
      <p:pic>
        <p:nvPicPr>
          <p:cNvPr id="6" name="Рисунок 5" descr="DSCF21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3071810"/>
            <a:ext cx="3857652" cy="3357562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071670" y="1857364"/>
            <a:ext cx="4857784" cy="112889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Этот мячик только мой,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 играйте вы со мной,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Жадный я сегодня стал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 делиться я не стал.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нужна мимическая гимнастика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71480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Мимика </a:t>
            </a:r>
            <a:r>
              <a:rPr lang="ru-RU" dirty="0" smtClean="0"/>
              <a:t>– движения мышц лица, являющиеся непроизвольным или намеренным выражением чувств. Мимика является одним из средств общения между людьми, формой выражения их эмоционального состояния. </a:t>
            </a:r>
            <a:endParaRPr lang="ru-RU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44" y="1357298"/>
            <a:ext cx="90011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Одним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из симптомов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дизартрии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является недоразвитие/нарушение объема и качества движений мышц лица. </a:t>
            </a:r>
            <a:r>
              <a:rPr lang="ru-RU" dirty="0" smtClean="0">
                <a:latin typeface="+mj-lt"/>
                <a:ea typeface="Times New Roman" pitchFamily="18" charset="0"/>
              </a:rPr>
              <a:t> 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детей наблюдается слабый тонус лицевых мышц, нижняя челюсть приоткрыта, лицо амимично. Все это приводит к нечеткой и смазанной речи. Особенно это заметно в слитном речевом потоке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При других формах дизартрий может наблюдаться напряжение (повышенный тонус) </a:t>
            </a:r>
            <a:r>
              <a:rPr lang="ru-RU" dirty="0" smtClean="0">
                <a:latin typeface="+mj-lt"/>
                <a:ea typeface="Times New Roman" pitchFamily="18" charset="0"/>
              </a:rPr>
              <a:t>круговой мышцы рта,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en-US" dirty="0" smtClean="0"/>
              <a:t>в результате чего страдают звукопроизношение в целом и губные звуки в частности. 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ea typeface="Times New Roman" pitchFamily="18" charset="0"/>
              </a:rPr>
              <a:t>При исследовании движений мышц лица </a:t>
            </a:r>
            <a:r>
              <a:rPr lang="ru-RU" b="1" dirty="0" smtClean="0">
                <a:latin typeface="+mj-lt"/>
                <a:ea typeface="Times New Roman" pitchFamily="18" charset="0"/>
              </a:rPr>
              <a:t>отмечаются</a:t>
            </a:r>
            <a:r>
              <a:rPr lang="ru-RU" dirty="0" smtClean="0">
                <a:latin typeface="+mj-lt"/>
                <a:ea typeface="Times New Roman" pitchFamily="18" charset="0"/>
              </a:rPr>
              <a:t> появление содружественных (сопутствующих) движений, напряженность в создании и удержании мимических поз, выполнение движений только с одной стороны, невозможность выполнения определенного движения. Часто у детей вызывает затруднение изолированное надувание одной щеки, втягивание щек в рот, нахмуривание лба, изолированное закрытие одного глаза. Дети не могут выразить мимикой лица удивление, грусть, испуг, сердитое лицо.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4929199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</a:rPr>
              <a:t>Упражнения на развитие мимической мускулатуры </a:t>
            </a:r>
            <a:r>
              <a:rPr lang="ru-RU" b="1" dirty="0" smtClean="0">
                <a:ea typeface="Times New Roman" pitchFamily="18" charset="0"/>
              </a:rPr>
              <a:t>помогают</a:t>
            </a:r>
            <a:r>
              <a:rPr lang="ru-RU" dirty="0" smtClean="0">
                <a:ea typeface="Times New Roman" pitchFamily="18" charset="0"/>
              </a:rPr>
              <a:t> уточнению кинестетических ощущений от движений определенных мышц, </a:t>
            </a:r>
            <a:r>
              <a:rPr lang="en-US" dirty="0" smtClean="0"/>
              <a:t>способствуют развитию подвижности лицевой мускулатуры</a:t>
            </a:r>
            <a:r>
              <a:rPr lang="ru-RU" dirty="0" smtClean="0"/>
              <a:t>, возможности выражать свое эмоциональное состояние, способствуют развитию и совершенствованию основных психологических процессов: внимания, памяти, способности к переключению, а также создают благоприятный фон для занятий.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Кошки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умение определять различные эмоции, развитие подражательной способности.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ребенок по заданию взрослого показывает веселую кошку, грустную кошку, испуганную кошку и т.д. Потом перед зеркалом пытается выразить с помощью мимики такой же эмоциональный настрой.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4" descr="L:\лена работа\Мимическая гимнастика\Картинки к презентации\груст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357430"/>
            <a:ext cx="2643206" cy="2070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8" descr="L:\лена работа\Мимическая гимнастика\Картинки к презентации\уди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000372"/>
            <a:ext cx="285748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7" descr="L:\лена работа\Мимическая гимнастика\Картинки к презентации\стесни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643446"/>
            <a:ext cx="271464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L:\лена работа\Мимическая гимнастика\Картинки к презентации\хитра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857496"/>
            <a:ext cx="254412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:\лена работа\Мимическая гимнастика\Картинки к презентации\зло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285728"/>
            <a:ext cx="257174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L:\лена работа\Мимическая гимнастика\Картинки к презентации\испу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214818"/>
            <a:ext cx="3501169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L:\лена работа\Мимическая гимнастика\Картинки к презентации\х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3429000"/>
            <a:ext cx="2333621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L:\лена работа\Мимическая гимнастика\Картинки к презентации\недовольна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000108"/>
            <a:ext cx="2873942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L:\лена работа\Мимическая гимнастика\Картинки к презентации\весел.jpg"/>
          <p:cNvPicPr>
            <a:picLocks noChangeAspect="1" noChangeArrowheads="1"/>
          </p:cNvPicPr>
          <p:nvPr/>
        </p:nvPicPr>
        <p:blipFill>
          <a:blip r:embed="rId6" cstate="print"/>
          <a:srcRect l="9302"/>
          <a:stretch>
            <a:fillRect/>
          </a:stretch>
        </p:blipFill>
        <p:spPr bwMode="auto">
          <a:xfrm>
            <a:off x="214282" y="571480"/>
            <a:ext cx="2786082" cy="2300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8" descr="L:\лена работа\Мимическая гимнастика\Картинки к презентации\сме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3571876"/>
            <a:ext cx="2930319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одинаковые эмоции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умение определять различные одинаковые эмоции, развивать подражательную способность.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ребенок находит колобка и щенка, выражающих одинаковую эмоцию, изображает эту эмоцию сам.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0" name="Скругленная соединительная линия 19"/>
          <p:cNvCxnSpPr/>
          <p:nvPr/>
        </p:nvCxnSpPr>
        <p:spPr>
          <a:xfrm>
            <a:off x="3071802" y="5143512"/>
            <a:ext cx="1857388" cy="78581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5143504" y="2571744"/>
            <a:ext cx="1500198" cy="114300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Рисунок 22" descr="радость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1571612"/>
            <a:ext cx="2594422" cy="3241260"/>
          </a:xfrm>
          <a:prstGeom prst="rect">
            <a:avLst/>
          </a:prstGeom>
        </p:spPr>
      </p:pic>
      <p:pic>
        <p:nvPicPr>
          <p:cNvPr id="24" name="Рисунок 23" descr="грусть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714752"/>
            <a:ext cx="3031107" cy="3534926"/>
          </a:xfrm>
          <a:prstGeom prst="rect">
            <a:avLst/>
          </a:prstGeom>
        </p:spPr>
      </p:pic>
      <p:pic>
        <p:nvPicPr>
          <p:cNvPr id="25" name="Рисунок 11" descr="j0425782.wmf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000240"/>
            <a:ext cx="2286016" cy="2497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12" descr="j0425804.wmf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929066"/>
            <a:ext cx="2357454" cy="256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 descr="j0424462.wmf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857628"/>
            <a:ext cx="2475451" cy="258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удивлени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428604"/>
            <a:ext cx="2130552" cy="2791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испуг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357166"/>
            <a:ext cx="2176272" cy="284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2" descr="j0423844.wmf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3857628"/>
            <a:ext cx="228601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3" descr="j0423846.wmf"/>
          <p:cNvPicPr>
            <a:picLocks noChangeArrowheads="1"/>
          </p:cNvPicPr>
          <p:nvPr/>
        </p:nvPicPr>
        <p:blipFill>
          <a:blip r:embed="rId6" cstate="email">
            <a:clrChange>
              <a:clrFrom>
                <a:srgbClr val="868686"/>
              </a:clrFrom>
              <a:clrTo>
                <a:srgbClr val="86868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857628"/>
            <a:ext cx="232516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злост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00430" y="357166"/>
            <a:ext cx="2221992" cy="2810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«удовлетворение», «недовольство», «гордость», «испуг».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предлагает представить, что ребенок ест сладкую грушу, кислы лимон, собрал целую корзину слив, увидел в яблоке червяка, ребенок выражает мимикой различные эмоциональные состояния.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корз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2214554"/>
            <a:ext cx="3071834" cy="2303877"/>
          </a:xfrm>
          <a:prstGeom prst="flowChartAlternateProcess">
            <a:avLst/>
          </a:prstGeom>
        </p:spPr>
      </p:pic>
      <p:pic>
        <p:nvPicPr>
          <p:cNvPr id="6" name="Рисунок 5" descr="червяк в яблоке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475900"/>
            <a:ext cx="2792856" cy="3382100"/>
          </a:xfrm>
          <a:prstGeom prst="rect">
            <a:avLst/>
          </a:prstGeom>
        </p:spPr>
      </p:pic>
      <p:pic>
        <p:nvPicPr>
          <p:cNvPr id="7" name="Рисунок 6" descr="лимо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500438"/>
            <a:ext cx="3214710" cy="3214710"/>
          </a:xfrm>
          <a:prstGeom prst="rect">
            <a:avLst/>
          </a:prstGeom>
        </p:spPr>
      </p:pic>
      <p:pic>
        <p:nvPicPr>
          <p:cNvPr id="8" name="Рисунок 7" descr="груша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2285992"/>
            <a:ext cx="2161302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«радость», «грусть», «испуг», «спокойствие».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предлагает представить, какие эмоции испытывают цветы, когда идет дождик (радость), когда цветок срезают (испуг), когда цветок завял (грусть), ребенок выражает мимикой различные эмоциональные состояния.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цветок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3929066"/>
            <a:ext cx="2735079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засохл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3500438"/>
            <a:ext cx="3714776" cy="3052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срезают цве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2285992"/>
            <a:ext cx="3635730" cy="2389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Погода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«радость», «грусть», «удивление», «испуг».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предлагает ребенку представить и выразить мимикой эмоции, которые возникают при солнечной, дождливой погоде, грозе, когда выпал красный снег.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дождь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4500570"/>
            <a:ext cx="3309945" cy="2119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215074" y="3643314"/>
            <a:ext cx="2714644" cy="2786082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286512" y="3714752"/>
            <a:ext cx="2667032" cy="2714644"/>
            <a:chOff x="5905496" y="3429000"/>
            <a:chExt cx="2667032" cy="2865458"/>
          </a:xfrm>
        </p:grpSpPr>
        <p:pic>
          <p:nvPicPr>
            <p:cNvPr id="8" name="Рисунок 7" descr="снежинки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905496" y="3429000"/>
              <a:ext cx="2643206" cy="2790051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6139667" y="4861729"/>
              <a:ext cx="2865458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572396" y="4286256"/>
              <a:ext cx="1000132" cy="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 descr="солнц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42974" y="1357298"/>
            <a:ext cx="4286250" cy="4286250"/>
          </a:xfrm>
          <a:prstGeom prst="rect">
            <a:avLst/>
          </a:prstGeom>
        </p:spPr>
      </p:pic>
      <p:pic>
        <p:nvPicPr>
          <p:cNvPr id="7" name="Рисунок 6" descr="молни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0430" y="2285992"/>
            <a:ext cx="2793997" cy="2095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умение определять различные эмоции, развитие подражательной способности.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Описание: ребенок показывает картинку с изображением загаданного животного и выражает мимикой характерные черты героя.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вол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643314"/>
            <a:ext cx="2952771" cy="2214578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зая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2928934"/>
            <a:ext cx="2286000" cy="3048000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</p:spPr>
      </p:pic>
      <p:pic>
        <p:nvPicPr>
          <p:cNvPr id="7" name="Рисунок 6" descr="лис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214678" y="4357694"/>
            <a:ext cx="3357586" cy="2249583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86116" y="1857364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 тропинкам я хожу,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Хвост за мною следом.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Путь к курятнику держу –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Петушка проведать.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Я ему скажу: «Ах, Петя,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Лучший ты певец на свете!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Спой да не забудь спуститься!»</a:t>
            </a:r>
            <a:r>
              <a:rPr lang="ru-RU" sz="1600" b="1" cap="all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Хитрость – лучший друг …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лисицы.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071678"/>
            <a:ext cx="32147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Я голодный, а значит, детки, я шибко                      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злой,</a:t>
            </a:r>
            <a:b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Лучше детки – не играйте вы со мной!</a:t>
            </a:r>
            <a:b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Не то мигом к вам я заскачу,</a:t>
            </a:r>
            <a:b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И к себе в дремучий лес вас я унесу!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1571612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Он мчится что есть мочи,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Он схорониться хочет.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Бедный он, всего боится...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Где укрыться ото зла -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От лисицы и орла?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Кот, лиса и петух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ис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3009900" cy="4105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714356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умение давать качественные характеристики героев художественных произведений, определять и выражать различные эмоции.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Описание: вспомнить вместе с ребенком о характере каждого героя сказки, рассказать о том, какая была лиса (хитрая, злая), петух (испуганный), кот (добрый), ребенок выражает мимикой характерные черты героев.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кот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2428868"/>
            <a:ext cx="2799924" cy="3857652"/>
          </a:xfrm>
          <a:prstGeom prst="rect">
            <a:avLst/>
          </a:prstGeom>
        </p:spPr>
      </p:pic>
      <p:pic>
        <p:nvPicPr>
          <p:cNvPr id="6" name="Рисунок 5" descr="петух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14612" y="2928934"/>
            <a:ext cx="3843337" cy="26955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4291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Цель: учить произвольно выражать мимикой эмоциональное состояние «радость», «грусть», «удивление», «упрямство», «злость».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взрослый предлагает придумать эмоции буквам: А – радуется, О – удивляется, У – упрямится, И – плакса, Ы – страшилка, всех пугает, Э – «нехочуха»; ребенок пытается выразить мимикой различные эмоциональные состояния.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а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714488"/>
            <a:ext cx="2571768" cy="2672227"/>
          </a:xfrm>
          <a:prstGeom prst="rect">
            <a:avLst/>
          </a:prstGeom>
        </p:spPr>
      </p:pic>
      <p:pic>
        <p:nvPicPr>
          <p:cNvPr id="12" name="Рисунок 11" descr="и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8398" y="1643050"/>
            <a:ext cx="3461367" cy="3000372"/>
          </a:xfrm>
          <a:prstGeom prst="rect">
            <a:avLst/>
          </a:prstGeom>
        </p:spPr>
      </p:pic>
      <p:pic>
        <p:nvPicPr>
          <p:cNvPr id="13" name="Рисунок 12" descr="о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1928802"/>
            <a:ext cx="3074037" cy="2571744"/>
          </a:xfrm>
          <a:prstGeom prst="rect">
            <a:avLst/>
          </a:prstGeom>
        </p:spPr>
      </p:pic>
      <p:pic>
        <p:nvPicPr>
          <p:cNvPr id="14" name="Рисунок 13" descr="у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786190"/>
            <a:ext cx="2956328" cy="3071810"/>
          </a:xfrm>
          <a:prstGeom prst="rect">
            <a:avLst/>
          </a:prstGeom>
        </p:spPr>
      </p:pic>
      <p:pic>
        <p:nvPicPr>
          <p:cNvPr id="15" name="Рисунок 14" descr="ы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286256"/>
            <a:ext cx="3216352" cy="2428868"/>
          </a:xfrm>
          <a:prstGeom prst="rect">
            <a:avLst/>
          </a:prstGeom>
        </p:spPr>
      </p:pic>
      <p:pic>
        <p:nvPicPr>
          <p:cNvPr id="16" name="Рисунок 15" descr="э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193610"/>
            <a:ext cx="2489357" cy="266439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643042" y="3143248"/>
            <a:ext cx="847313" cy="484910"/>
            <a:chOff x="1643042" y="3080904"/>
            <a:chExt cx="847313" cy="48491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643042" y="3143248"/>
              <a:ext cx="785818" cy="14287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Полилиния 21"/>
            <p:cNvSpPr/>
            <p:nvPr/>
          </p:nvSpPr>
          <p:spPr>
            <a:xfrm>
              <a:off x="1662545" y="3080904"/>
              <a:ext cx="827810" cy="484910"/>
            </a:xfrm>
            <a:custGeom>
              <a:avLst/>
              <a:gdLst>
                <a:gd name="connsiteX0" fmla="*/ 0 w 827810"/>
                <a:gd name="connsiteY0" fmla="*/ 202623 h 484910"/>
                <a:gd name="connsiteX1" fmla="*/ 446810 w 827810"/>
                <a:gd name="connsiteY1" fmla="*/ 462396 h 484910"/>
                <a:gd name="connsiteX2" fmla="*/ 768928 w 827810"/>
                <a:gd name="connsiteY2" fmla="*/ 67541 h 484910"/>
                <a:gd name="connsiteX3" fmla="*/ 800100 w 827810"/>
                <a:gd name="connsiteY3" fmla="*/ 57151 h 4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10" h="484910">
                  <a:moveTo>
                    <a:pt x="0" y="202623"/>
                  </a:moveTo>
                  <a:cubicBezTo>
                    <a:pt x="159327" y="343766"/>
                    <a:pt x="318655" y="484910"/>
                    <a:pt x="446810" y="462396"/>
                  </a:cubicBezTo>
                  <a:cubicBezTo>
                    <a:pt x="574965" y="439882"/>
                    <a:pt x="710046" y="135082"/>
                    <a:pt x="768928" y="67541"/>
                  </a:cubicBezTo>
                  <a:cubicBezTo>
                    <a:pt x="827810" y="0"/>
                    <a:pt x="813955" y="28575"/>
                    <a:pt x="800100" y="57151"/>
                  </a:cubicBezTo>
                </a:path>
              </a:pathLst>
            </a:cu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>
                <a:ln w="5715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6885710" y="2902527"/>
            <a:ext cx="245918" cy="453737"/>
          </a:xfrm>
          <a:custGeom>
            <a:avLst/>
            <a:gdLst>
              <a:gd name="connsiteX0" fmla="*/ 96981 w 245918"/>
              <a:gd name="connsiteY0" fmla="*/ 79664 h 453737"/>
              <a:gd name="connsiteX1" fmla="*/ 13854 w 245918"/>
              <a:gd name="connsiteY1" fmla="*/ 360218 h 453737"/>
              <a:gd name="connsiteX2" fmla="*/ 180108 w 245918"/>
              <a:gd name="connsiteY2" fmla="*/ 432955 h 453737"/>
              <a:gd name="connsiteX3" fmla="*/ 232063 w 245918"/>
              <a:gd name="connsiteY3" fmla="*/ 235528 h 453737"/>
              <a:gd name="connsiteX4" fmla="*/ 96981 w 245918"/>
              <a:gd name="connsiteY4" fmla="*/ 27709 h 453737"/>
              <a:gd name="connsiteX5" fmla="*/ 96981 w 245918"/>
              <a:gd name="connsiteY5" fmla="*/ 79664 h 45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18" h="453737">
                <a:moveTo>
                  <a:pt x="96981" y="79664"/>
                </a:moveTo>
                <a:cubicBezTo>
                  <a:pt x="83127" y="135082"/>
                  <a:pt x="0" y="301336"/>
                  <a:pt x="13854" y="360218"/>
                </a:cubicBezTo>
                <a:cubicBezTo>
                  <a:pt x="27708" y="419100"/>
                  <a:pt x="143740" y="453737"/>
                  <a:pt x="180108" y="432955"/>
                </a:cubicBezTo>
                <a:cubicBezTo>
                  <a:pt x="216476" y="412173"/>
                  <a:pt x="245918" y="303069"/>
                  <a:pt x="232063" y="235528"/>
                </a:cubicBezTo>
                <a:cubicBezTo>
                  <a:pt x="218208" y="167987"/>
                  <a:pt x="117763" y="55418"/>
                  <a:pt x="96981" y="27709"/>
                </a:cubicBezTo>
                <a:cubicBezTo>
                  <a:pt x="76199" y="0"/>
                  <a:pt x="110836" y="24246"/>
                  <a:pt x="96981" y="79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8001024" y="3071810"/>
            <a:ext cx="245918" cy="453737"/>
          </a:xfrm>
          <a:custGeom>
            <a:avLst/>
            <a:gdLst>
              <a:gd name="connsiteX0" fmla="*/ 96981 w 245918"/>
              <a:gd name="connsiteY0" fmla="*/ 79664 h 453737"/>
              <a:gd name="connsiteX1" fmla="*/ 13854 w 245918"/>
              <a:gd name="connsiteY1" fmla="*/ 360218 h 453737"/>
              <a:gd name="connsiteX2" fmla="*/ 180108 w 245918"/>
              <a:gd name="connsiteY2" fmla="*/ 432955 h 453737"/>
              <a:gd name="connsiteX3" fmla="*/ 232063 w 245918"/>
              <a:gd name="connsiteY3" fmla="*/ 235528 h 453737"/>
              <a:gd name="connsiteX4" fmla="*/ 96981 w 245918"/>
              <a:gd name="connsiteY4" fmla="*/ 27709 h 453737"/>
              <a:gd name="connsiteX5" fmla="*/ 96981 w 245918"/>
              <a:gd name="connsiteY5" fmla="*/ 79664 h 45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18" h="453737">
                <a:moveTo>
                  <a:pt x="96981" y="79664"/>
                </a:moveTo>
                <a:cubicBezTo>
                  <a:pt x="83127" y="135082"/>
                  <a:pt x="0" y="301336"/>
                  <a:pt x="13854" y="360218"/>
                </a:cubicBezTo>
                <a:cubicBezTo>
                  <a:pt x="27708" y="419100"/>
                  <a:pt x="143740" y="453737"/>
                  <a:pt x="180108" y="432955"/>
                </a:cubicBezTo>
                <a:cubicBezTo>
                  <a:pt x="216476" y="412173"/>
                  <a:pt x="245918" y="303069"/>
                  <a:pt x="232063" y="235528"/>
                </a:cubicBezTo>
                <a:cubicBezTo>
                  <a:pt x="218208" y="167987"/>
                  <a:pt x="117763" y="55418"/>
                  <a:pt x="96981" y="27709"/>
                </a:cubicBezTo>
                <a:cubicBezTo>
                  <a:pt x="76199" y="0"/>
                  <a:pt x="110836" y="24246"/>
                  <a:pt x="96981" y="79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7072330" y="3357562"/>
            <a:ext cx="245918" cy="453737"/>
          </a:xfrm>
          <a:custGeom>
            <a:avLst/>
            <a:gdLst>
              <a:gd name="connsiteX0" fmla="*/ 96981 w 245918"/>
              <a:gd name="connsiteY0" fmla="*/ 79664 h 453737"/>
              <a:gd name="connsiteX1" fmla="*/ 13854 w 245918"/>
              <a:gd name="connsiteY1" fmla="*/ 360218 h 453737"/>
              <a:gd name="connsiteX2" fmla="*/ 180108 w 245918"/>
              <a:gd name="connsiteY2" fmla="*/ 432955 h 453737"/>
              <a:gd name="connsiteX3" fmla="*/ 232063 w 245918"/>
              <a:gd name="connsiteY3" fmla="*/ 235528 h 453737"/>
              <a:gd name="connsiteX4" fmla="*/ 96981 w 245918"/>
              <a:gd name="connsiteY4" fmla="*/ 27709 h 453737"/>
              <a:gd name="connsiteX5" fmla="*/ 96981 w 245918"/>
              <a:gd name="connsiteY5" fmla="*/ 79664 h 45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18" h="453737">
                <a:moveTo>
                  <a:pt x="96981" y="79664"/>
                </a:moveTo>
                <a:cubicBezTo>
                  <a:pt x="83127" y="135082"/>
                  <a:pt x="0" y="301336"/>
                  <a:pt x="13854" y="360218"/>
                </a:cubicBezTo>
                <a:cubicBezTo>
                  <a:pt x="27708" y="419100"/>
                  <a:pt x="143740" y="453737"/>
                  <a:pt x="180108" y="432955"/>
                </a:cubicBezTo>
                <a:cubicBezTo>
                  <a:pt x="216476" y="412173"/>
                  <a:pt x="245918" y="303069"/>
                  <a:pt x="232063" y="235528"/>
                </a:cubicBezTo>
                <a:cubicBezTo>
                  <a:pt x="218208" y="167987"/>
                  <a:pt x="117763" y="55418"/>
                  <a:pt x="96981" y="27709"/>
                </a:cubicBezTo>
                <a:cubicBezTo>
                  <a:pt x="76199" y="0"/>
                  <a:pt x="110836" y="24246"/>
                  <a:pt x="96981" y="79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857620" y="5429264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2 28"/>
          <p:cNvSpPr/>
          <p:nvPr/>
        </p:nvSpPr>
        <p:spPr>
          <a:xfrm>
            <a:off x="6357950" y="5572140"/>
            <a:ext cx="785818" cy="500066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857884" y="4286256"/>
            <a:ext cx="512197" cy="308272"/>
          </a:xfrm>
          <a:custGeom>
            <a:avLst/>
            <a:gdLst>
              <a:gd name="connsiteX0" fmla="*/ 1732 w 452005"/>
              <a:gd name="connsiteY0" fmla="*/ 27709 h 195696"/>
              <a:gd name="connsiteX1" fmla="*/ 375805 w 452005"/>
              <a:gd name="connsiteY1" fmla="*/ 27709 h 195696"/>
              <a:gd name="connsiteX2" fmla="*/ 386196 w 452005"/>
              <a:gd name="connsiteY2" fmla="*/ 193964 h 195696"/>
              <a:gd name="connsiteX3" fmla="*/ 1732 w 452005"/>
              <a:gd name="connsiteY3" fmla="*/ 27709 h 19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005" h="195696">
                <a:moveTo>
                  <a:pt x="1732" y="27709"/>
                </a:moveTo>
                <a:cubicBezTo>
                  <a:pt x="0" y="0"/>
                  <a:pt x="311728" y="0"/>
                  <a:pt x="375805" y="27709"/>
                </a:cubicBezTo>
                <a:cubicBezTo>
                  <a:pt x="439882" y="55418"/>
                  <a:pt x="452005" y="195696"/>
                  <a:pt x="386196" y="193964"/>
                </a:cubicBezTo>
                <a:cubicBezTo>
                  <a:pt x="320387" y="192232"/>
                  <a:pt x="3464" y="55418"/>
                  <a:pt x="1732" y="27709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941127" y="4925291"/>
            <a:ext cx="72737" cy="135082"/>
          </a:xfrm>
          <a:custGeom>
            <a:avLst/>
            <a:gdLst>
              <a:gd name="connsiteX0" fmla="*/ 0 w 72737"/>
              <a:gd name="connsiteY0" fmla="*/ 135082 h 135082"/>
              <a:gd name="connsiteX1" fmla="*/ 72737 w 72737"/>
              <a:gd name="connsiteY1" fmla="*/ 0 h 13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737" h="135082">
                <a:moveTo>
                  <a:pt x="0" y="135082"/>
                </a:moveTo>
                <a:lnTo>
                  <a:pt x="7273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858016" y="4307032"/>
            <a:ext cx="529921" cy="336414"/>
          </a:xfrm>
          <a:custGeom>
            <a:avLst/>
            <a:gdLst>
              <a:gd name="connsiteX0" fmla="*/ 405246 w 498765"/>
              <a:gd name="connsiteY0" fmla="*/ 36368 h 282286"/>
              <a:gd name="connsiteX1" fmla="*/ 41564 w 498765"/>
              <a:gd name="connsiteY1" fmla="*/ 77932 h 282286"/>
              <a:gd name="connsiteX2" fmla="*/ 155864 w 498765"/>
              <a:gd name="connsiteY2" fmla="*/ 275359 h 282286"/>
              <a:gd name="connsiteX3" fmla="*/ 457201 w 498765"/>
              <a:gd name="connsiteY3" fmla="*/ 36368 h 282286"/>
              <a:gd name="connsiteX4" fmla="*/ 405246 w 498765"/>
              <a:gd name="connsiteY4" fmla="*/ 36368 h 28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65" h="282286">
                <a:moveTo>
                  <a:pt x="405246" y="36368"/>
                </a:moveTo>
                <a:cubicBezTo>
                  <a:pt x="335973" y="43295"/>
                  <a:pt x="83128" y="38100"/>
                  <a:pt x="41564" y="77932"/>
                </a:cubicBezTo>
                <a:cubicBezTo>
                  <a:pt x="0" y="117764"/>
                  <a:pt x="86591" y="282286"/>
                  <a:pt x="155864" y="275359"/>
                </a:cubicBezTo>
                <a:cubicBezTo>
                  <a:pt x="225137" y="268432"/>
                  <a:pt x="415637" y="72736"/>
                  <a:pt x="457201" y="36368"/>
                </a:cubicBezTo>
                <a:cubicBezTo>
                  <a:pt x="498765" y="0"/>
                  <a:pt x="474519" y="29441"/>
                  <a:pt x="405246" y="36368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571472" y="5715016"/>
            <a:ext cx="862445" cy="254577"/>
            <a:chOff x="716973" y="5450032"/>
            <a:chExt cx="862445" cy="254577"/>
          </a:xfrm>
        </p:grpSpPr>
        <p:sp>
          <p:nvSpPr>
            <p:cNvPr id="34" name="Полилиния 33"/>
            <p:cNvSpPr/>
            <p:nvPr/>
          </p:nvSpPr>
          <p:spPr>
            <a:xfrm>
              <a:off x="716973" y="5450032"/>
              <a:ext cx="862445" cy="254577"/>
            </a:xfrm>
            <a:custGeom>
              <a:avLst/>
              <a:gdLst>
                <a:gd name="connsiteX0" fmla="*/ 0 w 862445"/>
                <a:gd name="connsiteY0" fmla="*/ 254577 h 254577"/>
                <a:gd name="connsiteX1" fmla="*/ 363682 w 862445"/>
                <a:gd name="connsiteY1" fmla="*/ 5195 h 254577"/>
                <a:gd name="connsiteX2" fmla="*/ 862445 w 862445"/>
                <a:gd name="connsiteY2" fmla="*/ 223404 h 254577"/>
                <a:gd name="connsiteX3" fmla="*/ 862445 w 862445"/>
                <a:gd name="connsiteY3" fmla="*/ 223404 h 25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45" h="254577">
                  <a:moveTo>
                    <a:pt x="0" y="254577"/>
                  </a:moveTo>
                  <a:cubicBezTo>
                    <a:pt x="109970" y="132483"/>
                    <a:pt x="219941" y="10390"/>
                    <a:pt x="363682" y="5195"/>
                  </a:cubicBezTo>
                  <a:cubicBezTo>
                    <a:pt x="507423" y="0"/>
                    <a:pt x="862445" y="223404"/>
                    <a:pt x="862445" y="223404"/>
                  </a:cubicBezTo>
                  <a:lnTo>
                    <a:pt x="862445" y="223404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727364" y="5604164"/>
              <a:ext cx="831272" cy="90054"/>
            </a:xfrm>
            <a:custGeom>
              <a:avLst/>
              <a:gdLst>
                <a:gd name="connsiteX0" fmla="*/ 0 w 831272"/>
                <a:gd name="connsiteY0" fmla="*/ 90054 h 90054"/>
                <a:gd name="connsiteX1" fmla="*/ 332509 w 831272"/>
                <a:gd name="connsiteY1" fmla="*/ 6927 h 90054"/>
                <a:gd name="connsiteX2" fmla="*/ 831272 w 831272"/>
                <a:gd name="connsiteY2" fmla="*/ 48491 h 90054"/>
                <a:gd name="connsiteX3" fmla="*/ 831272 w 831272"/>
                <a:gd name="connsiteY3" fmla="*/ 48491 h 9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272" h="90054">
                  <a:moveTo>
                    <a:pt x="0" y="90054"/>
                  </a:moveTo>
                  <a:cubicBezTo>
                    <a:pt x="96982" y="51954"/>
                    <a:pt x="193964" y="13854"/>
                    <a:pt x="332509" y="6927"/>
                  </a:cubicBezTo>
                  <a:cubicBezTo>
                    <a:pt x="471054" y="0"/>
                    <a:pt x="831272" y="48491"/>
                    <a:pt x="831272" y="48491"/>
                  </a:cubicBezTo>
                  <a:lnTo>
                    <a:pt x="831272" y="48491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к проведению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мимической гимнастики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46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Познакомьте ребенка с частями лица (лоб, брови, глаза, щеки, губы, подбородок и др.) Пусть ребенок показывает и называет их. Для зрительного контроля лучше использовать зеркало.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928802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На начальном этапе особое внимание уделяется способности создавать определенную статическую позу. Взрослый показывает движение, а ребенок, глядя в зеркало, повторяет его. Позу необходимо удержать 5-10 секунд, повторить ее несколько раз.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5103674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Для поддержания интереса к такого рода заданиям нужно использовать наглядный материал: пиктограммы с изображением лиц детей и взрослых в различных эмоциональных состояниях, изображения клоунов и животных, сюжетные картинки, изображающие различные эмоциональные ситуации. Упражнения можно сопровождать стихами, потешками, проводить в игровой форме.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071810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Когда ребенок овладеет основными позами, вводятся задания на переключение. Смена мимических поз осуществляется под счет педагога сначала медленно, потом с увеличением темпа.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3929066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Далее проводятся упражнения,  в  ходе которых  дети  учатся выражать мимикой различные оттенки эмоциональных состояний.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450057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Мимическую гимнастику можно проводить несколько минут в день как часть фронтального или индивидуального занятия.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какие мы дома!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505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1071546"/>
            <a:ext cx="3797307" cy="284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Гордость Сереж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12" y="785794"/>
            <a:ext cx="2592977" cy="385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лава с цветам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857232"/>
            <a:ext cx="2189755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20530_18475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71538" y="4214818"/>
            <a:ext cx="342902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ст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929190" y="4143380"/>
            <a:ext cx="3643338" cy="2450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Месяц 15"/>
          <p:cNvSpPr/>
          <p:nvPr/>
        </p:nvSpPr>
        <p:spPr>
          <a:xfrm>
            <a:off x="4143372" y="3357562"/>
            <a:ext cx="642942" cy="1285884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5643570" y="3643314"/>
            <a:ext cx="571504" cy="64294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4929190" y="3357562"/>
            <a:ext cx="571504" cy="64294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5072066" y="4143380"/>
            <a:ext cx="571504" cy="64294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001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500042"/>
            <a:ext cx="4487874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лер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214290"/>
            <a:ext cx="3510172" cy="23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т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85728"/>
            <a:ext cx="313469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Радость Сереж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3857628"/>
            <a:ext cx="335755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Солнце 21"/>
          <p:cNvSpPr/>
          <p:nvPr/>
        </p:nvSpPr>
        <p:spPr>
          <a:xfrm>
            <a:off x="714348" y="2571744"/>
            <a:ext cx="1071570" cy="114300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DSCF2125.jpg"/>
          <p:cNvPicPr>
            <a:picLocks noChangeAspect="1"/>
          </p:cNvPicPr>
          <p:nvPr/>
        </p:nvPicPr>
        <p:blipFill>
          <a:blip r:embed="rId6" cstate="email">
            <a:lum bright="10000" contrast="10000"/>
          </a:blip>
          <a:stretch>
            <a:fillRect/>
          </a:stretch>
        </p:blipFill>
        <p:spPr>
          <a:xfrm>
            <a:off x="5000628" y="3643314"/>
            <a:ext cx="4000496" cy="300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20530_18495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000364" y="4500570"/>
            <a:ext cx="2928958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Группа 20"/>
          <p:cNvGrpSpPr/>
          <p:nvPr/>
        </p:nvGrpSpPr>
        <p:grpSpPr>
          <a:xfrm>
            <a:off x="6858016" y="2571744"/>
            <a:ext cx="1428760" cy="1214446"/>
            <a:chOff x="428596" y="2643182"/>
            <a:chExt cx="1428760" cy="1214446"/>
          </a:xfrm>
        </p:grpSpPr>
        <p:sp>
          <p:nvSpPr>
            <p:cNvPr id="20" name="Молния 19"/>
            <p:cNvSpPr/>
            <p:nvPr/>
          </p:nvSpPr>
          <p:spPr>
            <a:xfrm>
              <a:off x="1142976" y="3214686"/>
              <a:ext cx="714380" cy="642942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блако 18"/>
            <p:cNvSpPr/>
            <p:nvPr/>
          </p:nvSpPr>
          <p:spPr>
            <a:xfrm>
              <a:off x="428596" y="2643182"/>
              <a:ext cx="1143008" cy="78581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8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78025">
            <a:off x="2916666" y="2381383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50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используемых </a:t>
            </a:r>
            <a:r>
              <a:rPr lang="ru-RU" dirty="0" smtClean="0"/>
              <a:t>источников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 err="1" smtClean="0"/>
              <a:t>Пожиленко</a:t>
            </a:r>
            <a:r>
              <a:rPr lang="ru-RU" dirty="0" smtClean="0"/>
              <a:t> </a:t>
            </a:r>
            <a:r>
              <a:rPr lang="ru-RU" dirty="0" smtClean="0"/>
              <a:t>Е.А. Артикуляционная гимнастика: Методические рекомендации по развитию моторики, дыхания и голоса у детей дошкольного возраста. – СПБ.: КАРО, 2006.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Наши чувства и эмоции. Демонстрационный материал для занятий в группах детских садов и индивидуально. – ВЕСНА-ДИЗАЙН </a:t>
            </a:r>
            <a:r>
              <a:rPr lang="ru-RU" dirty="0" smtClean="0"/>
              <a:t>http</a:t>
            </a:r>
            <a:r>
              <a:rPr lang="ru-RU" dirty="0" smtClean="0"/>
              <a:t>://www.logoped.ru/skotes31_pril04.htm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L:\лена работа\Мимическая гимнастика\Картинки к презентации\горы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4286256"/>
            <a:ext cx="3381377" cy="215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L:\лена работа\Мимическая гимнастика\фото\DSCF1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928934"/>
            <a:ext cx="2306872" cy="3214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L:\лена работа\Мимическая гимнастика\фото\DSCF19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857496"/>
            <a:ext cx="243771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подвижность мышц лба.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поднять брови вверх, удерживать позу под счет до 5, повторить 3-4 раза.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1714488"/>
            <a:ext cx="3929090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 на горку забрались -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Бровки вверх поднялись.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Мы с горки спустились –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Бровки вниз опустились.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лена работа\Мимическая гимнастика\фото\DSCF2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000372"/>
            <a:ext cx="2428892" cy="3440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L:\лена работа\Мимическая гимнастика\фото\DSCF2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000372"/>
            <a:ext cx="2428892" cy="3440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Хмурая тучка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учка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>
          <a:xfrm>
            <a:off x="6215074" y="3429000"/>
            <a:ext cx="2643206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подвижность мышц лба.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нахмурить брови, удерживать позу под счет до 5, повторить 3-4 раза.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96011">
            <a:off x="2373702" y="1909102"/>
            <a:ext cx="6215106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Темная тучка по небу бежала,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бровки нахмурить, нам показала.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пляже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ляж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3429000"/>
            <a:ext cx="308586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J:\лена работа\Мимическая гимнастика\фото\DSCF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257814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J:\лена работа\Мимическая гимнастика\фото\DSCF2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86124"/>
            <a:ext cx="257737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подвижность мышц глаз.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спокойно закрыть оба глаза, удержать под счет до 5; зажмурить оба глаза, удержать под счет до 5; попеременно то спокойно закрывать, то зажмуривать глаза.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071678"/>
            <a:ext cx="2857520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пляже мы заснули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спокойно отдохнули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1857364"/>
            <a:ext cx="3714776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Утром встало солнышко –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Яркие лучи.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зажмурил глазоньки: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Солнце, не слепи!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4143372" y="2143116"/>
            <a:ext cx="428628" cy="35719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L:\лена работа\Мимическая гимнастика\фото\DSCF197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5EBF7"/>
              </a:clrFrom>
              <a:clrTo>
                <a:srgbClr val="E5EB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214686"/>
            <a:ext cx="2527806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071678"/>
            <a:ext cx="1365504" cy="102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Мигалки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т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58" y="3643314"/>
            <a:ext cx="253040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от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8F0F3"/>
              </a:clrFrom>
              <a:clrTo>
                <a:srgbClr val="E8F0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1500174"/>
            <a:ext cx="1244600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L:\лена работа\Мимическая гимнастика\фото\DSCF19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214686"/>
            <a:ext cx="2527807" cy="3286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8596" y="71435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подвижность мышц глаз.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поочередно зажмуривать левый и правый глаз; спокойно закрыть левый, о потом правый глаз.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1714488"/>
            <a:ext cx="4286280" cy="120032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Левым глазом подмигни,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потом уж правым,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Даже шустрые коты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Подмигивают своей маме.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лена работа\Мимическая гимнастика\фото\DSCF19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3000372"/>
            <a:ext cx="253843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L:\лена работа\Мимическая гимнастика\фото\DSCF19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000372"/>
            <a:ext cx="253843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Толстый - Худой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:\лена работа\Мимическая гимнастика\Картинки к презентации\клоун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000504"/>
            <a:ext cx="2117399" cy="2143116"/>
          </a:xfrm>
          <a:prstGeom prst="rect">
            <a:avLst/>
          </a:prstGeom>
          <a:noFill/>
        </p:spPr>
      </p:pic>
      <p:pic>
        <p:nvPicPr>
          <p:cNvPr id="1027" name="Picture 3" descr="L:\лена работа\Мимическая гимнастика\Картинки к презентации\клоун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85992"/>
            <a:ext cx="2214578" cy="2410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71435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подвижность мышц щек.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надуть щеки, удерживать под счет до 5; втянуть щеки, удерживать под счет до 5; поочередно надувать и втягивать щеки.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1714488"/>
            <a:ext cx="5643602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Воздух в щеки мы набрали,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Толстячка всем показали.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 на худого нам взглянуть,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Надо щеки внутрь втянуть.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лена работа\Мимическая гимнастика\фото\DSCF2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86124"/>
            <a:ext cx="2588222" cy="3362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J:\лена работа\Мимическая гимнастика\фото\DSCF2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2643206" cy="3364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L:\лена работа\Мимическая гимнастика\Картинки к презентации\sharik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286124"/>
            <a:ext cx="3238500" cy="3419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подвижность мышц щек.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Описание упражнения: надуть одну (потом другую) щеку, удерживать под счет до 5; поочередно надувать правую и левую щеки.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1643050"/>
            <a:ext cx="5500726" cy="147732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Шарики воздушные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Надуваем мы.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Шарики красивые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То с левой, то с правой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стороны.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1721</Words>
  <Application>Microsoft Office PowerPoint</Application>
  <PresentationFormat>Экран (4:3)</PresentationFormat>
  <Paragraphs>162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Breaker</cp:lastModifiedBy>
  <cp:revision>147</cp:revision>
  <dcterms:modified xsi:type="dcterms:W3CDTF">2015-12-27T03:32:52Z</dcterms:modified>
</cp:coreProperties>
</file>