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9" r:id="rId4"/>
    <p:sldId id="257" r:id="rId5"/>
    <p:sldId id="276" r:id="rId6"/>
    <p:sldId id="263" r:id="rId7"/>
    <p:sldId id="277" r:id="rId8"/>
    <p:sldId id="264" r:id="rId9"/>
    <p:sldId id="265" r:id="rId10"/>
    <p:sldId id="279" r:id="rId11"/>
    <p:sldId id="266" r:id="rId12"/>
    <p:sldId id="259" r:id="rId13"/>
    <p:sldId id="281" r:id="rId14"/>
    <p:sldId id="260" r:id="rId15"/>
    <p:sldId id="273" r:id="rId16"/>
    <p:sldId id="271" r:id="rId17"/>
    <p:sldId id="261" r:id="rId18"/>
    <p:sldId id="275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основной образовательной программы дошкольного образования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i="1" dirty="0" smtClean="0"/>
              <a:t>Муниципального  бюджетного  дошкольного  образовательного учреждения </a:t>
            </a:r>
          </a:p>
          <a:p>
            <a:pPr>
              <a:buNone/>
            </a:pPr>
            <a:r>
              <a:rPr lang="ru-RU" sz="2400" i="1" dirty="0" smtClean="0"/>
              <a:t>«Детский сад №14 «Родничок» города Алатыря Чувашской Республики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Для родителей (законных представителей)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детей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женька\Pictures\12.07.2013\DSCN0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88640"/>
            <a:ext cx="5904656" cy="3364281"/>
          </a:xfrm>
          <a:prstGeom prst="rect">
            <a:avLst/>
          </a:prstGeom>
          <a:noFill/>
        </p:spPr>
      </p:pic>
      <p:pic>
        <p:nvPicPr>
          <p:cNvPr id="6147" name="Picture 3" descr="C:\Users\женька\Pictures\12.07.2013\DSCN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427984" cy="2988332"/>
          </a:xfrm>
          <a:prstGeom prst="rect">
            <a:avLst/>
          </a:prstGeom>
          <a:noFill/>
        </p:spPr>
      </p:pic>
      <p:pic>
        <p:nvPicPr>
          <p:cNvPr id="6148" name="Picture 4" descr="C:\Users\женька\Pictures\12.07.2013\DSCN0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672408" cy="306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47248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Характеристика   особенностей  развития  детей  </a:t>
            </a:r>
            <a:br>
              <a:rPr lang="ru-RU" sz="2000" b="1" dirty="0" smtClean="0"/>
            </a:br>
            <a:r>
              <a:rPr lang="ru-RU" sz="2000" b="1" dirty="0" smtClean="0"/>
              <a:t> старшего дошкольного возраста (6-7 лет)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В сюжетно-ролевых играх дети  начинают осваивать сложные взаимодействия людей, отражают  жизненные ситуации. </a:t>
            </a:r>
          </a:p>
          <a:p>
            <a:r>
              <a:rPr lang="ru-RU" sz="5600" dirty="0" smtClean="0"/>
              <a:t>Игровые действия становятся более сложными, игровое пространство усложняется; поддерживается несколько сюжетных линий.  Ребенок может по ходу игры взять на себя новую роль, сохранив  взятую ранее. </a:t>
            </a:r>
          </a:p>
          <a:p>
            <a:r>
              <a:rPr lang="ru-RU" sz="5600" dirty="0" smtClean="0"/>
              <a:t>В  изобразительной деятельности становятся сложнее образы из окружающей жизни и литературных произведений. В рисунке  обогащается цветовая гамма.  </a:t>
            </a:r>
          </a:p>
          <a:p>
            <a:r>
              <a:rPr lang="ru-RU" sz="5600" dirty="0" smtClean="0"/>
              <a:t>Изображение человека становится более детализированным и пропорциональным. Дети свободно владеют обобщенным  анализом изображений  и построек  из строительного материала. </a:t>
            </a:r>
          </a:p>
          <a:p>
            <a:r>
              <a:rPr lang="ru-RU" sz="5600" dirty="0" smtClean="0"/>
              <a:t> Усложняется конструирование из природного материала: доступны целостные композиции, которые могут  включать фигуры людей и животных. </a:t>
            </a:r>
          </a:p>
          <a:p>
            <a:r>
              <a:rPr lang="ru-RU" sz="5600" dirty="0" smtClean="0"/>
              <a:t>Дети могут  освоить сложные формы сложения из листа бумаги при обучении.</a:t>
            </a:r>
          </a:p>
          <a:p>
            <a:r>
              <a:rPr lang="ru-RU" sz="5600" dirty="0" smtClean="0"/>
              <a:t>Развивается образное мышление, но воспроизведение метрических отношений затруднено. </a:t>
            </a:r>
          </a:p>
          <a:p>
            <a:r>
              <a:rPr lang="ru-RU" sz="5600" dirty="0" smtClean="0"/>
              <a:t>Развиваются навыки обобщения и рассуждения в наглядной ситуации. </a:t>
            </a:r>
          </a:p>
          <a:p>
            <a:r>
              <a:rPr lang="ru-RU" sz="5600" dirty="0" smtClean="0"/>
              <a:t>Продолжает развиваться воображение. </a:t>
            </a:r>
          </a:p>
          <a:p>
            <a:r>
              <a:rPr lang="ru-RU" sz="5600" dirty="0" smtClean="0"/>
              <a:t>Продолжает развиваться внимание дошкольников, оно становится произвольным (до 30 минут).</a:t>
            </a:r>
          </a:p>
          <a:p>
            <a:r>
              <a:rPr lang="ru-RU" sz="5600" dirty="0" smtClean="0"/>
              <a:t>Продолжает развиваться речь: её звуковая сторона, грамматический строй, лексика, связная речь. </a:t>
            </a:r>
          </a:p>
          <a:p>
            <a:r>
              <a:rPr lang="ru-RU" sz="5600" dirty="0" smtClean="0"/>
              <a:t>К концу дошкольного возраста ребенок обладает высоким уровнем познавательного и личностного развития, что позволяет ему в дальнейшем успешно учиться в школе.</a:t>
            </a:r>
          </a:p>
          <a:p>
            <a:pPr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pPr>
              <a:buNone/>
            </a:pP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Взаимодействие педагогического  коллектива с семьями воспитанников по реализации основной  образовательной программы дошкольного образования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64904"/>
            <a:ext cx="8075240" cy="400963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2400" dirty="0" smtClean="0"/>
              <a:t>     Ведущие </a:t>
            </a:r>
            <a:r>
              <a:rPr lang="ru-RU" sz="2400" b="1" dirty="0" smtClean="0"/>
              <a:t>цели взаимодействия </a:t>
            </a:r>
            <a:r>
              <a:rPr lang="ru-RU" sz="2400" dirty="0" smtClean="0"/>
              <a:t>детского сада с семьёй - 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ька\Desktop\семейный праздник 5.12.2014\DSCN1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20688"/>
            <a:ext cx="4608512" cy="3456384"/>
          </a:xfrm>
          <a:prstGeom prst="rect">
            <a:avLst/>
          </a:prstGeom>
          <a:noFill/>
        </p:spPr>
      </p:pic>
      <p:pic>
        <p:nvPicPr>
          <p:cNvPr id="1027" name="Picture 3" descr="C:\Users\женька\Desktop\семейный праздник 5.12.2014\DSCN14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230165"/>
            <a:ext cx="4572000" cy="341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Основные формы взаимодействия с семьёй</a:t>
            </a:r>
            <a:r>
              <a:rPr lang="ru-RU" sz="27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6200" i="1" u="sng" dirty="0" smtClean="0"/>
              <a:t>Знакомство с семьёй </a:t>
            </a:r>
          </a:p>
          <a:p>
            <a:r>
              <a:rPr lang="ru-RU" sz="6200" dirty="0" smtClean="0"/>
              <a:t>Встречи-знакомства; </a:t>
            </a:r>
          </a:p>
          <a:p>
            <a:r>
              <a:rPr lang="ru-RU" sz="6200" dirty="0" smtClean="0"/>
              <a:t>посещение семей;</a:t>
            </a:r>
          </a:p>
          <a:p>
            <a:r>
              <a:rPr lang="ru-RU" sz="6200" dirty="0" smtClean="0"/>
              <a:t>анкетирование семей;</a:t>
            </a:r>
          </a:p>
          <a:p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 </a:t>
            </a:r>
            <a:r>
              <a:rPr lang="ru-RU" sz="6200" i="1" u="sng" dirty="0" smtClean="0"/>
              <a:t>Информирование о ходе образовательного процесса</a:t>
            </a:r>
            <a:endParaRPr lang="ru-RU" sz="6200" dirty="0" smtClean="0"/>
          </a:p>
          <a:p>
            <a:r>
              <a:rPr lang="ru-RU" sz="6200" dirty="0" smtClean="0"/>
              <a:t>Дни открытых дверей; индивидуальные и групповые </a:t>
            </a:r>
          </a:p>
          <a:p>
            <a:r>
              <a:rPr lang="ru-RU" sz="6200" dirty="0" smtClean="0"/>
              <a:t>консультации; родительские собрания; </a:t>
            </a:r>
          </a:p>
          <a:p>
            <a:r>
              <a:rPr lang="ru-RU" sz="6200" dirty="0" smtClean="0"/>
              <a:t>оформление информационных стендов; </a:t>
            </a:r>
          </a:p>
          <a:p>
            <a:r>
              <a:rPr lang="ru-RU" sz="6200" dirty="0" smtClean="0"/>
              <a:t>организация выставок  детского творчества; </a:t>
            </a:r>
          </a:p>
          <a:p>
            <a:r>
              <a:rPr lang="ru-RU" sz="6200" dirty="0" smtClean="0"/>
              <a:t>приглашение на детские концерты и праздники;   </a:t>
            </a:r>
          </a:p>
          <a:p>
            <a:r>
              <a:rPr lang="ru-RU" sz="6200" dirty="0" smtClean="0"/>
              <a:t>создание памяток; переписка по электронной почте;</a:t>
            </a:r>
          </a:p>
          <a:p>
            <a:pPr>
              <a:buNone/>
            </a:pPr>
            <a:r>
              <a:rPr lang="ru-RU" sz="9600" dirty="0" smtClean="0"/>
              <a:t> </a:t>
            </a:r>
            <a:endParaRPr lang="ru-RU" sz="6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енька\Pictures\12.07.2013\DSCN02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140968"/>
            <a:ext cx="4032448" cy="3384376"/>
          </a:xfrm>
          <a:prstGeom prst="rect">
            <a:avLst/>
          </a:prstGeom>
          <a:noFill/>
        </p:spPr>
      </p:pic>
      <p:pic>
        <p:nvPicPr>
          <p:cNvPr id="7" name="Picture 2" descr="C:\Users\женька\Pictures\12.07.2013\DSCN0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620688"/>
            <a:ext cx="497687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женька\Desktop\семейный праздник 5.12.2014\DSCN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76673"/>
            <a:ext cx="4680520" cy="3456384"/>
          </a:xfrm>
          <a:prstGeom prst="rect">
            <a:avLst/>
          </a:prstGeom>
          <a:noFill/>
        </p:spPr>
      </p:pic>
      <p:pic>
        <p:nvPicPr>
          <p:cNvPr id="2051" name="Picture 3" descr="C:\Users\женька\Pictures\12.07.2013\DSCN00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556792"/>
            <a:ext cx="3872128" cy="3528392"/>
          </a:xfrm>
          <a:prstGeom prst="rect">
            <a:avLst/>
          </a:prstGeom>
          <a:noFill/>
        </p:spPr>
      </p:pic>
      <p:pic>
        <p:nvPicPr>
          <p:cNvPr id="6" name="Picture 3" descr="C:\Users\женька\Pictures\12.07.2013\DSCN01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4005064"/>
            <a:ext cx="3785243" cy="2677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u="sng" dirty="0" smtClean="0"/>
              <a:t>Информирование о ходе образовательного процесса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Организация «школы для родителей» (семинары, лекции, семинары-практикумы);</a:t>
            </a:r>
          </a:p>
          <a:p>
            <a:r>
              <a:rPr lang="ru-RU" dirty="0" smtClean="0"/>
              <a:t>проведение тренингов, мастер-классов;</a:t>
            </a:r>
          </a:p>
          <a:p>
            <a:r>
              <a:rPr lang="ru-RU" dirty="0" smtClean="0"/>
              <a:t>проведение  конференции;</a:t>
            </a:r>
          </a:p>
          <a:p>
            <a:r>
              <a:rPr lang="ru-RU" dirty="0" smtClean="0"/>
              <a:t>создание библиотеки;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Организация вечеров музыки и поэзии;  </a:t>
            </a:r>
          </a:p>
          <a:p>
            <a:r>
              <a:rPr lang="ru-RU" dirty="0" smtClean="0"/>
              <a:t> встреч в семейной гостиной;  творческих конкурсов; семейных праздников; экскурсий; </a:t>
            </a:r>
          </a:p>
          <a:p>
            <a:r>
              <a:rPr lang="ru-RU" dirty="0" smtClean="0"/>
              <a:t>участие в детской исследовательской и проектной деятельности</a:t>
            </a:r>
          </a:p>
          <a:p>
            <a:r>
              <a:rPr lang="ru-RU" dirty="0" smtClean="0"/>
              <a:t>участие в образовательной деятельности (активные занятия по программе «</a:t>
            </a:r>
            <a:r>
              <a:rPr lang="ru-RU" dirty="0" err="1" smtClean="0"/>
              <a:t>Социокультурные</a:t>
            </a:r>
            <a:r>
              <a:rPr lang="ru-RU" dirty="0" smtClean="0"/>
              <a:t> Истоки» и «Моя семья»)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ька\Desktop\Метод работа 2013-2014\занятие Истоки Дубровская Н.И\DSCN0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36912"/>
            <a:ext cx="4150691" cy="2880320"/>
          </a:xfrm>
          <a:prstGeom prst="rect">
            <a:avLst/>
          </a:prstGeom>
          <a:noFill/>
        </p:spPr>
      </p:pic>
      <p:pic>
        <p:nvPicPr>
          <p:cNvPr id="3074" name="Picture 2" descr="C:\Users\женька\Desktop\Методическая работа 2014-2015г\занятие  фото Сказочное слово Дубровская Н 20.11.14\DSCN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3391779" cy="2657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377784"/>
          </a:xfrm>
        </p:spPr>
        <p:txBody>
          <a:bodyPr>
            <a:noAutofit/>
          </a:bodyPr>
          <a:lstStyle/>
          <a:p>
            <a:r>
              <a:rPr lang="ru-RU" sz="2000" dirty="0" smtClean="0"/>
              <a:t> </a:t>
            </a:r>
            <a:r>
              <a:rPr lang="ru-RU" sz="2400" i="1" u="sng" dirty="0" smtClean="0"/>
              <a:t>Образование родителей</a:t>
            </a:r>
            <a:r>
              <a:rPr lang="ru-RU" sz="2400" dirty="0" smtClean="0"/>
              <a:t> </a:t>
            </a:r>
          </a:p>
          <a:p>
            <a:r>
              <a:rPr lang="ru-RU" sz="2000" dirty="0" smtClean="0"/>
              <a:t>Организация «школы для родителей» </a:t>
            </a:r>
          </a:p>
          <a:p>
            <a:pPr>
              <a:buNone/>
            </a:pPr>
            <a:r>
              <a:rPr lang="ru-RU" sz="2000" dirty="0" smtClean="0"/>
              <a:t>  (семинары, лекции, семинары-практикумы);</a:t>
            </a:r>
          </a:p>
          <a:p>
            <a:r>
              <a:rPr lang="ru-RU" sz="2000" dirty="0" smtClean="0"/>
              <a:t>проведение тренингов, мастер-классов;</a:t>
            </a:r>
          </a:p>
          <a:p>
            <a:r>
              <a:rPr lang="ru-RU" sz="2000" dirty="0" smtClean="0"/>
              <a:t>проведение  конференции;</a:t>
            </a:r>
          </a:p>
          <a:p>
            <a:r>
              <a:rPr lang="ru-RU" sz="2000" dirty="0" smtClean="0"/>
              <a:t>создание библиотеки;</a:t>
            </a:r>
          </a:p>
          <a:p>
            <a:endParaRPr lang="ru-RU" sz="2000" i="1" u="sng" dirty="0" smtClean="0"/>
          </a:p>
          <a:p>
            <a:r>
              <a:rPr lang="ru-RU" sz="2400" i="1" u="sng" dirty="0" smtClean="0"/>
              <a:t>Совместная деятельность</a:t>
            </a:r>
            <a:endParaRPr lang="ru-RU" sz="2400" dirty="0" smtClean="0"/>
          </a:p>
          <a:p>
            <a:r>
              <a:rPr lang="ru-RU" sz="2000" dirty="0" smtClean="0"/>
              <a:t>Организация вечеров музыки и поэзии;  </a:t>
            </a:r>
          </a:p>
          <a:p>
            <a:r>
              <a:rPr lang="ru-RU" sz="2000" dirty="0" smtClean="0"/>
              <a:t> встреч в семейной гостиной; </a:t>
            </a:r>
          </a:p>
          <a:p>
            <a:r>
              <a:rPr lang="ru-RU" sz="2000" dirty="0" smtClean="0"/>
              <a:t> творческих конкурсов; </a:t>
            </a:r>
          </a:p>
          <a:p>
            <a:r>
              <a:rPr lang="ru-RU" sz="2000" dirty="0" smtClean="0"/>
              <a:t>семейных праздников; экскурсий; </a:t>
            </a:r>
          </a:p>
          <a:p>
            <a:r>
              <a:rPr lang="ru-RU" sz="2000" dirty="0" smtClean="0"/>
              <a:t>участие в детской исследовательской и проектной деятельности</a:t>
            </a:r>
          </a:p>
          <a:p>
            <a:r>
              <a:rPr lang="ru-RU" sz="2000" dirty="0" smtClean="0"/>
              <a:t>участие в образовательной деятельности (активные занятия по программе «</a:t>
            </a:r>
            <a:r>
              <a:rPr lang="ru-RU" sz="2000" dirty="0" err="1" smtClean="0"/>
              <a:t>Социокультурные</a:t>
            </a:r>
            <a:r>
              <a:rPr lang="ru-RU" sz="2000" dirty="0" smtClean="0"/>
              <a:t> Истоки» и «Моя семья»)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864096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>Цели   Программы</a:t>
            </a:r>
            <a:r>
              <a:rPr lang="ru-RU" sz="1800" dirty="0" smtClean="0"/>
              <a:t> </a:t>
            </a:r>
            <a:r>
              <a:rPr lang="ru-RU" sz="1800" b="1" i="1" dirty="0" smtClean="0"/>
              <a:t>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Программа 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u="sng" dirty="0" smtClean="0"/>
              <a:t>Обязательная часть  </a:t>
            </a:r>
            <a:r>
              <a:rPr lang="ru-RU" sz="1700" dirty="0" smtClean="0"/>
              <a:t>образовательной деятельности построена </a:t>
            </a:r>
          </a:p>
          <a:p>
            <a:pPr>
              <a:buNone/>
            </a:pPr>
            <a:r>
              <a:rPr lang="ru-RU" sz="1700" dirty="0" smtClean="0"/>
              <a:t>на основе примерной основной образовательной программы «От рождения до школы» Н.Е. </a:t>
            </a:r>
            <a:r>
              <a:rPr lang="ru-RU" sz="1700" dirty="0" err="1" smtClean="0"/>
              <a:t>Вераксы</a:t>
            </a:r>
            <a:r>
              <a:rPr lang="ru-RU" sz="1700" dirty="0" smtClean="0"/>
              <a:t>, Т.С. Комаровой, М.А.Васильевой.</a:t>
            </a:r>
          </a:p>
          <a:p>
            <a:endParaRPr lang="ru-RU" sz="1700" dirty="0" smtClean="0"/>
          </a:p>
          <a:p>
            <a:r>
              <a:rPr lang="ru-RU" sz="1700" u="sng" dirty="0" smtClean="0"/>
              <a:t>Вариативная часть  </a:t>
            </a:r>
            <a:r>
              <a:rPr lang="ru-RU" sz="1700" dirty="0" smtClean="0"/>
              <a:t>образовательной деятельности  обеспечивается:</a:t>
            </a:r>
          </a:p>
          <a:p>
            <a:endParaRPr lang="ru-RU" sz="1700" dirty="0" smtClean="0"/>
          </a:p>
          <a:p>
            <a:r>
              <a:rPr lang="ru-RU" sz="1700" dirty="0" smtClean="0"/>
              <a:t>«Программой художественно – творческого развития ребенка – дошкольника средствами чувашского декоративно – прикладного искусства» Л.Г.Васильевой.</a:t>
            </a:r>
          </a:p>
          <a:p>
            <a:r>
              <a:rPr lang="ru-RU" sz="1700" dirty="0" smtClean="0"/>
              <a:t> Программой «Основы безопасности детей дошкольного возраста» Н.Н.Авдеевой, О.Л. Князевой, Р.Б. </a:t>
            </a:r>
            <a:r>
              <a:rPr lang="ru-RU" sz="1700" dirty="0" err="1" smtClean="0"/>
              <a:t>Стеркиной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 Программой «Истоки. Воспитание на </a:t>
            </a:r>
            <a:r>
              <a:rPr lang="ru-RU" sz="1700" dirty="0" err="1" smtClean="0"/>
              <a:t>социокультурном</a:t>
            </a:r>
            <a:r>
              <a:rPr lang="ru-RU" sz="1700" dirty="0" smtClean="0"/>
              <a:t> опыте» для дошкольного образования/ под ред. И.А. Кузьмина.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>Принципы и подходы к формированию Программы</a:t>
            </a:r>
            <a:r>
              <a:rPr lang="ru-RU" sz="2700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Программа состоит из обязательной части и части, формируемой участниками образовательных отношений.  </a:t>
            </a:r>
          </a:p>
          <a:p>
            <a:r>
              <a:rPr lang="ru-RU" sz="2900" dirty="0" smtClean="0"/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 (</a:t>
            </a:r>
            <a:r>
              <a:rPr lang="ru-RU" sz="2900" dirty="0" smtClean="0">
                <a:hlinkClick r:id="" action="ppaction://hlinkfile"/>
              </a:rPr>
              <a:t>пункт 2.5</a:t>
            </a:r>
            <a:r>
              <a:rPr lang="ru-RU" sz="2900" dirty="0" smtClean="0"/>
              <a:t> Стандарта).</a:t>
            </a:r>
          </a:p>
          <a:p>
            <a:r>
              <a:rPr lang="ru-RU" sz="2900" dirty="0" smtClean="0"/>
              <a:t>В части, формируемой участниками образовательных отношений,   представлены выбранные  самостоятельно участниками образовательных отношений Программы, направленные на развитие детей в одной или нескольких образовательных областях, видах деятельности  (далее - парциальные образовательные программы), методики, формы организации образовательной работы.</a:t>
            </a:r>
          </a:p>
          <a:p>
            <a:r>
              <a:rPr lang="ru-RU" sz="2900" dirty="0" smtClean="0"/>
              <a:t>  Объем обязательной части Программы рекомендуется не менее 60% от ее общего объема; части, формируемой участниками образовательных отношений, не более 40%.</a:t>
            </a:r>
          </a:p>
          <a:p>
            <a:r>
              <a:rPr lang="ru-RU" sz="2900" dirty="0" smtClean="0"/>
              <a:t>  Программа включает три основных раздела: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</a:p>
          <a:p>
            <a:r>
              <a:rPr lang="ru-RU" sz="29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43000"/>
            <a:ext cx="8003232" cy="845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/>
              <a:t>Характеристика   особенностей  развития  детей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раннего возраста (2-3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65770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третьем году жизни дети становятся самостоятельнее. </a:t>
            </a:r>
          </a:p>
          <a:p>
            <a:r>
              <a:rPr lang="ru-RU" dirty="0" smtClean="0"/>
              <a:t>Продолжает развиваться предметная деятельность .  </a:t>
            </a:r>
          </a:p>
          <a:p>
            <a:r>
              <a:rPr lang="ru-RU" dirty="0" smtClean="0"/>
              <a:t>Продолжает развиваться ситуативно-деловое общение ребенка и взрослого, совершенствуется восприятие, развивается понимание речи (слово приобретает самостоятельное значение, дети осваивают названия окружающих предметов, учатся выполнять простые словесные просьбы взрослых в   наглядной ситуации, ребенок начинает понимать рассказ взрослых).</a:t>
            </a:r>
          </a:p>
          <a:p>
            <a:r>
              <a:rPr lang="ru-RU" dirty="0" smtClean="0"/>
              <a:t> Продолжают развиваться начальные формы произвольного поведения, игры, наглядно-действенное мышление. </a:t>
            </a:r>
          </a:p>
          <a:p>
            <a:r>
              <a:rPr lang="ru-RU" dirty="0" smtClean="0"/>
              <a:t>К концу года речь становится средством общения ребенка со сверстниками. </a:t>
            </a:r>
          </a:p>
          <a:p>
            <a:r>
              <a:rPr lang="ru-RU" dirty="0" smtClean="0"/>
              <a:t>У ребенка формируются новые виды деятельности: игра, рисование, конструирование. </a:t>
            </a:r>
          </a:p>
          <a:p>
            <a:r>
              <a:rPr lang="ru-RU" dirty="0" smtClean="0"/>
              <a:t>В середине третьего года жизни появляются действия с предметами-заместителями.</a:t>
            </a:r>
          </a:p>
          <a:p>
            <a:r>
              <a:rPr lang="ru-RU" dirty="0" smtClean="0"/>
              <a:t>Начинают формироваться элементы самосознания, идентификация с именем и полом. У ребенка формируется образ 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ька\Desktop\Методическая работа 2014-2015г\конкурс молодых\Бакшайкина 24.04.2015\IMG_4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34614"/>
            <a:ext cx="4298454" cy="3334746"/>
          </a:xfrm>
          <a:prstGeom prst="rect">
            <a:avLst/>
          </a:prstGeom>
          <a:noFill/>
        </p:spPr>
      </p:pic>
      <p:pic>
        <p:nvPicPr>
          <p:cNvPr id="1027" name="Picture 3" descr="C:\Users\женька\Desktop\Методическая работа 2014-2015г\конкурс молодых\Бакшайкина 24.04.2015\IMG_42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5" y="296653"/>
            <a:ext cx="4512500" cy="363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Характеристика   особенностей  развития  детей  </a:t>
            </a:r>
            <a:br>
              <a:rPr lang="ru-RU" sz="2000" b="1" dirty="0" smtClean="0"/>
            </a:br>
            <a:r>
              <a:rPr lang="ru-RU" sz="2000" b="1" dirty="0" smtClean="0"/>
              <a:t>младшего дошкольного возраста (3-4 года)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089752"/>
          </a:xfrm>
        </p:spPr>
        <p:txBody>
          <a:bodyPr>
            <a:noAutofit/>
          </a:bodyPr>
          <a:lstStyle/>
          <a:p>
            <a:r>
              <a:rPr lang="ru-RU" sz="1400" dirty="0" smtClean="0"/>
              <a:t> Общение становится  </a:t>
            </a:r>
            <a:r>
              <a:rPr lang="ru-RU" sz="1400" dirty="0" err="1" smtClean="0"/>
              <a:t>внеситуативным</a:t>
            </a:r>
            <a:r>
              <a:rPr lang="ru-RU" sz="1400" dirty="0" smtClean="0"/>
              <a:t>, выходит за пределы  семейного круга.</a:t>
            </a:r>
          </a:p>
          <a:p>
            <a:r>
              <a:rPr lang="ru-RU" sz="1400" dirty="0" smtClean="0"/>
              <a:t>Развивается игра, которая становится ведущим видом деятельности в дошкольном возрасте. Содержание игры  -действия с игрушками и предметами –заместителями, продолжительность игры небольшая, с одной-двумя ролями и простыми сюжетами. </a:t>
            </a:r>
          </a:p>
          <a:p>
            <a:r>
              <a:rPr lang="ru-RU" sz="1400" dirty="0" smtClean="0"/>
              <a:t>Игры с правилами только начинают формироваться. </a:t>
            </a:r>
          </a:p>
          <a:p>
            <a:r>
              <a:rPr lang="ru-RU" sz="1400" dirty="0" smtClean="0"/>
              <a:t>Изобразительная деятельность ребенка зависит от его представлений о предмете, которые только начинают формироваться: в рисунках детей могут    присутствовать детали, может использоваться цвет. </a:t>
            </a:r>
          </a:p>
          <a:p>
            <a:r>
              <a:rPr lang="ru-RU" sz="1400" dirty="0" smtClean="0"/>
              <a:t>Лепка развивает мелкую моторику; дети  под руководством взрослого могут вылепить простые предметы. </a:t>
            </a:r>
          </a:p>
          <a:p>
            <a:r>
              <a:rPr lang="ru-RU" sz="1400" dirty="0" smtClean="0"/>
              <a:t>Аппликация оказывает влияние на развитие восприятия, детям доступны простейшие виды аппликации. </a:t>
            </a:r>
          </a:p>
          <a:p>
            <a:r>
              <a:rPr lang="ru-RU" sz="1400" dirty="0" smtClean="0"/>
              <a:t>Конструктивная деятельность ограничена возведением несложных построек по образцу и по замыслу. </a:t>
            </a:r>
          </a:p>
          <a:p>
            <a:r>
              <a:rPr lang="ru-RU" sz="1400" dirty="0" smtClean="0"/>
              <a:t>Развивается </a:t>
            </a:r>
            <a:r>
              <a:rPr lang="ru-RU" sz="1400" dirty="0" err="1" smtClean="0"/>
              <a:t>перцептивная</a:t>
            </a:r>
            <a:r>
              <a:rPr lang="ru-RU" sz="1400" dirty="0" smtClean="0"/>
              <a:t> деятельность: дети могут воспринимать  5  форм, 7 цветов, различают предметы по величине, ориентируются в пространстве группы  и в помещении всего детского сада. </a:t>
            </a:r>
          </a:p>
          <a:p>
            <a:r>
              <a:rPr lang="ru-RU" sz="1400" dirty="0" smtClean="0"/>
              <a:t>Развиваются память и внимание. </a:t>
            </a:r>
          </a:p>
          <a:p>
            <a:r>
              <a:rPr lang="ru-RU" sz="1400" dirty="0" smtClean="0"/>
              <a:t>Развивается наглядно-действенное мышление.</a:t>
            </a:r>
          </a:p>
          <a:p>
            <a:r>
              <a:rPr lang="ru-RU" sz="1400" dirty="0" smtClean="0"/>
              <a:t>Взаимоотношения детей  в игровой деятельности обусловлены правилами и нормами. </a:t>
            </a:r>
          </a:p>
          <a:p>
            <a:r>
              <a:rPr lang="ru-RU" sz="1400" dirty="0" smtClean="0"/>
              <a:t>Начинает развиваться самооценка.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женька\Desktop\Методическая работа 2014-2015г\конкурс молодых\Дугина Матрешка\IMG_4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680519" cy="3510389"/>
          </a:xfrm>
          <a:prstGeom prst="rect">
            <a:avLst/>
          </a:prstGeom>
          <a:noFill/>
        </p:spPr>
      </p:pic>
      <p:pic>
        <p:nvPicPr>
          <p:cNvPr id="2053" name="Picture 5" descr="C:\Users\женька\Desktop\Методическая работа 2014-2015г\конкурс молодых\занятие Русаковой\DSCN1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816424" cy="3641023"/>
          </a:xfrm>
          <a:prstGeom prst="rect">
            <a:avLst/>
          </a:prstGeom>
          <a:noFill/>
        </p:spPr>
      </p:pic>
      <p:pic>
        <p:nvPicPr>
          <p:cNvPr id="2054" name="Picture 6" descr="C:\Users\женька\Desktop\Методическая работа 2014-2015г\конкурс молодых\Бакшайкина 24.04.2015\IMG_4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51084"/>
            <a:ext cx="4752528" cy="310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Характеристика   особенностей  развития  детей  </a:t>
            </a:r>
            <a:br>
              <a:rPr lang="ru-RU" sz="2000" b="1" dirty="0" smtClean="0"/>
            </a:br>
            <a:r>
              <a:rPr lang="ru-RU" sz="2000" b="1" dirty="0" smtClean="0"/>
              <a:t> среднего дошкольного возраста (4-5 лет)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945736"/>
          </a:xfrm>
        </p:spPr>
        <p:txBody>
          <a:bodyPr>
            <a:noAutofit/>
          </a:bodyPr>
          <a:lstStyle/>
          <a:p>
            <a:r>
              <a:rPr lang="ru-RU" sz="1200" dirty="0" smtClean="0"/>
              <a:t>Значительное развитие получает изобразительная деятельность: рисунок становится предметным и детализированным, в изображении человека  присутствуют туловище, глаза, рот, нос, волосы, детали одежды.  Могут рисовать основные геометрические фигуры, вырезать ножницами, наклеивать изображения и др. Усложняется конструирование: постройки из 5-6 деталей. Формируются навыки  конструирования по собственному замыслу, планирование  действий. </a:t>
            </a:r>
          </a:p>
          <a:p>
            <a:r>
              <a:rPr lang="ru-RU" sz="1200" dirty="0" smtClean="0"/>
              <a:t>Двигательная деятельность характеризуется  развитием мелкой и крупной моторики : развиваются ловкость, координация движений, равновесие, игры с мячом. </a:t>
            </a:r>
          </a:p>
          <a:p>
            <a:r>
              <a:rPr lang="ru-RU" sz="1200" dirty="0" smtClean="0"/>
              <a:t>К концу года восприятие становится более развитым (называют форму, на  которую похож предмет, из простых форм создают сложные объекты. Дети  различают группы предметов по сенсорному признаку-величине, цвету; определяют   высоту, длину, ширину. Совершенствуется  ориентация в пространстве. </a:t>
            </a:r>
          </a:p>
          <a:p>
            <a:r>
              <a:rPr lang="ru-RU" sz="1200" dirty="0" smtClean="0"/>
              <a:t>Возрастает объём памяти (7-8 названий предметов).   Начинается складываться произвольное запоминание .</a:t>
            </a:r>
          </a:p>
          <a:p>
            <a:r>
              <a:rPr lang="ru-RU" sz="1200" dirty="0" smtClean="0"/>
              <a:t>Начинает развиваться образное мышление  (дети используют простые  изображения для решения задач, могут строить по схеме, решать лабиринты).</a:t>
            </a:r>
          </a:p>
          <a:p>
            <a:r>
              <a:rPr lang="ru-RU" sz="1200" dirty="0" smtClean="0"/>
              <a:t> Продолжает развиваться воображение (могут придумать небольшую сказку на заданную тему).</a:t>
            </a:r>
          </a:p>
          <a:p>
            <a:r>
              <a:rPr lang="ru-RU" sz="1200" dirty="0" smtClean="0"/>
              <a:t>Увеличивается устойчивость внимания: доступна сосредоточенная деятельность 15-20 минут. </a:t>
            </a:r>
          </a:p>
          <a:p>
            <a:r>
              <a:rPr lang="ru-RU" sz="1200" dirty="0" smtClean="0"/>
              <a:t>Улучшается произношение  звуков и дикция. Развивается грамматическая сторона речи. Дошкольники занимаются словотворчеством. Интерес детей вызывают рифмы. </a:t>
            </a:r>
          </a:p>
          <a:p>
            <a:r>
              <a:rPr lang="ru-RU" sz="1200" dirty="0" smtClean="0"/>
              <a:t>Для ребенка важна похвала взрослого, повышенная обидчивость представляет собой возрастной феномен. В группах выделяются лидеры. </a:t>
            </a:r>
          </a:p>
          <a:p>
            <a:r>
              <a:rPr lang="ru-RU" sz="1200" dirty="0" smtClean="0"/>
              <a:t>Взаимоотношения характеризуются избирательностью, появляются постоянные партнеры по играм. В игровой деятельности детей  появляются ролевые взаимодействия, дошкольники начинают отделять себя от принятой роли.  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Характеристика   особенностей  развития  детей  </a:t>
            </a:r>
            <a:br>
              <a:rPr lang="ru-RU" sz="2000" b="1" dirty="0" smtClean="0"/>
            </a:br>
            <a:r>
              <a:rPr lang="ru-RU" sz="2000" b="1" dirty="0" smtClean="0"/>
              <a:t> старшего дошкольного возраста (5-6 лет)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72971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Дети  могут распределять роли до начала игры и строить свое поведение, придерживаясь роли. </a:t>
            </a:r>
          </a:p>
          <a:p>
            <a:r>
              <a:rPr lang="ru-RU" dirty="0" smtClean="0"/>
              <a:t>Игровое взаимодействие сопровождается речью, соответствующей и по содержанию, и интонационно. Действия детей  в играх становятся разнообразными,  осваивают социальные отношения взрослых. </a:t>
            </a:r>
          </a:p>
          <a:p>
            <a:r>
              <a:rPr lang="ru-RU" dirty="0" smtClean="0"/>
              <a:t>Развивается изобразительная деятельность детей: рисунки   отличаются оригинальностью композиции, передают  динамичные отношения,  сюжетный характер, в изображении человека  угадывается его половая принадлежность и эмоциональное состояние.</a:t>
            </a:r>
          </a:p>
          <a:p>
            <a:r>
              <a:rPr lang="ru-RU" dirty="0" smtClean="0"/>
              <a:t>   Конструктивная деятельность может осуществляться на основе схемы, по замыслу и по условиям. Дети могут конструировать из  бумаги, складывая её в два, четыре, шесть сгибаний; из природного материала. </a:t>
            </a:r>
          </a:p>
          <a:p>
            <a:r>
              <a:rPr lang="ru-RU" dirty="0" smtClean="0"/>
              <a:t>Продолжает совершенствоваться восприятие цвета, формы, величины, строения предметов; называют оттенки основных  цветов; форму прямоугольников, овалов и треугольников. Воспринимают величину объектов, легко выстраивают в ряд - по возрастанию или убыванию - до 10 предметов. </a:t>
            </a:r>
          </a:p>
          <a:p>
            <a:r>
              <a:rPr lang="ru-RU" dirty="0" smtClean="0"/>
              <a:t>Продолжает развиваться образное мышление.  </a:t>
            </a:r>
          </a:p>
          <a:p>
            <a:r>
              <a:rPr lang="ru-RU" dirty="0" smtClean="0"/>
              <a:t>Продолжает совершенствоваться речь, её звуковая сторона, фонематический слух, грамматический  строй речи, интонационная выразительность речи при чтении стихов , в игре .   Дети активно занимаются словотворчеством.</a:t>
            </a:r>
          </a:p>
          <a:p>
            <a:r>
              <a:rPr lang="ru-RU" dirty="0" smtClean="0"/>
              <a:t>Дети могут пересказывать, рассказывать по картинке, передавая  и главное,   и детали. </a:t>
            </a:r>
          </a:p>
          <a:p>
            <a:r>
              <a:rPr lang="ru-RU" dirty="0" smtClean="0"/>
              <a:t>Развивается образ Я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302</TotalTime>
  <Words>1350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Презентация основной образовательной программы дошкольного образования </vt:lpstr>
      <vt:lpstr>Цели   Программы     Программа обеспечивает 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 . </vt:lpstr>
      <vt:lpstr>Принципы и подходы к формированию Программы.  </vt:lpstr>
      <vt:lpstr> Характеристика   особенностей  развития  детей  раннего возраста (2-3 лет) </vt:lpstr>
      <vt:lpstr>Слайд 5</vt:lpstr>
      <vt:lpstr>Характеристика   особенностей  развития  детей   младшего дошкольного возраста (3-4 года)</vt:lpstr>
      <vt:lpstr>Слайд 7</vt:lpstr>
      <vt:lpstr>Характеристика   особенностей  развития  детей    среднего дошкольного возраста (4-5 лет)</vt:lpstr>
      <vt:lpstr>Характеристика   особенностей  развития  детей    старшего дошкольного возраста (5-6 лет)</vt:lpstr>
      <vt:lpstr>Слайд 10</vt:lpstr>
      <vt:lpstr>Характеристика   особенностей  развития  детей    старшего дошкольного возраста (6-7 лет)</vt:lpstr>
      <vt:lpstr>Взаимодействие педагогического  коллектива с семьями воспитанников по реализации основной  образовательной программы дошкольного образования</vt:lpstr>
      <vt:lpstr>Слайд 13</vt:lpstr>
      <vt:lpstr>Основные формы взаимодействия с семьёй: </vt:lpstr>
      <vt:lpstr>Слайд 15</vt:lpstr>
      <vt:lpstr>Слайд 16</vt:lpstr>
      <vt:lpstr>Информирование о ходе образовательного процесса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</dc:title>
  <dc:creator>Евгений</dc:creator>
  <cp:lastModifiedBy>женя власов в 13-1</cp:lastModifiedBy>
  <cp:revision>47</cp:revision>
  <dcterms:created xsi:type="dcterms:W3CDTF">2015-10-22T16:26:04Z</dcterms:created>
  <dcterms:modified xsi:type="dcterms:W3CDTF">2015-12-27T11:35:03Z</dcterms:modified>
</cp:coreProperties>
</file>