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9" r:id="rId3"/>
    <p:sldId id="257" r:id="rId4"/>
    <p:sldId id="268" r:id="rId5"/>
    <p:sldId id="258" r:id="rId6"/>
    <p:sldId id="273" r:id="rId7"/>
    <p:sldId id="259" r:id="rId8"/>
    <p:sldId id="278" r:id="rId9"/>
    <p:sldId id="260" r:id="rId10"/>
    <p:sldId id="271" r:id="rId11"/>
    <p:sldId id="261" r:id="rId12"/>
    <p:sldId id="270" r:id="rId13"/>
    <p:sldId id="262" r:id="rId14"/>
    <p:sldId id="274" r:id="rId15"/>
    <p:sldId id="263" r:id="rId16"/>
    <p:sldId id="276" r:id="rId17"/>
    <p:sldId id="264" r:id="rId18"/>
    <p:sldId id="277" r:id="rId19"/>
    <p:sldId id="265" r:id="rId20"/>
    <p:sldId id="275" r:id="rId21"/>
    <p:sldId id="266" r:id="rId22"/>
    <p:sldId id="26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35" autoAdjust="0"/>
    <p:restoredTop sz="94660"/>
  </p:normalViewPr>
  <p:slideViewPr>
    <p:cSldViewPr>
      <p:cViewPr varScale="1">
        <p:scale>
          <a:sx n="69" d="100"/>
          <a:sy n="69" d="100"/>
        </p:scale>
        <p:origin x="-8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76BA3BEB-F579-4DED-8829-53E099B00B2C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BD47589-7EB8-4E27-AA25-9CB60CD993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A3BEB-F579-4DED-8829-53E099B00B2C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47589-7EB8-4E27-AA25-9CB60CD993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76BA3BEB-F579-4DED-8829-53E099B00B2C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FBD47589-7EB8-4E27-AA25-9CB60CD993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A3BEB-F579-4DED-8829-53E099B00B2C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BD47589-7EB8-4E27-AA25-9CB60CD9930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A3BEB-F579-4DED-8829-53E099B00B2C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FBD47589-7EB8-4E27-AA25-9CB60CD9930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6BA3BEB-F579-4DED-8829-53E099B00B2C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BD47589-7EB8-4E27-AA25-9CB60CD9930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6BA3BEB-F579-4DED-8829-53E099B00B2C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BD47589-7EB8-4E27-AA25-9CB60CD9930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A3BEB-F579-4DED-8829-53E099B00B2C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BD47589-7EB8-4E27-AA25-9CB60CD993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A3BEB-F579-4DED-8829-53E099B00B2C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BD47589-7EB8-4E27-AA25-9CB60CD993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A3BEB-F579-4DED-8829-53E099B00B2C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BD47589-7EB8-4E27-AA25-9CB60CD9930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76BA3BEB-F579-4DED-8829-53E099B00B2C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FBD47589-7EB8-4E27-AA25-9CB60CD9930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6BA3BEB-F579-4DED-8829-53E099B00B2C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BD47589-7EB8-4E27-AA25-9CB60CD9930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332657"/>
            <a:ext cx="7772400" cy="43204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600" dirty="0" smtClean="0"/>
              <a:t>ГБДОУ детский сад № 25</a:t>
            </a:r>
            <a:br>
              <a:rPr lang="ru-RU" sz="1600" dirty="0" smtClean="0"/>
            </a:br>
            <a:r>
              <a:rPr lang="ru-RU" sz="1600" dirty="0" smtClean="0"/>
              <a:t> Выборгского района</a:t>
            </a:r>
            <a:endParaRPr lang="ru-RU" sz="1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1124744"/>
            <a:ext cx="6400800" cy="4032448"/>
          </a:xfrm>
        </p:spPr>
        <p:txBody>
          <a:bodyPr>
            <a:normAutofit fontScale="92500"/>
          </a:bodyPr>
          <a:lstStyle/>
          <a:p>
            <a:endParaRPr lang="en-US" dirty="0" smtClean="0"/>
          </a:p>
          <a:p>
            <a:pPr algn="ctr"/>
            <a:r>
              <a:rPr lang="ru-RU" sz="4000" dirty="0" smtClean="0"/>
              <a:t> Формы работы с детьми и родителями в период  адаптации к детскому саду,  разработанные в соответствии с  требованиями  </a:t>
            </a:r>
          </a:p>
          <a:p>
            <a:pPr algn="ctr"/>
            <a:r>
              <a:rPr lang="ru-RU" sz="4000" dirty="0" smtClean="0"/>
              <a:t>ФГОС  ДО</a:t>
            </a:r>
          </a:p>
          <a:p>
            <a:endParaRPr 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3473624" y="5301208"/>
            <a:ext cx="56703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Воспитатель первой квалификационной категории</a:t>
            </a:r>
          </a:p>
          <a:p>
            <a:r>
              <a:rPr lang="ru-RU" dirty="0" smtClean="0"/>
              <a:t>Коноплева Татьяна Александровна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374640" y="6021288"/>
            <a:ext cx="23603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/>
              <a:t>Санкт-Петербург</a:t>
            </a:r>
          </a:p>
          <a:p>
            <a:pPr algn="ctr"/>
            <a:r>
              <a:rPr lang="ru-RU" sz="2400" dirty="0" smtClean="0"/>
              <a:t>2015</a:t>
            </a:r>
            <a:endParaRPr lang="ru-RU" sz="2400" dirty="0"/>
          </a:p>
        </p:txBody>
      </p:sp>
    </p:spTree>
  </p:cSld>
  <p:clrMapOvr>
    <a:masterClrMapping/>
  </p:clrMapOvr>
  <p:transition spd="med" advClick="0" advTm="5000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www.maam.ru/upload/blogs/detsad-205337-13948241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844824"/>
            <a:ext cx="5544616" cy="4752528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/>
              <a:t>Я тихонько посижу и на Мишку посмотрю!</a:t>
            </a:r>
            <a:endParaRPr lang="ru-RU" sz="3200" dirty="0"/>
          </a:p>
        </p:txBody>
      </p:sp>
    </p:spTree>
  </p:cSld>
  <p:clrMapOvr>
    <a:masterClrMapping/>
  </p:clrMapOvr>
  <p:transition spd="med" advClick="0" advTm="5000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Критерии </a:t>
            </a:r>
            <a:r>
              <a:rPr lang="ru-RU" dirty="0" err="1" smtClean="0"/>
              <a:t>процеса</a:t>
            </a:r>
            <a:r>
              <a:rPr lang="ru-RU" dirty="0" smtClean="0"/>
              <a:t> адаптации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состояние здоровья ребёнка;</a:t>
            </a:r>
          </a:p>
          <a:p>
            <a:r>
              <a:rPr lang="ru-RU" dirty="0" smtClean="0"/>
              <a:t>аппетит ( хороший или плохой );</a:t>
            </a:r>
          </a:p>
          <a:p>
            <a:r>
              <a:rPr lang="ru-RU" dirty="0" smtClean="0"/>
              <a:t>сон;</a:t>
            </a:r>
          </a:p>
          <a:p>
            <a:r>
              <a:rPr lang="ru-RU" dirty="0" smtClean="0"/>
              <a:t>двигательная активность;</a:t>
            </a:r>
          </a:p>
          <a:p>
            <a:r>
              <a:rPr lang="ru-RU" dirty="0" smtClean="0"/>
              <a:t>взаимоотношения со взрослыми </a:t>
            </a:r>
          </a:p>
          <a:p>
            <a:pPr>
              <a:buNone/>
            </a:pPr>
            <a:r>
              <a:rPr lang="ru-RU" dirty="0" smtClean="0"/>
              <a:t>     и детьми;</a:t>
            </a:r>
          </a:p>
          <a:p>
            <a:r>
              <a:rPr lang="ru-RU" dirty="0" smtClean="0"/>
              <a:t>содержательная деятельность;</a:t>
            </a:r>
          </a:p>
          <a:p>
            <a:r>
              <a:rPr lang="ru-RU" dirty="0" smtClean="0"/>
              <a:t>речь;</a:t>
            </a:r>
          </a:p>
          <a:p>
            <a:r>
              <a:rPr lang="ru-RU" dirty="0" smtClean="0"/>
              <a:t>эмоциональный тонус;</a:t>
            </a:r>
          </a:p>
          <a:p>
            <a:r>
              <a:rPr lang="ru-RU" dirty="0" smtClean="0"/>
              <a:t>желание-нежелание идти в садик;</a:t>
            </a:r>
          </a:p>
          <a:p>
            <a:r>
              <a:rPr lang="ru-RU" dirty="0" smtClean="0"/>
              <a:t>суждения родителей о поведении ребёнка в семье.</a:t>
            </a:r>
          </a:p>
          <a:p>
            <a:endParaRPr lang="ru-RU" dirty="0"/>
          </a:p>
        </p:txBody>
      </p:sp>
      <p:pic>
        <p:nvPicPr>
          <p:cNvPr id="5122" name="Picture 2" descr="C:\Users\Кнопка\AppData\Local\Microsoft\Windows\Temporary Internet Files\Content.IE5\LIF9JB3S\0511-1101-0118-1935_Stick_Figures_of_Preschool_Kids_Playing_clipart_image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1772816"/>
            <a:ext cx="3179256" cy="367240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www.myhappiness.kz/cms/uploads/images/4e12d0af3202d6ee93520bd01b9eafa1%20%281%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772816"/>
            <a:ext cx="6734220" cy="4392488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Ты дочурочка не плачь – я куплю тебе калач!</a:t>
            </a:r>
            <a:endParaRPr lang="ru-RU" sz="2800" dirty="0"/>
          </a:p>
        </p:txBody>
      </p:sp>
    </p:spTree>
  </p:cSld>
  <p:clrMapOvr>
    <a:masterClrMapping/>
  </p:clrMapOvr>
  <p:transition spd="med" advClick="0" advTm="5000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Характеристика форм работы с родителями в период адаптации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Взаимодействие с родителями содержит следующие принципы:</a:t>
            </a:r>
          </a:p>
          <a:p>
            <a:pPr>
              <a:buFont typeface="Arial" charset="0"/>
              <a:buChar char="•"/>
            </a:pPr>
            <a:r>
              <a:rPr lang="ru-RU" dirty="0" smtClean="0"/>
              <a:t>целенаправленность, </a:t>
            </a:r>
          </a:p>
          <a:p>
            <a:pPr>
              <a:buNone/>
            </a:pPr>
            <a:r>
              <a:rPr lang="ru-RU" dirty="0" smtClean="0"/>
              <a:t>    систематичность, плановость;</a:t>
            </a:r>
          </a:p>
          <a:p>
            <a:pPr>
              <a:buFont typeface="Arial" charset="0"/>
              <a:buChar char="•"/>
            </a:pPr>
            <a:r>
              <a:rPr lang="ru-RU" dirty="0" smtClean="0"/>
              <a:t>дифференцированный подход </a:t>
            </a:r>
          </a:p>
          <a:p>
            <a:pPr>
              <a:buFont typeface="Arial" charset="0"/>
              <a:buChar char="•"/>
            </a:pPr>
            <a:r>
              <a:rPr lang="ru-RU" dirty="0" smtClean="0"/>
              <a:t>к взаимодействию с родителями с учётом </a:t>
            </a:r>
            <a:r>
              <a:rPr lang="ru-RU" dirty="0" err="1" smtClean="0"/>
              <a:t>многоаспектной</a:t>
            </a:r>
            <a:r>
              <a:rPr lang="ru-RU" dirty="0" smtClean="0"/>
              <a:t> специфики каждой семьи;</a:t>
            </a:r>
          </a:p>
          <a:p>
            <a:pPr>
              <a:buFont typeface="Arial" charset="0"/>
              <a:buChar char="•"/>
            </a:pPr>
            <a:r>
              <a:rPr lang="ru-RU" dirty="0" smtClean="0"/>
              <a:t>возрастной характер </a:t>
            </a:r>
          </a:p>
          <a:p>
            <a:pPr>
              <a:buNone/>
            </a:pPr>
            <a:r>
              <a:rPr lang="ru-RU" dirty="0" smtClean="0"/>
              <a:t>    взаимодействия с родителями;</a:t>
            </a:r>
          </a:p>
          <a:p>
            <a:pPr>
              <a:buFont typeface="Arial" charset="0"/>
              <a:buChar char="•"/>
            </a:pPr>
            <a:r>
              <a:rPr lang="ru-RU" dirty="0" smtClean="0"/>
              <a:t>доброжелательность и открытость.</a:t>
            </a:r>
            <a:endParaRPr lang="ru-RU" dirty="0"/>
          </a:p>
        </p:txBody>
      </p:sp>
      <p:pic>
        <p:nvPicPr>
          <p:cNvPr id="6146" name="Picture 2" descr="C:\Users\Кнопка\AppData\Local\Microsoft\Windows\Temporary Internet Files\Content.IE5\Q4D2PINL\7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2060848"/>
            <a:ext cx="2448272" cy="1800200"/>
          </a:xfrm>
          <a:prstGeom prst="rect">
            <a:avLst/>
          </a:prstGeom>
          <a:noFill/>
        </p:spPr>
      </p:pic>
      <p:pic>
        <p:nvPicPr>
          <p:cNvPr id="6148" name="Picture 4" descr="C:\Users\Кнопка\AppData\Local\Microsoft\Windows\Temporary Internet Files\Content.IE5\BVC1L9SZ\computer2kids[1]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4653136"/>
            <a:ext cx="2448272" cy="1926483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hir.ma/wp-content/uploads/2013/06/article-2343832-030E17CD000005DC-334_634x4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844824"/>
            <a:ext cx="6974954" cy="4536504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>Ах, сыночек дорогой, ты не бойся –</a:t>
            </a:r>
            <a:br>
              <a:rPr lang="ru-RU" sz="3600" dirty="0" smtClean="0"/>
            </a:br>
            <a:r>
              <a:rPr lang="ru-RU" sz="3600" dirty="0" smtClean="0"/>
              <a:t>я с тобой!</a:t>
            </a:r>
            <a:endParaRPr lang="ru-RU" sz="3600" dirty="0"/>
          </a:p>
        </p:txBody>
      </p:sp>
    </p:spTree>
  </p:cSld>
  <p:clrMapOvr>
    <a:masterClrMapping/>
  </p:clrMapOvr>
  <p:transition spd="med" advClick="0" advTm="5000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Формы общения педагогов и родителей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1. Информационно-аналитические – анкетирование , посещение на дому.</a:t>
            </a:r>
          </a:p>
          <a:p>
            <a:r>
              <a:rPr lang="ru-RU" dirty="0" smtClean="0"/>
              <a:t>2. Познавательные – беседы, родительские собрания, индивидуальные консультации.</a:t>
            </a:r>
          </a:p>
          <a:p>
            <a:r>
              <a:rPr lang="ru-RU" dirty="0" smtClean="0"/>
              <a:t>3.Наглядно-информационные – папки-передвижки, наглядная пропаганда, тематические стенды, методические пособия. </a:t>
            </a:r>
            <a:endParaRPr lang="ru-RU" dirty="0"/>
          </a:p>
        </p:txBody>
      </p:sp>
      <p:pic>
        <p:nvPicPr>
          <p:cNvPr id="7170" name="Picture 2" descr="C:\Users\Кнопка\AppData\Local\Microsoft\Windows\Temporary Internet Files\Content.IE5\OQ5Y0813\owl-reading[1]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941168"/>
            <a:ext cx="2232248" cy="1673464"/>
          </a:xfrm>
          <a:prstGeom prst="rect">
            <a:avLst/>
          </a:prstGeom>
          <a:noFill/>
        </p:spPr>
      </p:pic>
      <p:pic>
        <p:nvPicPr>
          <p:cNvPr id="7171" name="Picture 3" descr="C:\Users\Кнопка\AppData\Local\Microsoft\Windows\Temporary Internet Files\Content.IE5\BVC1L9SZ\animated_smiling_book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50" y="5013176"/>
            <a:ext cx="2148830" cy="1584176"/>
          </a:xfrm>
          <a:prstGeom prst="rect">
            <a:avLst/>
          </a:prstGeom>
          <a:noFill/>
        </p:spPr>
      </p:pic>
      <p:pic>
        <p:nvPicPr>
          <p:cNvPr id="7173" name="Picture 5" descr="C:\Users\Кнопка\AppData\Local\Microsoft\Windows\Temporary Internet Files\Content.IE5\Q4D2PINL\x_a444c69e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5013176"/>
            <a:ext cx="2304256" cy="1584176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img0.liveinternet.ru/images/attach/c/8/125/518/125518110_2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844824"/>
            <a:ext cx="5400600" cy="468052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Встаньте </a:t>
            </a:r>
            <a:r>
              <a:rPr lang="ru-RU" dirty="0" err="1" smtClean="0"/>
              <a:t>дети,встаньте</a:t>
            </a:r>
            <a:r>
              <a:rPr lang="ru-RU" dirty="0" smtClean="0"/>
              <a:t> в круг!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Формы работы с детьми в группе в период адаптации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Arial" charset="0"/>
              <a:buChar char="•"/>
            </a:pPr>
            <a:r>
              <a:rPr lang="ru-RU" dirty="0" smtClean="0"/>
              <a:t>Организованная игровая деятельность;</a:t>
            </a:r>
          </a:p>
          <a:p>
            <a:pPr>
              <a:buFont typeface="Arial" charset="0"/>
              <a:buChar char="•"/>
            </a:pPr>
            <a:r>
              <a:rPr lang="ru-RU" dirty="0" smtClean="0"/>
              <a:t>Выполнение элементарных культурно-гигиенических навыков;</a:t>
            </a:r>
          </a:p>
          <a:p>
            <a:pPr>
              <a:buFont typeface="Arial" charset="0"/>
              <a:buChar char="•"/>
            </a:pPr>
            <a:r>
              <a:rPr lang="ru-RU" dirty="0" smtClean="0"/>
              <a:t>Прогулки;</a:t>
            </a:r>
          </a:p>
          <a:p>
            <a:pPr>
              <a:buFont typeface="Arial" charset="0"/>
              <a:buChar char="•"/>
            </a:pPr>
            <a:r>
              <a:rPr lang="ru-RU" dirty="0" smtClean="0"/>
              <a:t>Досуги;</a:t>
            </a:r>
          </a:p>
          <a:p>
            <a:pPr>
              <a:buFont typeface="Arial" charset="0"/>
              <a:buChar char="•"/>
            </a:pPr>
            <a:r>
              <a:rPr lang="ru-RU" dirty="0" smtClean="0"/>
              <a:t>Детские праздники.</a:t>
            </a:r>
          </a:p>
          <a:p>
            <a:pPr>
              <a:buFont typeface="Arial" charset="0"/>
              <a:buChar char="•"/>
            </a:pPr>
            <a:endParaRPr lang="ru-RU" dirty="0"/>
          </a:p>
        </p:txBody>
      </p:sp>
      <p:pic>
        <p:nvPicPr>
          <p:cNvPr id="8200" name="Picture 8" descr="C:\Users\Кнопка\AppData\Local\Microsoft\Windows\Temporary Internet Files\Content.IE5\OQ5Y0813\Toys_blocks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2492897"/>
            <a:ext cx="4032448" cy="3816424"/>
          </a:xfrm>
          <a:prstGeom prst="rect">
            <a:avLst/>
          </a:prstGeom>
          <a:noFill/>
        </p:spPr>
      </p:pic>
      <p:pic>
        <p:nvPicPr>
          <p:cNvPr id="8201" name="Picture 9" descr="C:\Users\Кнопка\AppData\Local\Microsoft\Windows\Temporary Internet Files\Content.IE5\LIF9JB3S\Fall_game_Page_2-550x388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4797152"/>
            <a:ext cx="4032448" cy="1872208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4" descr="http://www.helpinadaption.ru/wp-content/uploads/2014/09/adaptatsiya-k-yaslyam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700808"/>
            <a:ext cx="7560840" cy="4909045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У «самовара» я и моя Маша!</a:t>
            </a:r>
            <a:endParaRPr lang="ru-RU" dirty="0"/>
          </a:p>
        </p:txBody>
      </p:sp>
    </p:spTree>
  </p:cSld>
  <p:clrMapOvr>
    <a:masterClrMapping/>
  </p:clrMapOvr>
  <p:transition spd="med" advClick="0" advTm="5000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Задачи игр в период адаптации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3340968"/>
          </a:xfrm>
        </p:spPr>
        <p:txBody>
          <a:bodyPr>
            <a:normAutofit lnSpcReduction="10000"/>
          </a:bodyPr>
          <a:lstStyle/>
          <a:p>
            <a:r>
              <a:rPr lang="ru-RU" sz="2400" dirty="0" smtClean="0"/>
              <a:t>Создание положительного эмоционального настроя в группе;</a:t>
            </a:r>
          </a:p>
          <a:p>
            <a:r>
              <a:rPr lang="ru-RU" sz="2400" dirty="0" smtClean="0"/>
              <a:t>Снижение импульсивности, тревожности, агрессии у детей;</a:t>
            </a:r>
          </a:p>
          <a:p>
            <a:r>
              <a:rPr lang="ru-RU" sz="2400" dirty="0" smtClean="0"/>
              <a:t>Развитие игровых навыков;</a:t>
            </a:r>
          </a:p>
          <a:p>
            <a:r>
              <a:rPr lang="ru-RU" sz="2400" dirty="0" smtClean="0"/>
              <a:t>Воспитание у детей стремления </a:t>
            </a:r>
          </a:p>
          <a:p>
            <a:pPr>
              <a:buNone/>
            </a:pPr>
            <a:r>
              <a:rPr lang="ru-RU" sz="2400" dirty="0" smtClean="0"/>
              <a:t>     сопереживать, помогать, </a:t>
            </a:r>
          </a:p>
          <a:p>
            <a:pPr>
              <a:buNone/>
            </a:pPr>
            <a:r>
              <a:rPr lang="ru-RU" sz="2400" dirty="0" smtClean="0"/>
              <a:t>     поддерживать друг друга.</a:t>
            </a:r>
            <a:endParaRPr lang="ru-RU" sz="2400" dirty="0"/>
          </a:p>
        </p:txBody>
      </p:sp>
      <p:pic>
        <p:nvPicPr>
          <p:cNvPr id="9219" name="Picture 3" descr="C:\Users\Кнопка\AppData\Local\Microsoft\Windows\Temporary Internet Files\Content.IE5\LIF9JB3S\mat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3068960"/>
            <a:ext cx="3456384" cy="3240360"/>
          </a:xfrm>
          <a:prstGeom prst="rect">
            <a:avLst/>
          </a:prstGeom>
          <a:noFill/>
        </p:spPr>
      </p:pic>
      <p:pic>
        <p:nvPicPr>
          <p:cNvPr id="9220" name="Picture 4" descr="C:\Users\Кнопка\AppData\Local\Microsoft\Windows\Temporary Internet Files\Content.IE5\Q4D2PINL\220px-Frida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4869160"/>
            <a:ext cx="2448272" cy="1728192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bigslide.ru/images/25/24307/831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60648"/>
            <a:ext cx="8131299" cy="6264696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successful-lady.net/wp-content/uploads/2015/10/c0dea050f6aac8dc7ed7f63e0b533a3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916832"/>
            <a:ext cx="6984776" cy="4536504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Ты да </a:t>
            </a:r>
            <a:r>
              <a:rPr lang="ru-RU" dirty="0" err="1" smtClean="0"/>
              <a:t>я,да</a:t>
            </a:r>
            <a:r>
              <a:rPr lang="ru-RU" dirty="0" smtClean="0"/>
              <a:t> мы с тобой – </a:t>
            </a:r>
            <a:br>
              <a:rPr lang="ru-RU" dirty="0" smtClean="0"/>
            </a:br>
            <a:r>
              <a:rPr lang="ru-RU" dirty="0" smtClean="0"/>
              <a:t>вырастет гараж большой !</a:t>
            </a:r>
            <a:endParaRPr lang="ru-RU" dirty="0"/>
          </a:p>
        </p:txBody>
      </p:sp>
    </p:spTree>
  </p:cSld>
  <p:clrMapOvr>
    <a:masterClrMapping/>
  </p:clrMapOvr>
  <p:transition spd="med" advClick="0" advTm="5000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Группы игр в период адаптации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3701008"/>
          </a:xfrm>
        </p:spPr>
        <p:txBody>
          <a:bodyPr>
            <a:normAutofit/>
          </a:bodyPr>
          <a:lstStyle/>
          <a:p>
            <a:r>
              <a:rPr lang="ru-RU" sz="2400" dirty="0" smtClean="0"/>
              <a:t>1. Коммуникативные игры, направленные на формирование эмоционального контакта педагога с детьми и детей между собой. Это игры-забавы, хороводы, подвижные игры.</a:t>
            </a:r>
          </a:p>
          <a:p>
            <a:r>
              <a:rPr lang="ru-RU" sz="2400" dirty="0" smtClean="0"/>
              <a:t>2. Игры на освоение окружающей среды, направленные на освоение детьми пространства групповой комнаты, знакомство с персоналом детского сада, другими воспитанниками. Это игры-путешествия, игры с предметами, подвижные ролевые игры.</a:t>
            </a:r>
            <a:endParaRPr lang="ru-RU" sz="2400" dirty="0"/>
          </a:p>
        </p:txBody>
      </p:sp>
      <p:pic>
        <p:nvPicPr>
          <p:cNvPr id="10244" name="Picture 4" descr="C:\Users\Кнопка\AppData\Local\Microsoft\Windows\Temporary Internet Files\Content.IE5\LIF9JB3S\cartoon_train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4797152"/>
            <a:ext cx="2160240" cy="1728192"/>
          </a:xfrm>
          <a:prstGeom prst="rect">
            <a:avLst/>
          </a:prstGeom>
          <a:noFill/>
        </p:spPr>
      </p:pic>
      <p:pic>
        <p:nvPicPr>
          <p:cNvPr id="10247" name="Picture 7" descr="C:\Users\Кнопка\AppData\Local\Microsoft\Windows\Temporary Internet Files\Content.IE5\OQ5Y0813\%D1%81%D0%BE%D0%BB%D0%BD%D1%8B%D1%88%D0%BA%D0%BE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5157192"/>
            <a:ext cx="3168352" cy="1321600"/>
          </a:xfrm>
          <a:prstGeom prst="rect">
            <a:avLst/>
          </a:prstGeom>
          <a:noFill/>
        </p:spPr>
      </p:pic>
      <p:pic>
        <p:nvPicPr>
          <p:cNvPr id="10248" name="Picture 8" descr="C:\Users\Кнопка\AppData\Local\Microsoft\Windows\Temporary Internet Files\Content.IE5\LIF9JB3S\stock-vector-seesaw-kids-vector-58462662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5157192"/>
            <a:ext cx="1872208" cy="1296144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Используемая литература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2908920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 smtClean="0"/>
              <a:t>Долженко</a:t>
            </a:r>
            <a:r>
              <a:rPr lang="ru-RU" dirty="0" smtClean="0"/>
              <a:t> Е.А. «Адаптация детей дошкольного возраста: проблемы и поиск решений»</a:t>
            </a:r>
          </a:p>
          <a:p>
            <a:pPr>
              <a:buNone/>
            </a:pPr>
            <a:r>
              <a:rPr lang="ru-RU" dirty="0" smtClean="0"/>
              <a:t>    Волгоград, издательство «Учитель» 2015 г.</a:t>
            </a:r>
          </a:p>
          <a:p>
            <a:r>
              <a:rPr lang="ru-RU" dirty="0" err="1" smtClean="0"/>
              <a:t>Деркунская</a:t>
            </a:r>
            <a:r>
              <a:rPr lang="ru-RU" dirty="0" smtClean="0"/>
              <a:t> В.А. «</a:t>
            </a:r>
            <a:r>
              <a:rPr lang="ru-RU" dirty="0" err="1" smtClean="0"/>
              <a:t>Интагративная</a:t>
            </a:r>
            <a:r>
              <a:rPr lang="ru-RU" dirty="0" smtClean="0"/>
              <a:t> познавательная деятельность младших дошкольников»</a:t>
            </a:r>
          </a:p>
          <a:p>
            <a:pPr>
              <a:buNone/>
            </a:pPr>
            <a:r>
              <a:rPr lang="ru-RU" dirty="0" smtClean="0"/>
              <a:t>    Москва, ООО «Центр педагогического образования» 2013 г.</a:t>
            </a:r>
            <a:endParaRPr lang="ru-RU" dirty="0"/>
          </a:p>
        </p:txBody>
      </p:sp>
      <p:pic>
        <p:nvPicPr>
          <p:cNvPr id="11266" name="Picture 2" descr="C:\Users\Кнопка\AppData\Local\Microsoft\Windows\Temporary Internet Files\Content.IE5\Q4D2PINL\450px-Wikipedia_logo_Book_of_Records.svg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3933056"/>
            <a:ext cx="3672408" cy="2632292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Понятие адаптация и её виды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Адаптация</a:t>
            </a:r>
            <a:r>
              <a:rPr lang="ru-RU" sz="2400" dirty="0" smtClean="0"/>
              <a:t> – способность организма приспосабливаться к различным условиям внешней среды, как постепенное изменение физиологических процессов, происходящих в органах чувств человека, так и приспособление психологических особенностей и поведения ребенка к социальным условиям, социальной ситуации, в которой он оказался в данный момент.</a:t>
            </a:r>
          </a:p>
          <a:p>
            <a:r>
              <a:rPr lang="ru-RU" dirty="0" smtClean="0"/>
              <a:t>Виды адаптации :</a:t>
            </a:r>
          </a:p>
          <a:p>
            <a:r>
              <a:rPr lang="ru-RU" sz="2400" dirty="0" smtClean="0"/>
              <a:t>Психологическая адаптация – приспособление </a:t>
            </a:r>
          </a:p>
          <a:p>
            <a:pPr>
              <a:buNone/>
            </a:pPr>
            <a:r>
              <a:rPr lang="ru-RU" sz="2400" dirty="0" smtClean="0"/>
              <a:t>     психологических </a:t>
            </a:r>
            <a:r>
              <a:rPr lang="ru-RU" sz="2400" dirty="0" err="1" smtClean="0"/>
              <a:t>свойств,состояний</a:t>
            </a:r>
            <a:r>
              <a:rPr lang="ru-RU" sz="2400" dirty="0" smtClean="0"/>
              <a:t> и процессов</a:t>
            </a:r>
          </a:p>
          <a:p>
            <a:pPr>
              <a:buNone/>
            </a:pPr>
            <a:r>
              <a:rPr lang="ru-RU" sz="2400" dirty="0" smtClean="0"/>
              <a:t>     к условиям , в которых оказался ребёнок.</a:t>
            </a:r>
          </a:p>
          <a:p>
            <a:r>
              <a:rPr lang="ru-RU" sz="2400" dirty="0" smtClean="0"/>
              <a:t>Социальная адаптация – приспособление </a:t>
            </a:r>
          </a:p>
          <a:p>
            <a:r>
              <a:rPr lang="ru-RU" sz="2400" dirty="0" smtClean="0"/>
              <a:t>к новым социальным условиям существования</a:t>
            </a:r>
          </a:p>
          <a:p>
            <a:pPr>
              <a:buNone/>
            </a:pPr>
            <a:r>
              <a:rPr lang="ru-RU" sz="2400" dirty="0" smtClean="0"/>
              <a:t>     в данный момент.</a:t>
            </a:r>
          </a:p>
          <a:p>
            <a:endParaRPr lang="ru-RU" sz="2400" dirty="0" smtClean="0"/>
          </a:p>
          <a:p>
            <a:endParaRPr lang="ru-RU" sz="2400" dirty="0"/>
          </a:p>
        </p:txBody>
      </p:sp>
      <p:pic>
        <p:nvPicPr>
          <p:cNvPr id="1027" name="Picture 3" descr="C:\Users\Кнопка\AppData\Local\Microsoft\Windows\Temporary Internet Files\Content.IE5\OQ5Y0813\Seven-Dwarfs3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3284984"/>
            <a:ext cx="2612008" cy="3368154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s623327.vk.me/v623327904/37190/Tg_9UrWwI-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844824"/>
            <a:ext cx="6696744" cy="4608512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896144"/>
          </a:xfrm>
        </p:spPr>
        <p:txBody>
          <a:bodyPr>
            <a:noAutofit/>
          </a:bodyPr>
          <a:lstStyle/>
          <a:p>
            <a:pPr algn="ctr"/>
            <a:r>
              <a:rPr lang="ru-RU" sz="3600" dirty="0" err="1" smtClean="0"/>
              <a:t>Малыши,малыши</a:t>
            </a:r>
            <a:r>
              <a:rPr lang="ru-RU" sz="3600" dirty="0" smtClean="0"/>
              <a:t> – розовые щечки,</a:t>
            </a:r>
            <a:br>
              <a:rPr lang="ru-RU" sz="3600" dirty="0" smtClean="0"/>
            </a:br>
            <a:r>
              <a:rPr lang="ru-RU" sz="3600" dirty="0" smtClean="0"/>
              <a:t>а у </a:t>
            </a:r>
            <a:r>
              <a:rPr lang="ru-RU" sz="3600" dirty="0" err="1" smtClean="0"/>
              <a:t>нас,а</a:t>
            </a:r>
            <a:r>
              <a:rPr lang="ru-RU" sz="3600" dirty="0" smtClean="0"/>
              <a:t> </a:t>
            </a:r>
            <a:r>
              <a:rPr lang="ru-RU" sz="3600" dirty="0" err="1" smtClean="0"/>
              <a:t>у</a:t>
            </a:r>
            <a:r>
              <a:rPr lang="ru-RU" sz="3600" dirty="0" smtClean="0"/>
              <a:t> нас весело в </a:t>
            </a:r>
            <a:r>
              <a:rPr lang="ru-RU" sz="3600" dirty="0" err="1" smtClean="0"/>
              <a:t>садочке</a:t>
            </a:r>
            <a:r>
              <a:rPr lang="ru-RU" sz="3600" dirty="0" smtClean="0"/>
              <a:t>!</a:t>
            </a:r>
            <a:endParaRPr lang="ru-RU" sz="3600" dirty="0"/>
          </a:p>
        </p:txBody>
      </p:sp>
    </p:spTree>
  </p:cSld>
  <p:clrMapOvr>
    <a:masterClrMapping/>
  </p:clrMapOvr>
  <p:transition spd="med" advClick="0" advTm="5000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Группы адаптации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 </a:t>
            </a:r>
            <a:r>
              <a:rPr lang="ru-RU" dirty="0" smtClean="0"/>
              <a:t>группа – </a:t>
            </a:r>
            <a:r>
              <a:rPr lang="ru-RU" dirty="0" err="1" smtClean="0"/>
              <a:t>дети,бездеятельно</a:t>
            </a:r>
            <a:r>
              <a:rPr lang="ru-RU" dirty="0" smtClean="0"/>
              <a:t> негативно относящиеся к воспитателю.</a:t>
            </a:r>
          </a:p>
          <a:p>
            <a:r>
              <a:rPr lang="en-US" dirty="0" smtClean="0"/>
              <a:t>II </a:t>
            </a:r>
            <a:r>
              <a:rPr lang="ru-RU" dirty="0" smtClean="0"/>
              <a:t>группа – дети в неуравновешенном эмоциональном </a:t>
            </a:r>
            <a:r>
              <a:rPr lang="ru-RU" dirty="0" err="1" smtClean="0"/>
              <a:t>состоянии,необходимо</a:t>
            </a:r>
            <a:r>
              <a:rPr lang="ru-RU" dirty="0" smtClean="0"/>
              <a:t> постоянное присутствие и внимание воспитателя.</a:t>
            </a:r>
          </a:p>
          <a:p>
            <a:r>
              <a:rPr lang="en-US" dirty="0" smtClean="0"/>
              <a:t>III</a:t>
            </a:r>
            <a:r>
              <a:rPr lang="ru-RU" dirty="0" smtClean="0"/>
              <a:t>группа – дети спокойные, </a:t>
            </a:r>
          </a:p>
          <a:p>
            <a:pPr>
              <a:buNone/>
            </a:pPr>
            <a:r>
              <a:rPr lang="ru-RU" dirty="0" smtClean="0"/>
              <a:t>   с уравновешенным эмоциональным состоянием.</a:t>
            </a:r>
            <a:endParaRPr lang="ru-RU" dirty="0"/>
          </a:p>
        </p:txBody>
      </p:sp>
      <p:pic>
        <p:nvPicPr>
          <p:cNvPr id="2050" name="Picture 2" descr="C:\Users\Кнопка\AppData\Local\Microsoft\Windows\Temporary Internet Files\Content.IE5\BVC1L9SZ\Lovedrops1-5-09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3861048"/>
            <a:ext cx="3131840" cy="2996952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mama-kengu.ru/images/adaptaci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772816"/>
            <a:ext cx="7128792" cy="4824536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68152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Что умеют наши ручки – могут каши наварить, а когда она готова, по тарелочкам разлить!</a:t>
            </a:r>
            <a:endParaRPr lang="ru-RU" sz="2800" dirty="0"/>
          </a:p>
        </p:txBody>
      </p:sp>
    </p:spTree>
  </p:cSld>
  <p:clrMapOvr>
    <a:masterClrMapping/>
  </p:clrMapOvr>
  <p:transition spd="med" advClick="0" advTm="5000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Этапы изменения содержания потребностей в общении ребёнка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I </a:t>
            </a:r>
            <a:r>
              <a:rPr lang="ru-RU" sz="2400" dirty="0" smtClean="0"/>
              <a:t>этап – потребность в общении с близкими взрослыми как потребность в получении от них ласки, внимания и сведений об окружающем.</a:t>
            </a:r>
          </a:p>
          <a:p>
            <a:r>
              <a:rPr lang="en-US" sz="2400" dirty="0" smtClean="0"/>
              <a:t>II</a:t>
            </a:r>
            <a:r>
              <a:rPr lang="ru-RU" sz="2400" dirty="0" smtClean="0"/>
              <a:t> этап – потребность в общении со взрослыми как потребность в сотрудничестве и получении новых сведений об окружающем.</a:t>
            </a:r>
          </a:p>
          <a:p>
            <a:r>
              <a:rPr lang="en-US" sz="2400" dirty="0" smtClean="0"/>
              <a:t>III</a:t>
            </a:r>
            <a:r>
              <a:rPr lang="ru-RU" sz="2400" dirty="0" smtClean="0"/>
              <a:t> этап – потребность в общении со взрослыми на познавательные темы и в активных самостоятельных действиях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075" name="Picture 3" descr="C:\Users\Кнопка\AppData\Local\Microsoft\Windows\Temporary Internet Files\Content.IE5\BVC1L9SZ\ydk6krh8-1412333088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4941168"/>
            <a:ext cx="3672408" cy="1656184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sch1883uz.mskobr.ru/images/6%281%2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772816"/>
            <a:ext cx="7488832" cy="4752528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Моя крошечка - это кошечка!</a:t>
            </a:r>
            <a:endParaRPr lang="ru-RU" dirty="0"/>
          </a:p>
        </p:txBody>
      </p:sp>
    </p:spTree>
  </p:cSld>
  <p:clrMapOvr>
    <a:masterClrMapping/>
  </p:clrMapOvr>
  <p:transition spd="med" advClick="0" advTm="5000">
    <p:wipe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Принципы успешной адаптации ребёнка к детскому саду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Гуманизм как основополагающий.</a:t>
            </a:r>
          </a:p>
          <a:p>
            <a:r>
              <a:rPr lang="ru-RU" dirty="0" smtClean="0"/>
              <a:t> </a:t>
            </a:r>
            <a:r>
              <a:rPr lang="ru-RU" dirty="0" err="1" smtClean="0"/>
              <a:t>Природосообразность</a:t>
            </a:r>
            <a:r>
              <a:rPr lang="ru-RU" dirty="0" smtClean="0"/>
              <a:t> и индивидуализация.</a:t>
            </a:r>
          </a:p>
          <a:p>
            <a:r>
              <a:rPr lang="ru-RU" dirty="0" smtClean="0"/>
              <a:t> Оздоровительная направленность.</a:t>
            </a:r>
          </a:p>
          <a:p>
            <a:r>
              <a:rPr lang="ru-RU" dirty="0" smtClean="0"/>
              <a:t> Индивидуальный подход.</a:t>
            </a:r>
          </a:p>
          <a:p>
            <a:r>
              <a:rPr lang="ru-RU" dirty="0" smtClean="0"/>
              <a:t> Взаимодействие семьи и </a:t>
            </a:r>
          </a:p>
          <a:p>
            <a:pPr>
              <a:buNone/>
            </a:pPr>
            <a:r>
              <a:rPr lang="ru-RU" dirty="0" smtClean="0"/>
              <a:t>   дошкольного учреждения.</a:t>
            </a:r>
          </a:p>
          <a:p>
            <a:r>
              <a:rPr lang="ru-RU" dirty="0" smtClean="0"/>
              <a:t>Профессиональное сотрудничество.</a:t>
            </a:r>
          </a:p>
          <a:p>
            <a:r>
              <a:rPr lang="ru-RU" dirty="0" smtClean="0"/>
              <a:t>Анализ и самоанализ.</a:t>
            </a:r>
            <a:endParaRPr lang="ru-RU" dirty="0"/>
          </a:p>
        </p:txBody>
      </p:sp>
      <p:pic>
        <p:nvPicPr>
          <p:cNvPr id="4098" name="Picture 2" descr="C:\Users\Кнопка\AppData\Local\Microsoft\Windows\Temporary Internet Files\Content.IE5\LIF9JB3S\%D0%A8%D0%911[1]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2852936"/>
            <a:ext cx="2771800" cy="2376264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453</TotalTime>
  <Words>652</Words>
  <Application>Microsoft Office PowerPoint</Application>
  <PresentationFormat>Экран (4:3)</PresentationFormat>
  <Paragraphs>90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Обычная</vt:lpstr>
      <vt:lpstr>ГБДОУ детский сад № 25  Выборгского района</vt:lpstr>
      <vt:lpstr>Слайд 2</vt:lpstr>
      <vt:lpstr>Понятие адаптация и её виды</vt:lpstr>
      <vt:lpstr>Малыши,малыши – розовые щечки, а у нас,а у нас весело в садочке!</vt:lpstr>
      <vt:lpstr>Группы адаптации</vt:lpstr>
      <vt:lpstr>Что умеют наши ручки – могут каши наварить, а когда она готова, по тарелочкам разлить!</vt:lpstr>
      <vt:lpstr>Этапы изменения содержания потребностей в общении ребёнка</vt:lpstr>
      <vt:lpstr>Моя крошечка - это кошечка!</vt:lpstr>
      <vt:lpstr>Принципы успешной адаптации ребёнка к детскому саду</vt:lpstr>
      <vt:lpstr>Я тихонько посижу и на Мишку посмотрю!</vt:lpstr>
      <vt:lpstr>Критерии процеса адаптации</vt:lpstr>
      <vt:lpstr>Ты дочурочка не плачь – я куплю тебе калач!</vt:lpstr>
      <vt:lpstr>Характеристика форм работы с родителями в период адаптации</vt:lpstr>
      <vt:lpstr>Ах, сыночек дорогой, ты не бойся – я с тобой!</vt:lpstr>
      <vt:lpstr>Формы общения педагогов и родителей</vt:lpstr>
      <vt:lpstr>Встаньте дети,встаньте в круг!</vt:lpstr>
      <vt:lpstr>Формы работы с детьми в группе в период адаптации</vt:lpstr>
      <vt:lpstr>У «самовара» я и моя Маша!</vt:lpstr>
      <vt:lpstr>Задачи игр в период адаптации</vt:lpstr>
      <vt:lpstr>Ты да я,да мы с тобой –  вырастет гараж большой !</vt:lpstr>
      <vt:lpstr>Группы игр в период адаптации</vt:lpstr>
      <vt:lpstr>Используемая литература</vt:lpstr>
    </vt:vector>
  </TitlesOfParts>
  <Company>DG Win&amp;Soft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ГБДОУ детский сад № 25 Выборгского района</dc:title>
  <dc:creator>Кнопка</dc:creator>
  <cp:lastModifiedBy>Кнопка</cp:lastModifiedBy>
  <cp:revision>66</cp:revision>
  <dcterms:created xsi:type="dcterms:W3CDTF">2015-10-06T13:49:20Z</dcterms:created>
  <dcterms:modified xsi:type="dcterms:W3CDTF">2015-11-01T19:33:00Z</dcterms:modified>
</cp:coreProperties>
</file>