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75" r:id="rId4"/>
    <p:sldId id="274" r:id="rId5"/>
    <p:sldId id="259" r:id="rId6"/>
    <p:sldId id="261" r:id="rId7"/>
    <p:sldId id="273" r:id="rId8"/>
    <p:sldId id="262" r:id="rId9"/>
    <p:sldId id="263" r:id="rId10"/>
    <p:sldId id="265" r:id="rId11"/>
    <p:sldId id="264" r:id="rId12"/>
    <p:sldId id="266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9" autoAdjust="0"/>
    <p:restoredTop sz="94652" autoAdjust="0"/>
  </p:normalViewPr>
  <p:slideViewPr>
    <p:cSldViewPr>
      <p:cViewPr varScale="1">
        <p:scale>
          <a:sx n="62" d="100"/>
          <a:sy n="62" d="100"/>
        </p:scale>
        <p:origin x="-112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6E0F54-606F-4827-BDFA-F33713DF3E45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92DB71-154D-476B-9340-65C735541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357A-F421-4F23-9437-0F285DE668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92D0-057C-485D-BFB0-897D3FE958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1D5A-9351-426B-BD0D-DC677BC362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A25B4-4039-484D-B9D0-8639496BF9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79D3-A1E1-4CC6-A313-3E632F7079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79A11-B22C-4FB1-9DAF-EFD3DA7D6A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FEDD-A0EE-4BCA-9467-294AFB5DAD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C586C-B82A-41D2-AE44-1E9220195A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0298-F923-4AA8-9D5B-670D9A33F2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B5C7-F2E5-4B48-8BE5-59489D02C7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5B4F-9901-42F0-88AA-ED66E36982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96311-544A-470B-8177-E8BEBEE929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27.gif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gif"/><Relationship Id="rId7" Type="http://schemas.openxmlformats.org/officeDocument/2006/relationships/image" Target="../media/image27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3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1116013" y="188913"/>
            <a:ext cx="7772400" cy="1871662"/>
          </a:xfrm>
        </p:spPr>
        <p:txBody>
          <a:bodyPr/>
          <a:lstStyle/>
          <a:p>
            <a:r>
              <a:rPr lang="ru-RU" sz="2800" b="1" smtClean="0"/>
              <a:t>Интеграция образовательных областей и видов детской деятельности при организации музыкального развлечения  « В гости к Матрёшке»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для детей старшей группы</a:t>
            </a:r>
            <a:endParaRPr lang="ru-RU" sz="280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564904"/>
            <a:ext cx="3960812" cy="3095625"/>
          </a:xfrm>
        </p:spPr>
        <p:txBody>
          <a:bodyPr/>
          <a:lstStyle/>
          <a:p>
            <a:pPr algn="l"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Воспитатель первой категории МДОУ №81</a:t>
            </a:r>
          </a:p>
          <a:p>
            <a:r>
              <a:rPr lang="ru-RU" sz="2800" dirty="0" err="1" smtClean="0"/>
              <a:t>п</a:t>
            </a:r>
            <a:r>
              <a:rPr lang="ru-RU" sz="2800" dirty="0" err="1" smtClean="0"/>
              <a:t>.Малаховка</a:t>
            </a:r>
            <a:endParaRPr lang="ru-RU" sz="2800" dirty="0" smtClean="0"/>
          </a:p>
          <a:p>
            <a:r>
              <a:rPr lang="ru-RU" sz="2800" dirty="0" smtClean="0"/>
              <a:t>Тарсакова Марина Вячеславовна</a:t>
            </a:r>
            <a:endParaRPr lang="ru-RU" sz="2800" dirty="0" smtClean="0"/>
          </a:p>
        </p:txBody>
      </p:sp>
      <p:pic>
        <p:nvPicPr>
          <p:cNvPr id="2052" name="Picture 3" descr="I:\КАРТИНКИ,АНИМАЦИИ И ДР ДЛЯ ОФОРМЛЕНИЯ\GIF-АНИМАЦИЯ\6828820b91277f265d5240e28078efd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2924175"/>
            <a:ext cx="2333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I:\КАРТИНКИ,АНИМАЦИИ И ДР ДЛЯ ОФОРМЛЕНИЯ\GIF-АНИМАЦИЯ\aafb7a6125c0968d8ae59a49df7d74d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692650"/>
            <a:ext cx="17145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I:\КАРТИНКИ,АНИМАЦИИ И ДР ДЛЯ ОФОРМЛЕНИЯ\GIF-АНИМАЦИЯ\ЦВЕТОЧКИ И БАБОЧКИ\84d0d29e6c40cbb5683c3d1cce7835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33375"/>
            <a:ext cx="12541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I:\КАРТИНКИ,АНИМАЦИИ И ДР ДЛЯ ОФОРМЛЕНИЯ\GIF-АНИМАЦИЯ\ЦВЕТОЧКИ И БАБОЧКИ\3a34dd43b9ddcb2c37059c449221a9b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2708275"/>
            <a:ext cx="269557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71-raskraska-копи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5013325"/>
            <a:ext cx="11160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 txBox="1">
            <a:spLocks/>
          </p:cNvSpPr>
          <p:nvPr/>
        </p:nvSpPr>
        <p:spPr bwMode="auto">
          <a:xfrm>
            <a:off x="285750" y="-214313"/>
            <a:ext cx="8229600" cy="619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3000" b="1" i="1" u="sng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Наше развлечение помогло узнать традиции русского народа и полюбить русскую игрушку – матрешку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3000"/>
          </a:p>
        </p:txBody>
      </p:sp>
      <p:pic>
        <p:nvPicPr>
          <p:cNvPr id="9221" name="Picture 5" descr="D:\Марина 2\фото к гиа\DSCF5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5040560" cy="3780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C:\Users\Леночка\Desktop\GIF-АНИМАЦИЯ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750" y="4005263"/>
            <a:ext cx="124301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8" descr="C:\Users\Леночка\Desktop\GIF-АНИМАЦИЯ\d80c336a225c835fd4cff8865c299b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750" y="3573463"/>
            <a:ext cx="17287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7 C -0.01076 -0.00301 -0.02552 -0.00254 -0.04028 -0.00139 C -0.04896 -0.00069 -0.05642 0.00277 -0.06476 0.00509 C -0.07951 0.00902 -0.07917 0.00786 -0.09913 0.00948 C -0.10816 0.01272 -0.11163 0.01711 -0.11719 0.02705 C -0.12031 0.03907 -0.12812 0.04694 -0.13698 0.0511 C -0.16285 0.04971 -0.18542 0.0467 -0.21076 0.04439 C -0.2217 0.03977 -0.23368 0.04023 -0.24514 0.03792 C -0.29635 0.01364 -0.31736 0.03884 -0.3566 0.04879 C -0.36424 0.05387 -0.37101 0.05757 -0.37951 0.05965 C -0.39497 0.07306 -0.37622 0.0548 -0.38611 0.07075 C -0.3901 0.07723 -0.39757 0.08277 -0.40243 0.08809 C -0.41701 0.10405 -0.41684 0.10474 -0.43524 0.10775 C -0.44427 0.11376 -0.45104 0.11468 -0.46146 0.11653 C -0.47101 0.12046 -0.48125 0.12185 -0.49097 0.12532 C -0.49271 0.1267 -0.49427 0.12832 -0.49601 0.12948 C -0.49913 0.13133 -0.50573 0.13387 -0.50573 0.1341 C -0.51094 0.14081 -0.51372 0.14173 -0.52049 0.14497 C -0.53247 0.16046 -0.52222 0.15884 -0.5434 0.15584 C -0.55347 0.14913 -0.56372 0.14405 -0.57465 0.14058 C -0.58142 0.1311 -0.58524 0.13272 -0.59427 0.12948 C -0.6026 0.12116 -0.61042 0.11214 -0.62066 0.10775 C -0.62274 0.10566 -0.62465 0.10289 -0.62708 0.10127 C -0.62917 0.09988 -0.63177 0.10058 -0.63368 0.09896 C -0.63628 0.09665 -0.6375 0.09225 -0.64028 0.09017 C -0.64844 0.08416 -0.65868 0.08694 -0.66806 0.08601 C -0.67517 0.07954 -0.67778 0.07861 -0.68281 0.07075 C -0.68924 0.06058 -0.69236 0.04925 -0.70243 0.04439 C -0.70469 0.04139 -0.70729 0.03907 -0.70903 0.03561 C -0.71493 0.02335 -0.70642 0.03052 -0.71406 0.02035 C -0.71684 0.01618 -0.72083 0.01341 -0.72378 0.00948 C -0.72812 -0.00647 -0.74201 -0.00578 -0.7533 -0.00578 C -0.82378 -0.00647 -0.89427 -0.00578 -0.96476 -0.00578 " pathEditMode="relative" rAng="0" ptsTypes="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I:\КАРТИНКИ,АНИМАЦИИ И ДР ДЛЯ ОФОРМЛЕНИЯ\GIF-АНИМАЦИЯ\ЦВЕТОЧКИ И БАБОЧКИ\butterfly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620713"/>
            <a:ext cx="1047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1928813" y="142875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2292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379413"/>
            <a:ext cx="7991475" cy="1384300"/>
          </a:xfrm>
          <a:noFill/>
        </p:spPr>
        <p:txBody>
          <a:bodyPr>
            <a:spAutoFit/>
          </a:bodyPr>
          <a:lstStyle/>
          <a:p>
            <a:r>
              <a:rPr lang="ru-RU" sz="2800" smtClean="0"/>
              <a:t>Дети были в восторге от проведенного праздника. </a:t>
            </a:r>
            <a:br>
              <a:rPr lang="ru-RU" sz="2800" smtClean="0"/>
            </a:b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10245" name="Picture 11" descr="D:\Марина 2\фото к гиа\DSCF5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3744912" cy="2808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12" descr="D:\Марина 2\фото к гиа\DSCF5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420938"/>
            <a:ext cx="3924300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5" name="Picture 7" descr="C:\Users\Леночка\Desktop\GIF-АНИМАЦИЯ\11e9fbf27981eef4762d374183eb515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4797425"/>
            <a:ext cx="13684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750" y="620713"/>
            <a:ext cx="82296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6" descr="I:\КАРТИНКИ,АНИМАЦИИ И ДР ДЛЯ ОФОРМЛЕНИЯ\GIF-АНИМАЦИЯ\ЦВЕТОЧКИ И БАБОЧКИ\84d0d29e6c40cbb5683c3d1cce7835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92150"/>
            <a:ext cx="14239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I:\КАРТИНКИ,АНИМАЦИИ И ДР ДЛЯ ОФОРМЛЕНИЯ\GIF-АНИМАЦИЯ\ЦВЕТОЧКИ И БАБОЧКИ\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292600"/>
            <a:ext cx="21669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395288" y="333375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Активно участвовали, с удовольствием пели песни, танцевали</a:t>
            </a:r>
            <a:r>
              <a:rPr lang="ru-RU"/>
              <a:t>. </a:t>
            </a:r>
          </a:p>
        </p:txBody>
      </p:sp>
      <p:pic>
        <p:nvPicPr>
          <p:cNvPr id="11274" name="Picture 10" descr="D:\Марина 2\фото к гиа\DSCF5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5" name="Picture 11" descr="D:\Марина 2\фото к гиа\DSCF5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2636838"/>
            <a:ext cx="3540125" cy="2871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0" name="Picture 7" descr="C:\Users\Леночка\Desktop\GIF-АНИМАЦИЯ\butterfly2-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366405">
            <a:off x="5795963" y="1196975"/>
            <a:ext cx="113823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I:\КАРТИНКИ,АНИМАЦИИ И ДР ДЛЯ ОФОРМЛЕНИЯ\GIF-АНИМАЦИЯ\ЦВЕТОЧКИ И БАБОЧКИ\84d0d29e6c40cbb5683c3d1cce7835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:\КАРТИНКИ,АНИМАЦИИ И ДР ДЛЯ ОФОРМЛЕНИЯ\GIF-АНИМАЦИЯ\ЦВЕТОЧКИ И БАБОЧКИ\6d3e55a29354313efd703f227a58498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5862638"/>
            <a:ext cx="119856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2051050" y="333375"/>
            <a:ext cx="6789738" cy="1150938"/>
          </a:xfrm>
        </p:spPr>
        <p:txBody>
          <a:bodyPr/>
          <a:lstStyle/>
          <a:p>
            <a:pPr eaLnBrk="1" hangingPunct="1"/>
            <a:r>
              <a:rPr lang="ru-RU" sz="3200" smtClean="0"/>
              <a:t>Играли на музыкальных инструментах</a:t>
            </a:r>
          </a:p>
        </p:txBody>
      </p:sp>
      <p:pic>
        <p:nvPicPr>
          <p:cNvPr id="11269" name="Picture 10" descr="D:\Марина 2\фото к гиа\DSCF5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00808"/>
            <a:ext cx="4968329" cy="3727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2" name="Picture 8" descr="C:\Users\Леночка\Desktop\GIF-АНИМАЦИЯ\6dc83eba31bfc85cb3aff4f9beeeaaa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3850" y="3819525"/>
            <a:ext cx="2159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C:\Users\Леночка\Desktop\GIF-АНИМАЦИЯ\57c9e8f1d9be7237bb361bde944ff04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4581525"/>
            <a:ext cx="14382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728788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Родители были в восторге от просмотра развлечения и в подарок сделали семейную матрёшку.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15363" name="Picture 7" descr="C:\Users\Леночка\Desktop\GIF-АНИМАЦИЯ\724d89451f730e6abde3f765933531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05393">
            <a:off x="104156" y="1659255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C:\Users\Леночка\Desktop\GIF-АНИМАЦИЯ\724d89451f730e6abde3f765933531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4386">
            <a:off x="7606537" y="1912655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G:\DCIM\105_FUJI\DSCF5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4824536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Рисунок 8" descr="3579c04a1ad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221163"/>
            <a:ext cx="3368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188913"/>
            <a:ext cx="8229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7" name="Picture 6" descr="I:\КАРТИНКИ,АНИМАЦИИ И ДР ДЛЯ ОФОРМЛЕНИЯ\GIF-АНИМАЦИЯ\ЦВЕТОЧКИ И БАБОЧКИ\84d0d29e6c40cbb5683c3d1cce7835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I:\КАРТИНКИ,АНИМАЦИИ И ДР ДЛЯ ОФОРМЛЕНИЯ\GIF-АНИМАЦИЯ\ЦВЕТОЧКИ И БАБОЧКИ\6dc83eba31bfc85cb3aff4f9beeeaaa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1725" y="53340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827088" y="476250"/>
            <a:ext cx="60309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Мне удалось вызвать у детей огромную радость и создать им праздничное настроение. </a:t>
            </a: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2286000" y="2603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 </a:t>
            </a:r>
          </a:p>
        </p:txBody>
      </p:sp>
      <p:pic>
        <p:nvPicPr>
          <p:cNvPr id="16391" name="Picture 7" descr="C:\Users\Леночка\Desktop\GIF-АНИМАЦИЯ\11e9fbf27981eef4762d374183eb51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89363"/>
            <a:ext cx="15303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D:\Марина 2\фото к гиа\DSCF5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132856"/>
            <a:ext cx="4908643" cy="3681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:\КАРТИНКИ,АНИМАЦИИ И ДР ДЛЯ ОФОРМЛЕНИЯ\GIF-АНИМАЦИЯ\ЦВЕТОЧКИ И БАБОЧКИ\6d3e55a29354313efd703f227a58498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5949950"/>
            <a:ext cx="619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I:\КАРТИНКИ,АНИМАЦИИ И ДР ДЛЯ ОФОРМЛЕНИЯ\GIF-АНИМАЦИЯ\ЦВЕТОЧКИ И БАБОЧКИ\butterfly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20938"/>
            <a:ext cx="1047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I:\КАРТИНКИ,АНИМАЦИИ И ДР ДЛЯ ОФОРМЛЕНИЯ\GIF-АНИМАЦИЯ\681e6446f839fb8e9bf6f6fe31a326a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3913" y="3933825"/>
            <a:ext cx="1970087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I:\КАРТИНКИ,АНИМАЦИИ И ДР ДЛЯ ОФОРМЛЕНИЯ\GIF-АНИМАЦИЯ\381cee49303062a7b84ce6ac4fec5fb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I:\КАРТИНКИ,АНИМАЦИИ И ДР ДЛЯ ОФОРМЛЕНИЯ\GIF-АНИМАЦИЯ\ЦВЕТОЧКИ И БАБОЧКИ\84d0d29e6c40cbb5683c3d1cce78357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8550" y="188913"/>
            <a:ext cx="16954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11"/>
          <p:cNvSpPr>
            <a:spLocks noChangeArrowheads="1"/>
          </p:cNvSpPr>
          <p:nvPr/>
        </p:nvSpPr>
        <p:spPr bwMode="auto">
          <a:xfrm>
            <a:off x="250825" y="476250"/>
            <a:ext cx="7200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/>
          </a:p>
        </p:txBody>
      </p:sp>
      <p:pic>
        <p:nvPicPr>
          <p:cNvPr id="17416" name="Picture 6" descr="C:\Users\Леночка\Desktop\GIF-АНИМАЦИЯ\ЦВЕТОЧКИ И БАБОЧКИ\6dc83eba31bfc85cb3aff4f9beeeaaa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292600"/>
            <a:ext cx="22367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71-raskraska-копия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5084763"/>
            <a:ext cx="1241425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D:\Марина 1\фото к проекту\P10006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412776"/>
            <a:ext cx="5256584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body" idx="1"/>
          </p:nvPr>
        </p:nvSpPr>
        <p:spPr>
          <a:xfrm>
            <a:off x="755576" y="260648"/>
            <a:ext cx="7869560" cy="18002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ru-RU" sz="2400" dirty="0" smtClean="0"/>
              <a:t>Муниципальное дошкольное образовательное учреждение детский сад № 81 </a:t>
            </a:r>
          </a:p>
          <a:p>
            <a:pPr algn="ctr">
              <a:buFontTx/>
              <a:buNone/>
              <a:defRPr/>
            </a:pPr>
            <a:r>
              <a:rPr lang="ru-RU" sz="2400" dirty="0" smtClean="0"/>
              <a:t>«Красная шапочка» Люберецкого района Московской области. </a:t>
            </a:r>
          </a:p>
          <a:p>
            <a:pPr>
              <a:buFontTx/>
              <a:buNone/>
              <a:defRPr/>
            </a:pPr>
            <a:endParaRPr lang="ru-RU" i="1" spc="150" dirty="0" smtClean="0">
              <a:ln w="1143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5" name="Picture 5" descr="I:\КАРТИНКИ,АНИМАЦИИ И ДР ДЛЯ ОФОРМЛЕНИЯ\GIF-АНИМАЦИЯ\ЦВЕТОЧКИ И БАБОЧКИ\6d3e55a29354313efd703f227a58498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876925"/>
            <a:ext cx="10398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11801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5328592" cy="371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9" descr="71-raskraska-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149725"/>
            <a:ext cx="12223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C:\Users\Леночка\Desktop\GIF-АНИМАЦИЯ\34639cf7839697698a234d1619f7a2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75007">
            <a:off x="7635875" y="2039938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Users\Леночка\Desktop\GIF-АНИМАЦИЯ\bird1-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13" y="404813"/>
            <a:ext cx="11461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C:\Users\Леночка\Desktop\GIF-АНИМАЦИЯ\11e9fbf27981eef4762d374183eb515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808413"/>
            <a:ext cx="12969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-0.01202 C 0.09757 -0.01086 0.11302 -0.01572 0.12326 -0.00832 C 0.12517 -0.00693 0.12552 -0.00462 0.12691 -0.003 C 0.13038 0.0007 0.13507 0.00347 0.13802 0.00763 C 0.14809 0.0222 0.14149 0.01549 0.15677 0.0252 C 0.15833 0.02636 0.16198 0.0289 0.16198 0.02914 C 0.16337 0.03075 0.16406 0.03307 0.16597 0.03422 C 0.16857 0.0363 0.17326 0.03607 0.17673 0.03769 C 0.19132 0.04463 0.17413 0.03838 0.18802 0.04301 C 0.1934 0.04809 0.19548 0.05318 0.20278 0.05549 C 0.20521 0.05688 0.20746 0.05896 0.21007 0.06058 C 0.21337 0.06243 0.21666 0.06405 0.21962 0.06613 C 0.2217 0.06752 0.22274 0.07006 0.22517 0.07122 C 0.22864 0.07307 0.23611 0.07492 0.23611 0.07515 C 0.28646 0.07376 0.33403 0.08393 0.38055 0.0696 C 0.38889 0.06359 0.39757 0.05711 0.40659 0.05179 C 0.4085 0.05064 0.41128 0.05087 0.41389 0.04994 C 0.42274 0.04786 0.43194 0.04578 0.43975 0.04093 C 0.44236 0.03977 0.44444 0.03723 0.44722 0.03607 C 0.45208 0.0333 0.45816 0.0326 0.46198 0.0289 C 0.46909 0.02243 0.46493 0.02428 0.47309 0.02197 C 0.47569 0.02012 0.47899 0.01919 0.48038 0.01665 C 0.48333 0.01179 0.48159 0.00509 0.4842 0.0007 C 0.48663 -0.00393 0.4901 -0.00763 0.49323 -0.01202 C 0.49462 -0.01341 0.49722 -0.01711 0.49722 -0.01688 C 0.50139 -0.02959 0.49548 -0.01456 0.50468 -0.02936 C 0.51128 -0.04092 0.50156 -0.02913 0.50833 -0.04 C 0.51337 -0.04809 0.51979 -0.05549 0.52482 -0.06289 C 0.52708 -0.06612 0.53229 -0.06543 0.53611 -0.06636 C 0.55868 -0.06612 0.58177 -0.06589 0.60468 -0.06474 C 0.61441 -0.06427 0.6243 -0.05803 0.63403 -0.05595 C 0.64166 -0.0511 0.64757 -0.0437 0.65243 -0.03676 C 0.65816 -0.01688 0.64965 -0.04115 0.66024 -0.02427 C 0.66128 -0.02196 0.66111 -0.01942 0.66163 -0.01711 C 0.66267 -0.01526 0.66284 -0.01341 0.66371 -0.01202 C 0.66996 -0.00138 0.67725 0.01179 0.68784 0.01827 C 0.69531 0.02775 0.70191 0.03746 0.71371 0.04093 C 0.7243 0.05156 0.71597 0.04578 0.73958 0.04809 C 0.75451 0.04971 0.76493 0.05434 0.77847 0.05896 C 0.78472 0.06451 0.78958 0.06775 0.79722 0.07122 C 0.80382 0.0807 0.7993 0.07515 0.8118 0.08717 C 0.81684 0.09179 0.81927 0.09942 0.82309 0.10497 C 0.82725 0.11815 0.821 0.10243 0.83038 0.11376 C 0.83177 0.11515 0.83159 0.11723 0.83229 0.11908 C 0.83316 0.1207 0.83489 0.12255 0.83593 0.12416 C 0.83958 0.13896 0.85069 0.14428 0.86389 0.15099 C 0.8658 0.15191 0.86736 0.1533 0.86927 0.15445 C 0.87274 0.15584 0.88055 0.15792 0.88055 0.15815 C 0.88698 0.16416 0.89184 0.16648 0.90069 0.16856 C 0.91284 0.17989 0.90746 0.17619 0.9118 0.19307 C 0.91319 0.19746 0.91614 0.20139 0.91736 0.20555 C 0.9184 0.22659 0.91823 0.23885 0.92309 0.25665 C 0.92361 0.25919 0.92448 0.26775 0.92673 0.27122 C 0.92795 0.27283 0.93073 0.27422 0.93229 0.27653 C 0.93524 0.28046 0.93646 0.28601 0.93958 0.29064 C 0.94218 0.29411 0.94496 0.29711 0.94722 0.30081 C 0.95347 0.31006 0.95503 0.31538 0.96545 0.32231 C 0.96823 0.33018 0.97205 0.3311 0.98021 0.33295 C 0.98229 0.33388 0.98455 0.3348 0.98593 0.33642 C 0.98767 0.33804 0.98802 0.34058 0.98941 0.34197 C 0.99323 0.34451 1.00156 0.34567 1.00642 0.34567 " pathEditMode="relative" rAng="0" ptsTypes="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Увелич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256656" cy="367240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611188" y="1125538"/>
            <a:ext cx="4068762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Матрёшка- народная игрушка, она помогает в работе по приобщению детей к русской культуре.</a:t>
            </a:r>
            <a:r>
              <a:rPr lang="ru-RU" sz="2800">
                <a:solidFill>
                  <a:schemeClr val="tx2"/>
                </a:solidFill>
              </a:rPr>
              <a:t> Матрешку нельзя показать без русских народных песен и  танцев</a:t>
            </a:r>
            <a:r>
              <a:rPr lang="ru-RU" sz="3200">
                <a:solidFill>
                  <a:schemeClr val="tx2"/>
                </a:solidFill>
              </a:rPr>
              <a:t>.</a:t>
            </a:r>
            <a:endParaRPr lang="ru-RU" sz="320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темы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1" name="Picture 7" descr="C:\Users\Леночка\Desktop\GIF-АНИМАЦИЯ\11e9fbf27981eef4762d374183eb51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768850"/>
            <a:ext cx="151288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работы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4464050" cy="45354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    Доставить детям радость, удовольствие от встречи с любимой народной игрушкой – матрёшкой, обогатить их знания, впечатления через участие в музыкальном развлечении.</a:t>
            </a:r>
          </a:p>
          <a:p>
            <a:endParaRPr lang="ru-RU" smtClean="0"/>
          </a:p>
        </p:txBody>
      </p:sp>
      <p:pic>
        <p:nvPicPr>
          <p:cNvPr id="29698" name="Picture 2" descr="D:\Марина 2\фото к гиа\DSCF5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573187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9" descr="C:\Users\Леночка\Desktop\GIF-АНИМАЦИЯ\724d89451f730e6abde3f765933531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65600">
            <a:off x="7704138" y="409575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Леночка\Desktop\GIF-АНИМАЦИЯ\bird1-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3375"/>
            <a:ext cx="11461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8" descr="C:\Users\Леночка\Desktop\GIF-АНИМАЦИЯ\6d3e55a29354313efd703f227a58498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5624513"/>
            <a:ext cx="14827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-0.01202 C 0.09757 -0.01086 0.11302 -0.01572 0.12326 -0.00832 C 0.12517 -0.00693 0.12552 -0.00462 0.12691 -0.003 C 0.13038 0.0007 0.13507 0.00347 0.13802 0.00763 C 0.14809 0.0222 0.14149 0.01549 0.15677 0.0252 C 0.15833 0.02636 0.16198 0.0289 0.16198 0.02914 C 0.16337 0.03075 0.16406 0.03307 0.16597 0.03422 C 0.16857 0.0363 0.17326 0.03607 0.17673 0.03769 C 0.19132 0.04463 0.17413 0.03838 0.18802 0.04301 C 0.1934 0.04809 0.19548 0.05318 0.20278 0.05549 C 0.20521 0.05688 0.20746 0.05896 0.21007 0.06058 C 0.21337 0.06243 0.21666 0.06405 0.21962 0.06613 C 0.2217 0.06752 0.22274 0.07006 0.22517 0.07122 C 0.22864 0.07307 0.23611 0.07492 0.23611 0.07515 C 0.28646 0.07376 0.33403 0.08393 0.38055 0.0696 C 0.38889 0.06359 0.39757 0.05711 0.40659 0.05179 C 0.4085 0.05064 0.41128 0.05087 0.41389 0.04994 C 0.42274 0.04786 0.43194 0.04578 0.43975 0.04093 C 0.44236 0.03977 0.44444 0.03723 0.44722 0.03607 C 0.45208 0.0333 0.45816 0.0326 0.46198 0.0289 C 0.46909 0.02243 0.46493 0.02428 0.47309 0.02197 C 0.47569 0.02012 0.47899 0.01919 0.48038 0.01665 C 0.48333 0.01179 0.48159 0.00509 0.4842 0.0007 C 0.48663 -0.00393 0.4901 -0.00763 0.49323 -0.01202 C 0.49462 -0.01341 0.49722 -0.01711 0.49722 -0.01688 C 0.50139 -0.02959 0.49548 -0.01456 0.50468 -0.02936 C 0.51128 -0.04092 0.50156 -0.02913 0.50833 -0.04 C 0.51337 -0.04809 0.51979 -0.05549 0.52482 -0.06289 C 0.52708 -0.06612 0.53229 -0.06543 0.53611 -0.06636 C 0.55868 -0.06612 0.58177 -0.06589 0.60468 -0.06474 C 0.61441 -0.06427 0.6243 -0.05803 0.63403 -0.05595 C 0.64166 -0.0511 0.64757 -0.0437 0.65243 -0.03676 C 0.65816 -0.01688 0.64965 -0.04115 0.66024 -0.02427 C 0.66128 -0.02196 0.66111 -0.01942 0.66163 -0.01711 C 0.66267 -0.01526 0.66284 -0.01341 0.66371 -0.01202 C 0.66996 -0.00138 0.67725 0.01179 0.68784 0.01827 C 0.69531 0.02775 0.70191 0.03746 0.71371 0.04093 C 0.7243 0.05156 0.71597 0.04578 0.73958 0.04809 C 0.75451 0.04971 0.76493 0.05434 0.77847 0.05896 C 0.78472 0.06451 0.78958 0.06775 0.79722 0.07122 C 0.80382 0.0807 0.7993 0.07515 0.8118 0.08717 C 0.81684 0.09179 0.81927 0.09942 0.82309 0.10497 C 0.82725 0.11815 0.821 0.10243 0.83038 0.11376 C 0.83177 0.11515 0.83159 0.11723 0.83229 0.11908 C 0.83316 0.1207 0.83489 0.12255 0.83593 0.12416 C 0.83958 0.13896 0.85069 0.14428 0.86389 0.15099 C 0.8658 0.15191 0.86736 0.1533 0.86927 0.15445 C 0.87274 0.15584 0.88055 0.15792 0.88055 0.15815 C 0.88698 0.16416 0.89184 0.16648 0.90069 0.16856 C 0.91284 0.17989 0.90746 0.17619 0.9118 0.19307 C 0.91319 0.19746 0.91614 0.20139 0.91736 0.20555 C 0.9184 0.22659 0.91823 0.23885 0.92309 0.25665 C 0.92361 0.25919 0.92448 0.26775 0.92673 0.27122 C 0.92795 0.27283 0.93073 0.27422 0.93229 0.27653 C 0.93524 0.28046 0.93646 0.28601 0.93958 0.29064 C 0.94218 0.29411 0.94496 0.29711 0.94722 0.30081 C 0.95347 0.31006 0.95503 0.31538 0.96545 0.32231 C 0.96823 0.33018 0.97205 0.3311 0.98021 0.33295 C 0.98229 0.33388 0.98455 0.3348 0.98593 0.33642 C 0.98767 0.33804 0.98802 0.34058 0.98941 0.34197 C 0.99323 0.34451 1.00156 0.34567 1.00642 0.34567 " pathEditMode="relative" rAng="0" ptsTypes="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468313" y="981075"/>
            <a:ext cx="65516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Задачи: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Закреплять хороводные движения, и элементы движений русского народного танца.</a:t>
            </a:r>
          </a:p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Воспитывать любовь к народному искусству.</a:t>
            </a:r>
            <a:r>
              <a:rPr lang="ru-RU" sz="2000" u="wavy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Воспитывать  у  детей  любовь  к  своей  стране, к  своему  народу  и  его  традициям; </a:t>
            </a:r>
          </a:p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Развивать музыкально-ритмические навыки детей: прислушиваться к музыке, двигаться ритмично, сменой движения реагировать на изменения в музыке.</a:t>
            </a:r>
          </a:p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 Развивать умение детей ориентироваться в пространстве, учить самостоятельно перестраиваться в круг, пары, друг за другом и в другом порядке.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6" descr="I:\КАРТИНКИ,АНИМАЦИИ И ДР ДЛЯ ОФОРМЛЕНИЯ\GIF-АНИМАЦИЯ\ЦВЕТОЧКИ И БАБОЧКИ\84d0d29e6c40cbb5683c3d1cce7835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142875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I:\КАРТИНКИ,АНИМАЦИИ И ДР ДЛЯ ОФОРМЛЕНИЯ\GIF-АНИМАЦИЯ\aafb7a6125c0968d8ae59a49df7d74d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692650"/>
            <a:ext cx="17145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C:\Users\Леночка\Desktop\GIF-АНИМАЦИЯ\butterfly2-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9366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C:\Users\Леночка\Desktop\GIF-АНИМАЦИЯ\butterfly2-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960688"/>
            <a:ext cx="113823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C:\Users\Леночка\Desktop\GIF-АНИМАЦИЯ\6d3e55a29354313efd703f227a58498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5541963"/>
            <a:ext cx="11953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C:\Users\Леночка\Desktop\GIF-АНИМАЦИЯ\724d89451f730e6abde3f765933531e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65600">
            <a:off x="4391025" y="409575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:\КАРТИНКИ,АНИМАЦИИ И ДР ДЛЯ ОФОРМЛЕНИЯ\GIF-АНИМАЦИЯ\ЦВЕТОЧКИ И БАБОЧКИ\6d3e55a29354313efd703f227a58498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6165850"/>
            <a:ext cx="619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9"/>
          <p:cNvSpPr>
            <a:spLocks noChangeArrowheads="1"/>
          </p:cNvSpPr>
          <p:nvPr/>
        </p:nvSpPr>
        <p:spPr bwMode="auto">
          <a:xfrm>
            <a:off x="2286000" y="0"/>
            <a:ext cx="4806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Предшествующая работа</a:t>
            </a:r>
            <a:endParaRPr lang="ru-RU" sz="3200"/>
          </a:p>
        </p:txBody>
      </p:sp>
      <p:pic>
        <p:nvPicPr>
          <p:cNvPr id="7174" name="Picture 6" descr="G:\DCIM\105_FUJI\DSCF5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3347864" cy="2654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 descr="P118010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2852936"/>
            <a:ext cx="3550667" cy="2663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7" descr="C:\Users\Леночка\Desktop\GIF-АНИМАЦИЯ\6d591a4d068aa1260f2e47766e807ba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95513" y="4508500"/>
            <a:ext cx="15303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Users\Леночка\Desktop\GIF-АНИМАЦИЯ\butterfly1-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260350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1258888" y="3644900"/>
            <a:ext cx="332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Репетируем танец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5292725" y="1773238"/>
            <a:ext cx="331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Рисуем матрёшку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58432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Мои родители во всём мне помогают- шьют костюмы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Picture 2" descr="G:\DCIM\100NIKON\DSCN2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2060575"/>
            <a:ext cx="4889500" cy="36671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7" descr="C:\Users\Леночка\Desktop\GIF-АНИМАЦИЯ\11e9fbf27981eef4762d374183eb51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49650"/>
            <a:ext cx="151288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C:\Users\Леночка\Desktop\GIF-АНИМАЦИЯ\34639cf7839697698a234d1619f7a2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93332">
            <a:off x="8018463" y="1581150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C:\Users\Леночка\Desktop\GIF-АНИМАЦИЯ\34639cf7839697698a234d1619f7a2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06604">
            <a:off x="258763" y="889000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:\КАРТИНКИ,АНИМАЦИИ И ДР ДЛЯ ОФОРМЛЕНИЯ\GIF-АНИМАЦИЯ\ЦВЕТОЧКИ И БАБОЧКИ\84d0d29e6c40cbb5683c3d1cce7835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142875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313" y="1196975"/>
            <a:ext cx="745331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i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pic>
        <p:nvPicPr>
          <p:cNvPr id="9220" name="Picture 2" descr="I:\КАРТИНКИ,АНИМАЦИИ И ДР ДЛЯ ОФОРМЛЕНИЯ\GIF-АНИМАЦИЯ\ЦВЕТОЧКИ И БАБОЧКИ\986f3c2fb954052affbe8cd4f0098e3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73688"/>
            <a:ext cx="762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I:\КАРТИНКИ,АНИМАЦИИ И ДР ДЛЯ ОФОРМЛЕНИЯ\GIF-АНИМАЦИЯ\ЦВЕТОЧКИ И БАБОЧКИ\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876925"/>
            <a:ext cx="2219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395288" y="404813"/>
            <a:ext cx="6769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 Игрушка – обязательный спутник детства.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Рисунок 1" descr="Соснина Диа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00808"/>
            <a:ext cx="3857377" cy="3083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1" name="Рисунок 2" descr="Русская матреш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420888"/>
            <a:ext cx="3786731" cy="290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:\КАРТИНКИ,АНИМАЦИИ И ДР ДЛЯ ОФОРМЛЕНИЯ\GIF-АНИМАЦИЯ\ЦВЕТОЧКИ И БАБОЧКИ\84d0d29e6c40cbb5683c3d1cce7835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08063"/>
          </a:xfrm>
        </p:spPr>
        <p:txBody>
          <a:bodyPr/>
          <a:lstStyle/>
          <a:p>
            <a:pPr eaLnBrk="1" hangingPunct="1"/>
            <a:r>
              <a:rPr lang="ru-RU" sz="2400" smtClean="0"/>
              <a:t>Матрешка – </a:t>
            </a:r>
            <a:br>
              <a:rPr lang="ru-RU" sz="2400" smtClean="0"/>
            </a:br>
            <a:r>
              <a:rPr lang="ru-RU" sz="2400" smtClean="0"/>
              <a:t>самая известная русская игрушка. 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Рисунок 2" descr="Занятие в ДОУ «Матрёшк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040560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5" name="Picture 9" descr="C:\Users\Леночка\Desktop\GIF-АНИМАЦИЯ\724d89451f730e6abde3f765933531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65600">
            <a:off x="790575" y="1704975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Users\Леночка\Desktop\GIF-АНИМАЦИЯ\3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4868863"/>
            <a:ext cx="22193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C:\Users\Леночка\Desktop\GIF-АНИМАЦИЯ\ЦВЕТОЧКИ И БАБОЧКИ\6dc83eba31bfc85cb3aff4f9beeeaaa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3850" y="4437063"/>
            <a:ext cx="1847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Занятие в ДОУ «Матрёшк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5040560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2" descr="Занятие в ДОУ «Матрёшк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5040560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</TotalTime>
  <Words>235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Интеграция образовательных областей и видов детской деятельности при организации музыкального развлечения  « В гости к Матрёшке»  для детей старшей группы</vt:lpstr>
      <vt:lpstr>Слайд 2</vt:lpstr>
      <vt:lpstr>Актуальность темы </vt:lpstr>
      <vt:lpstr>Цель работы</vt:lpstr>
      <vt:lpstr>Слайд 5</vt:lpstr>
      <vt:lpstr>Слайд 6</vt:lpstr>
      <vt:lpstr>  Мои родители во всём мне помогают- шьют костюмы  </vt:lpstr>
      <vt:lpstr>Слайд 8</vt:lpstr>
      <vt:lpstr>Матрешка –  самая известная русская игрушка. </vt:lpstr>
      <vt:lpstr>Слайд 10</vt:lpstr>
      <vt:lpstr>Дети были в восторге от проведенного праздника.  </vt:lpstr>
      <vt:lpstr>Слайд 12</vt:lpstr>
      <vt:lpstr>Играли на музыкальных инструментах</vt:lpstr>
      <vt:lpstr>Родители были в восторге от просмотра развлечения и в подарок сделали семейную матрёшку. </vt:lpstr>
      <vt:lpstr>Слайд 15</vt:lpstr>
      <vt:lpstr>Слайд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225</cp:revision>
  <dcterms:created xsi:type="dcterms:W3CDTF">2010-05-23T14:28:12Z</dcterms:created>
  <dcterms:modified xsi:type="dcterms:W3CDTF">2015-12-19T11:12:51Z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1609657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