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5" r:id="rId2"/>
    <p:sldId id="271" r:id="rId3"/>
    <p:sldId id="263" r:id="rId4"/>
    <p:sldId id="266" r:id="rId5"/>
    <p:sldId id="259" r:id="rId6"/>
    <p:sldId id="260" r:id="rId7"/>
    <p:sldId id="257" r:id="rId8"/>
    <p:sldId id="258" r:id="rId9"/>
    <p:sldId id="267" r:id="rId10"/>
    <p:sldId id="268" r:id="rId11"/>
    <p:sldId id="256" r:id="rId12"/>
    <p:sldId id="262"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5A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05.02.2014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05.02.2014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05.02.2014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05.02.2014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05.02.2014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05.02.2014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05.02.2014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05.02.2014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7" Type="http://schemas.openxmlformats.org/officeDocument/2006/relationships/image" Target="../media/image22.jpeg"/><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1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1.xml"/><Relationship Id="rId6" Type="http://schemas.openxmlformats.org/officeDocument/2006/relationships/image" Target="../media/image27.png"/><Relationship Id="rId5" Type="http://schemas.openxmlformats.org/officeDocument/2006/relationships/image" Target="../media/image26.jpeg"/><Relationship Id="rId4" Type="http://schemas.openxmlformats.org/officeDocument/2006/relationships/image" Target="../media/image25.jpeg"/></Relationships>
</file>

<file path=ppt/slides/_rels/slide12.xml.rels><?xml version="1.0" encoding="UTF-8" standalone="yes"?>
<Relationships xmlns="http://schemas.openxmlformats.org/package/2006/relationships"><Relationship Id="rId3" Type="http://schemas.openxmlformats.org/officeDocument/2006/relationships/hyperlink" Target="http://www.russiansanfran.com/" TargetMode="External"/><Relationship Id="rId2" Type="http://schemas.openxmlformats.org/officeDocument/2006/relationships/hyperlink" Target="http://forum.netwolfs.org/showthread.php?t=565271" TargetMode="External"/><Relationship Id="rId1" Type="http://schemas.openxmlformats.org/officeDocument/2006/relationships/slideLayout" Target="../slideLayouts/slideLayout2.xml"/><Relationship Id="rId5" Type="http://schemas.openxmlformats.org/officeDocument/2006/relationships/hyperlink" Target="http://iamswetha.wordpress.com/" TargetMode="External"/><Relationship Id="rId4" Type="http://schemas.openxmlformats.org/officeDocument/2006/relationships/hyperlink" Target="http://www.newacropol.r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467544" y="-171400"/>
            <a:ext cx="8229600" cy="4536504"/>
          </a:xfrm>
          <a:prstGeom prst="rect">
            <a:avLst/>
          </a:prstGeom>
          <a:ln>
            <a:noFill/>
          </a:ln>
        </p:spPr>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ru-RU" sz="96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СИМВОЛИКА   ОЛИПИЙСКИХ   ИГР</a:t>
            </a:r>
            <a:endParaRPr kumimoji="0" lang="ru-RU" sz="96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3" name="Прямоугольник 2"/>
          <p:cNvSpPr/>
          <p:nvPr/>
        </p:nvSpPr>
        <p:spPr>
          <a:xfrm>
            <a:off x="179512" y="4365104"/>
            <a:ext cx="4572000" cy="923330"/>
          </a:xfrm>
          <a:prstGeom prst="rect">
            <a:avLst/>
          </a:prstGeom>
        </p:spPr>
        <p:txBody>
          <a:bodyPr>
            <a:spAutoFit/>
          </a:bodyPr>
          <a:lstStyle/>
          <a:p>
            <a:pPr lvl="0">
              <a:spcBef>
                <a:spcPct val="0"/>
              </a:spcBef>
              <a:defRPr/>
            </a:pPr>
            <a:r>
              <a:rPr lang="ru-RU" b="1" dirty="0" smtClean="0">
                <a:solidFill>
                  <a:srgbClr val="FF0000"/>
                </a:solidFill>
                <a:effectLst>
                  <a:outerShdw blurRad="38100" dist="25400" dir="5400000" algn="tl" rotWithShape="0">
                    <a:srgbClr val="000000">
                      <a:alpha val="43000"/>
                    </a:srgbClr>
                  </a:outerShdw>
                </a:effectLst>
              </a:rPr>
              <a:t>АВТОР:</a:t>
            </a:r>
          </a:p>
          <a:p>
            <a:pPr lvl="0">
              <a:spcBef>
                <a:spcPct val="0"/>
              </a:spcBef>
              <a:defRPr/>
            </a:pPr>
            <a:r>
              <a:rPr lang="ru-RU" b="1" dirty="0" smtClean="0">
                <a:solidFill>
                  <a:srgbClr val="FF0000"/>
                </a:solidFill>
                <a:effectLst>
                  <a:outerShdw blurRad="38100" dist="25400" dir="5400000" algn="tl" rotWithShape="0">
                    <a:srgbClr val="000000">
                      <a:alpha val="43000"/>
                    </a:srgbClr>
                  </a:outerShdw>
                </a:effectLst>
              </a:rPr>
              <a:t>Приходько</a:t>
            </a:r>
          </a:p>
          <a:p>
            <a:pPr lvl="0">
              <a:spcBef>
                <a:spcPct val="0"/>
              </a:spcBef>
              <a:defRPr/>
            </a:pPr>
            <a:r>
              <a:rPr lang="ru-RU" b="1" dirty="0" smtClean="0">
                <a:solidFill>
                  <a:srgbClr val="FF0000"/>
                </a:solidFill>
                <a:effectLst>
                  <a:outerShdw blurRad="38100" dist="25400" dir="5400000" algn="tl" rotWithShape="0">
                    <a:srgbClr val="000000">
                      <a:alpha val="43000"/>
                    </a:srgbClr>
                  </a:outerShdw>
                </a:effectLst>
              </a:rPr>
              <a:t>Олег Александрович</a:t>
            </a:r>
            <a:endParaRPr lang="ru-RU" b="1" dirty="0" smtClean="0">
              <a:solidFill>
                <a:srgbClr val="FF0000"/>
              </a:solidFill>
              <a:effectLst>
                <a:outerShdw blurRad="38100" dist="25400" dir="5400000" algn="tl" rotWithShape="0">
                  <a:srgbClr val="000000">
                    <a:alpha val="43000"/>
                  </a:srgbClr>
                </a:outerShdw>
              </a:effectLst>
            </a:endParaRPr>
          </a:p>
        </p:txBody>
      </p:sp>
      <p:sp>
        <p:nvSpPr>
          <p:cNvPr id="5" name="Рамка 4"/>
          <p:cNvSpPr/>
          <p:nvPr/>
        </p:nvSpPr>
        <p:spPr>
          <a:xfrm>
            <a:off x="5572132" y="6215082"/>
            <a:ext cx="2500330" cy="35719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Prezentacii.com</a:t>
            </a:r>
            <a:endParaRPr lang="ru-RU"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836712"/>
            <a:ext cx="8640960" cy="5760640"/>
          </a:xfrm>
        </p:spPr>
        <p:txBody>
          <a:bodyPr>
            <a:normAutofit fontScale="40000" lnSpcReduction="20000"/>
          </a:bodyPr>
          <a:lstStyle/>
          <a:p>
            <a:pPr algn="just">
              <a:buNone/>
            </a:pPr>
            <a:endParaRPr lang="ru-RU" sz="3500" dirty="0" smtClean="0">
              <a:latin typeface="Times New Roman" pitchFamily="18" charset="0"/>
              <a:cs typeface="Times New Roman" pitchFamily="18" charset="0"/>
            </a:endParaRPr>
          </a:p>
          <a:p>
            <a:pPr algn="just">
              <a:buNone/>
            </a:pPr>
            <a:r>
              <a:rPr lang="ru-RU" sz="3500" b="1" dirty="0" smtClean="0">
                <a:solidFill>
                  <a:srgbClr val="002060"/>
                </a:solidFill>
                <a:latin typeface="Times New Roman" pitchFamily="18" charset="0"/>
                <a:cs typeface="Times New Roman" pitchFamily="18" charset="0"/>
              </a:rPr>
              <a:t>      Есть в проведении Олимпийских игр и традиция трогательная, добрая, чуть смешная. Спортсмены и болельщики слегка суеверны. Они - полушутя, полусерьезно - верят в разные приметы, носят при себе талисманы. </a:t>
            </a:r>
          </a:p>
          <a:p>
            <a:pPr algn="just">
              <a:buNone/>
            </a:pPr>
            <a:r>
              <a:rPr lang="ru-RU" sz="3500" b="1" dirty="0" smtClean="0">
                <a:solidFill>
                  <a:srgbClr val="002060"/>
                </a:solidFill>
                <a:latin typeface="Times New Roman" pitchFamily="18" charset="0"/>
                <a:cs typeface="Times New Roman" pitchFamily="18" charset="0"/>
              </a:rPr>
              <a:t>      На Олимпийских играх - а это случилось впервые на Играх в Мехико - появился талисман. Но не чей-то персонально, а для всех, общий: чтобы приносить счастье любому олимпийцу, любому болельщику. Талисманом стал ягуар. А это, надо сказать, одно из любимых животных в Мексике. </a:t>
            </a:r>
          </a:p>
          <a:p>
            <a:pPr algn="just">
              <a:buNone/>
            </a:pPr>
            <a:r>
              <a:rPr lang="ru-RU" sz="3500" b="1" dirty="0" smtClean="0">
                <a:solidFill>
                  <a:srgbClr val="002060"/>
                </a:solidFill>
                <a:latin typeface="Times New Roman" pitchFamily="18" charset="0"/>
                <a:cs typeface="Times New Roman" pitchFamily="18" charset="0"/>
              </a:rPr>
              <a:t>      Новый олимпийский обычай сразу всем понравился. Через четыре года в Мюнхене появился новый талисман - такса </a:t>
            </a:r>
            <a:r>
              <a:rPr lang="ru-RU" sz="3500" b="1" dirty="0" err="1" smtClean="0">
                <a:solidFill>
                  <a:srgbClr val="002060"/>
                </a:solidFill>
                <a:latin typeface="Times New Roman" pitchFamily="18" charset="0"/>
                <a:cs typeface="Times New Roman" pitchFamily="18" charset="0"/>
              </a:rPr>
              <a:t>Вальди</a:t>
            </a:r>
            <a:r>
              <a:rPr lang="ru-RU" sz="3500" b="1" dirty="0" smtClean="0">
                <a:solidFill>
                  <a:srgbClr val="002060"/>
                </a:solidFill>
                <a:latin typeface="Times New Roman" pitchFamily="18" charset="0"/>
                <a:cs typeface="Times New Roman" pitchFamily="18" charset="0"/>
              </a:rPr>
              <a:t>. В Монреале талисманом стал традиционный житель канадских лесов - бобер...  Так и пошло. Талисманом объявляли какого-нибудь хорошего зверя, как бы «хозяина» той страны, где проходила Олимпиада. </a:t>
            </a:r>
          </a:p>
          <a:p>
            <a:pPr algn="just">
              <a:buNone/>
            </a:pPr>
            <a:r>
              <a:rPr lang="ru-RU" sz="3500" b="1" dirty="0" smtClean="0">
                <a:solidFill>
                  <a:srgbClr val="002060"/>
                </a:solidFill>
                <a:latin typeface="Times New Roman" pitchFamily="18" charset="0"/>
                <a:cs typeface="Times New Roman" pitchFamily="18" charset="0"/>
              </a:rPr>
              <a:t>     Когда объявили конкурс на создание талисмана Олимпийских игр в Москве, многие известные художники приняли в нем участие. Лучшим предложением был признан симпатичный медведь Миша, нарисованный московским художником Виктором Александровичем Чижовым. Миша – талисман пользовался в СССР, да и во всём мире, невероятным успехом. Это была настоящая победа российского художника. </a:t>
            </a:r>
          </a:p>
          <a:p>
            <a:pPr algn="just">
              <a:buNone/>
            </a:pPr>
            <a:r>
              <a:rPr lang="ru-RU" sz="3500" b="1" dirty="0" smtClean="0">
                <a:solidFill>
                  <a:srgbClr val="002060"/>
                </a:solidFill>
                <a:latin typeface="Times New Roman" pitchFamily="18" charset="0"/>
                <a:cs typeface="Times New Roman" pitchFamily="18" charset="0"/>
              </a:rPr>
              <a:t>      Традиция олимпийского талисмана продолжается: в </a:t>
            </a:r>
            <a:r>
              <a:rPr lang="ru-RU" sz="3500" b="1" dirty="0" err="1" smtClean="0">
                <a:solidFill>
                  <a:srgbClr val="002060"/>
                </a:solidFill>
                <a:latin typeface="Times New Roman" pitchFamily="18" charset="0"/>
                <a:cs typeface="Times New Roman" pitchFamily="18" charset="0"/>
              </a:rPr>
              <a:t>Лос-Анжелесе</a:t>
            </a:r>
            <a:r>
              <a:rPr lang="ru-RU" sz="3500" b="1" dirty="0" smtClean="0">
                <a:solidFill>
                  <a:srgbClr val="002060"/>
                </a:solidFill>
                <a:latin typeface="Times New Roman" pitchFamily="18" charset="0"/>
                <a:cs typeface="Times New Roman" pitchFamily="18" charset="0"/>
              </a:rPr>
              <a:t> – орленок, в Сеуле – тигренок </a:t>
            </a:r>
            <a:r>
              <a:rPr lang="ru-RU" sz="3500" b="1" dirty="0" err="1" smtClean="0">
                <a:solidFill>
                  <a:srgbClr val="002060"/>
                </a:solidFill>
                <a:latin typeface="Times New Roman" pitchFamily="18" charset="0"/>
                <a:cs typeface="Times New Roman" pitchFamily="18" charset="0"/>
              </a:rPr>
              <a:t>Ходори</a:t>
            </a:r>
            <a:r>
              <a:rPr lang="ru-RU" sz="3500" b="1" dirty="0" smtClean="0">
                <a:solidFill>
                  <a:srgbClr val="002060"/>
                </a:solidFill>
                <a:latin typeface="Times New Roman" pitchFamily="18" charset="0"/>
                <a:cs typeface="Times New Roman" pitchFamily="18" charset="0"/>
              </a:rPr>
              <a:t>. На зимних Играх в </a:t>
            </a:r>
            <a:r>
              <a:rPr lang="ru-RU" sz="3500" b="1" dirty="0" err="1" smtClean="0">
                <a:solidFill>
                  <a:srgbClr val="002060"/>
                </a:solidFill>
                <a:latin typeface="Times New Roman" pitchFamily="18" charset="0"/>
                <a:cs typeface="Times New Roman" pitchFamily="18" charset="0"/>
              </a:rPr>
              <a:t>Лиллехаммере</a:t>
            </a:r>
            <a:r>
              <a:rPr lang="ru-RU" sz="3500" b="1" dirty="0" smtClean="0">
                <a:solidFill>
                  <a:srgbClr val="002060"/>
                </a:solidFill>
                <a:latin typeface="Times New Roman" pitchFamily="18" charset="0"/>
                <a:cs typeface="Times New Roman" pitchFamily="18" charset="0"/>
              </a:rPr>
              <a:t> – изображение  мальчика и девочки, на Играх в Атланте – вообще ни на что не похожее существо «</a:t>
            </a:r>
            <a:r>
              <a:rPr lang="ru-RU" sz="3500" b="1" dirty="0" err="1" smtClean="0">
                <a:solidFill>
                  <a:srgbClr val="002060"/>
                </a:solidFill>
                <a:latin typeface="Times New Roman" pitchFamily="18" charset="0"/>
                <a:cs typeface="Times New Roman" pitchFamily="18" charset="0"/>
              </a:rPr>
              <a:t>Иззи</a:t>
            </a:r>
            <a:r>
              <a:rPr lang="ru-RU" sz="3500" b="1" dirty="0" smtClean="0">
                <a:solidFill>
                  <a:srgbClr val="002060"/>
                </a:solidFill>
                <a:latin typeface="Times New Roman" pitchFamily="18" charset="0"/>
                <a:cs typeface="Times New Roman" pitchFamily="18" charset="0"/>
              </a:rPr>
              <a:t>».</a:t>
            </a:r>
          </a:p>
          <a:p>
            <a:pPr>
              <a:buNone/>
            </a:pPr>
            <a:r>
              <a:rPr lang="ru-RU" sz="3500" dirty="0" smtClean="0"/>
              <a:t/>
            </a:r>
            <a:br>
              <a:rPr lang="ru-RU" sz="3500" dirty="0" smtClean="0"/>
            </a:br>
            <a:r>
              <a:rPr lang="ru-RU" sz="3500" dirty="0" smtClean="0"/>
              <a:t/>
            </a:r>
            <a:br>
              <a:rPr lang="ru-RU" sz="3500" dirty="0" smtClean="0"/>
            </a:br>
            <a:endParaRPr lang="ru-RU" sz="3500" dirty="0" smtClean="0"/>
          </a:p>
          <a:p>
            <a:endParaRPr lang="ru-RU" dirty="0"/>
          </a:p>
        </p:txBody>
      </p:sp>
      <p:pic>
        <p:nvPicPr>
          <p:cNvPr id="3074" name="Picture 2" descr="F:\учитель года\картинка\2006.jpeg"/>
          <p:cNvPicPr>
            <a:picLocks noChangeAspect="1" noChangeArrowheads="1"/>
          </p:cNvPicPr>
          <p:nvPr/>
        </p:nvPicPr>
        <p:blipFill>
          <a:blip r:embed="rId2" cstate="print"/>
          <a:srcRect/>
          <a:stretch>
            <a:fillRect/>
          </a:stretch>
        </p:blipFill>
        <p:spPr bwMode="auto">
          <a:xfrm>
            <a:off x="179512" y="4581128"/>
            <a:ext cx="1152128" cy="1152128"/>
          </a:xfrm>
          <a:prstGeom prst="rect">
            <a:avLst/>
          </a:prstGeom>
          <a:noFill/>
        </p:spPr>
      </p:pic>
      <p:pic>
        <p:nvPicPr>
          <p:cNvPr id="3075" name="Picture 3" descr="F:\учитель года\картинка\2010тал.jpg"/>
          <p:cNvPicPr>
            <a:picLocks noChangeAspect="1" noChangeArrowheads="1"/>
          </p:cNvPicPr>
          <p:nvPr/>
        </p:nvPicPr>
        <p:blipFill>
          <a:blip r:embed="rId3" cstate="print"/>
          <a:srcRect/>
          <a:stretch>
            <a:fillRect/>
          </a:stretch>
        </p:blipFill>
        <p:spPr bwMode="auto">
          <a:xfrm>
            <a:off x="1547664" y="5517232"/>
            <a:ext cx="1224136" cy="1069914"/>
          </a:xfrm>
          <a:prstGeom prst="rect">
            <a:avLst/>
          </a:prstGeom>
          <a:noFill/>
        </p:spPr>
      </p:pic>
      <p:pic>
        <p:nvPicPr>
          <p:cNvPr id="3076" name="Picture 4" descr="F:\учитель года\картинка\8049o.jpg"/>
          <p:cNvPicPr>
            <a:picLocks noChangeAspect="1" noChangeArrowheads="1"/>
          </p:cNvPicPr>
          <p:nvPr/>
        </p:nvPicPr>
        <p:blipFill>
          <a:blip r:embed="rId4" cstate="print"/>
          <a:srcRect l="7946" t="3338" r="3179" b="3338"/>
          <a:stretch>
            <a:fillRect/>
          </a:stretch>
        </p:blipFill>
        <p:spPr bwMode="auto">
          <a:xfrm>
            <a:off x="6330092" y="5414020"/>
            <a:ext cx="1139861" cy="1140984"/>
          </a:xfrm>
          <a:prstGeom prst="rect">
            <a:avLst/>
          </a:prstGeom>
          <a:noFill/>
        </p:spPr>
      </p:pic>
      <p:pic>
        <p:nvPicPr>
          <p:cNvPr id="3077" name="Picture 5" descr="F:\учитель года\картинка\1994 тал.jpg"/>
          <p:cNvPicPr>
            <a:picLocks noChangeAspect="1" noChangeArrowheads="1"/>
          </p:cNvPicPr>
          <p:nvPr/>
        </p:nvPicPr>
        <p:blipFill>
          <a:blip r:embed="rId5" cstate="print"/>
          <a:srcRect/>
          <a:stretch>
            <a:fillRect/>
          </a:stretch>
        </p:blipFill>
        <p:spPr bwMode="auto">
          <a:xfrm>
            <a:off x="2987824" y="4797152"/>
            <a:ext cx="1233014" cy="1080120"/>
          </a:xfrm>
          <a:prstGeom prst="rect">
            <a:avLst/>
          </a:prstGeom>
          <a:noFill/>
        </p:spPr>
      </p:pic>
      <p:pic>
        <p:nvPicPr>
          <p:cNvPr id="3078" name="Picture 6" descr="F:\учитель года\картинка\W2002-M-1.jpg"/>
          <p:cNvPicPr>
            <a:picLocks noChangeAspect="1" noChangeArrowheads="1"/>
          </p:cNvPicPr>
          <p:nvPr/>
        </p:nvPicPr>
        <p:blipFill>
          <a:blip r:embed="rId6" cstate="print"/>
          <a:srcRect/>
          <a:stretch>
            <a:fillRect/>
          </a:stretch>
        </p:blipFill>
        <p:spPr bwMode="auto">
          <a:xfrm>
            <a:off x="4644008" y="4797152"/>
            <a:ext cx="1224135" cy="1080120"/>
          </a:xfrm>
          <a:prstGeom prst="rect">
            <a:avLst/>
          </a:prstGeom>
          <a:noFill/>
        </p:spPr>
      </p:pic>
      <p:pic>
        <p:nvPicPr>
          <p:cNvPr id="3079" name="Picture 7" descr="F:\учитель года\картинка\Безимени-13.jpg"/>
          <p:cNvPicPr>
            <a:picLocks noChangeAspect="1" noChangeArrowheads="1"/>
          </p:cNvPicPr>
          <p:nvPr/>
        </p:nvPicPr>
        <p:blipFill>
          <a:blip r:embed="rId7" cstate="print"/>
          <a:srcRect/>
          <a:stretch>
            <a:fillRect/>
          </a:stretch>
        </p:blipFill>
        <p:spPr bwMode="auto">
          <a:xfrm>
            <a:off x="7740352" y="4509120"/>
            <a:ext cx="1152127" cy="1184920"/>
          </a:xfrm>
          <a:prstGeom prst="rect">
            <a:avLst/>
          </a:prstGeom>
          <a:noFill/>
        </p:spPr>
      </p:pic>
      <p:sp>
        <p:nvSpPr>
          <p:cNvPr id="10" name="Заголовок 1"/>
          <p:cNvSpPr txBox="1">
            <a:spLocks/>
          </p:cNvSpPr>
          <p:nvPr/>
        </p:nvSpPr>
        <p:spPr>
          <a:xfrm>
            <a:off x="395536" y="0"/>
            <a:ext cx="8229600" cy="836712"/>
          </a:xfrm>
          <a:prstGeom prst="rect">
            <a:avLst/>
          </a:prstGeom>
          <a:ln>
            <a:noFill/>
          </a:ln>
        </p:spPr>
        <p:txBody>
          <a:bodyPr vert="horz" lIns="0" tIns="0" rIns="18288" bIns="0" anchor="b">
            <a:normAutofit fontScale="82500" lnSpcReduction="10000"/>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ru-RU" sz="56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ОЛИПИЙСКИЕ</a:t>
            </a:r>
            <a:r>
              <a:rPr kumimoji="0" lang="ru-RU" sz="56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ТАЛИСМАНЫ</a:t>
            </a:r>
            <a:endParaRPr kumimoji="0" lang="ru-RU" sz="56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980728"/>
            <a:ext cx="8424936" cy="4001616"/>
          </a:xfrm>
        </p:spPr>
        <p:txBody>
          <a:bodyPr>
            <a:noAutofit/>
          </a:bodyPr>
          <a:lstStyle/>
          <a:p>
            <a:pPr algn="just"/>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1600" dirty="0" smtClean="0"/>
              <a:t/>
            </a:r>
            <a:br>
              <a:rPr lang="ru-RU" sz="1600" dirty="0" smtClean="0"/>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Каждые Олимпийские Игры имеют свою уникальную эмблему символизирующую город и страну организатор. Обычно, но не всегда, элементом эмблемы являются олимпийские кольца. Официальная Олимпийская эмблема состоит из олимпийского символа и олимпийского девиза: символ — это пять переплетенных цветных колец на белом фоне, а официальный девиз — «</a:t>
            </a:r>
            <a:r>
              <a:rPr lang="ru-RU" sz="2000" dirty="0" err="1" smtClean="0">
                <a:solidFill>
                  <a:srgbClr val="002060"/>
                </a:solidFill>
                <a:latin typeface="Times New Roman" pitchFamily="18" charset="0"/>
                <a:cs typeface="Times New Roman" pitchFamily="18" charset="0"/>
              </a:rPr>
              <a:t>Citius</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altius</a:t>
            </a:r>
            <a:r>
              <a:rPr lang="ru-RU" sz="2000" dirty="0" smtClean="0">
                <a:solidFill>
                  <a:srgbClr val="002060"/>
                </a:solidFill>
                <a:latin typeface="Times New Roman" pitchFamily="18" charset="0"/>
                <a:cs typeface="Times New Roman" pitchFamily="18" charset="0"/>
              </a:rPr>
              <a:t>, </a:t>
            </a:r>
            <a:r>
              <a:rPr lang="ru-RU" sz="2000" dirty="0" err="1" smtClean="0">
                <a:solidFill>
                  <a:srgbClr val="002060"/>
                </a:solidFill>
                <a:latin typeface="Times New Roman" pitchFamily="18" charset="0"/>
                <a:cs typeface="Times New Roman" pitchFamily="18" charset="0"/>
              </a:rPr>
              <a:t>fortius</a:t>
            </a:r>
            <a:r>
              <a:rPr lang="ru-RU" sz="2000" dirty="0" smtClean="0">
                <a:solidFill>
                  <a:srgbClr val="002060"/>
                </a:solidFill>
                <a:latin typeface="Times New Roman" pitchFamily="18" charset="0"/>
                <a:cs typeface="Times New Roman" pitchFamily="18" charset="0"/>
              </a:rPr>
              <a:t>» («Быстрее, выше, сильнее!»), который в последние Игры изменялся, либо можно сказать, помимо официального, придумывали другой. Право использовать Олимпийскую эмблему имеют только МОК и НОК. Национальные олимпийские комитеты каждый раз имели свою собственную эмблему. Это прописано в Олимпийской хартии, как и то, что использование эмблемы другими организациями в любых коммерческих целях без разрешения МОК запрещено.</a:t>
            </a:r>
            <a:endParaRPr lang="ru-RU" sz="2000" dirty="0">
              <a:solidFill>
                <a:srgbClr val="002060"/>
              </a:solidFill>
              <a:latin typeface="Times New Roman" pitchFamily="18" charset="0"/>
              <a:cs typeface="Times New Roman" pitchFamily="18" charset="0"/>
            </a:endParaRPr>
          </a:p>
        </p:txBody>
      </p:sp>
      <p:pic>
        <p:nvPicPr>
          <p:cNvPr id="4098" name="Picture 2" descr="F:\учитель года\картинка\2014.jpeg"/>
          <p:cNvPicPr>
            <a:picLocks noChangeAspect="1" noChangeArrowheads="1"/>
          </p:cNvPicPr>
          <p:nvPr/>
        </p:nvPicPr>
        <p:blipFill>
          <a:blip r:embed="rId2" cstate="print"/>
          <a:srcRect/>
          <a:stretch>
            <a:fillRect/>
          </a:stretch>
        </p:blipFill>
        <p:spPr bwMode="auto">
          <a:xfrm>
            <a:off x="3707904" y="5157192"/>
            <a:ext cx="1440160" cy="1440160"/>
          </a:xfrm>
          <a:prstGeom prst="rect">
            <a:avLst/>
          </a:prstGeom>
          <a:noFill/>
        </p:spPr>
      </p:pic>
      <p:pic>
        <p:nvPicPr>
          <p:cNvPr id="4099" name="Picture 3" descr="F:\учитель года\картинка\2010.jpg"/>
          <p:cNvPicPr>
            <a:picLocks noChangeAspect="1" noChangeArrowheads="1"/>
          </p:cNvPicPr>
          <p:nvPr/>
        </p:nvPicPr>
        <p:blipFill>
          <a:blip r:embed="rId3" cstate="print"/>
          <a:srcRect/>
          <a:stretch>
            <a:fillRect/>
          </a:stretch>
        </p:blipFill>
        <p:spPr bwMode="auto">
          <a:xfrm>
            <a:off x="7452320" y="5157192"/>
            <a:ext cx="1340838" cy="1440160"/>
          </a:xfrm>
          <a:prstGeom prst="rect">
            <a:avLst/>
          </a:prstGeom>
          <a:noFill/>
        </p:spPr>
      </p:pic>
      <p:pic>
        <p:nvPicPr>
          <p:cNvPr id="4100" name="Picture 4" descr="F:\учитель года\картинка\1994.jpeg"/>
          <p:cNvPicPr>
            <a:picLocks noChangeAspect="1" noChangeArrowheads="1"/>
          </p:cNvPicPr>
          <p:nvPr/>
        </p:nvPicPr>
        <p:blipFill>
          <a:blip r:embed="rId4" cstate="print"/>
          <a:srcRect/>
          <a:stretch>
            <a:fillRect/>
          </a:stretch>
        </p:blipFill>
        <p:spPr bwMode="auto">
          <a:xfrm>
            <a:off x="1979712" y="5157192"/>
            <a:ext cx="1368152" cy="1440160"/>
          </a:xfrm>
          <a:prstGeom prst="rect">
            <a:avLst/>
          </a:prstGeom>
          <a:noFill/>
        </p:spPr>
      </p:pic>
      <p:pic>
        <p:nvPicPr>
          <p:cNvPr id="4101" name="Picture 5" descr="F:\учитель года\картинка\1998.jpeg"/>
          <p:cNvPicPr>
            <a:picLocks noChangeAspect="1" noChangeArrowheads="1"/>
          </p:cNvPicPr>
          <p:nvPr/>
        </p:nvPicPr>
        <p:blipFill>
          <a:blip r:embed="rId5" cstate="print"/>
          <a:srcRect/>
          <a:stretch>
            <a:fillRect/>
          </a:stretch>
        </p:blipFill>
        <p:spPr bwMode="auto">
          <a:xfrm>
            <a:off x="251520" y="5157192"/>
            <a:ext cx="1440160" cy="1440160"/>
          </a:xfrm>
          <a:prstGeom prst="rect">
            <a:avLst/>
          </a:prstGeom>
          <a:noFill/>
        </p:spPr>
      </p:pic>
      <p:pic>
        <p:nvPicPr>
          <p:cNvPr id="4102" name="Picture 6" descr="F:\учитель года\картинка\574px-torino_2006-svg.png"/>
          <p:cNvPicPr>
            <a:picLocks noChangeAspect="1" noChangeArrowheads="1"/>
          </p:cNvPicPr>
          <p:nvPr/>
        </p:nvPicPr>
        <p:blipFill>
          <a:blip r:embed="rId6" cstate="print"/>
          <a:srcRect/>
          <a:stretch>
            <a:fillRect/>
          </a:stretch>
        </p:blipFill>
        <p:spPr bwMode="auto">
          <a:xfrm>
            <a:off x="5580112" y="5157192"/>
            <a:ext cx="1440160" cy="1430877"/>
          </a:xfrm>
          <a:prstGeom prst="rect">
            <a:avLst/>
          </a:prstGeom>
          <a:solidFill>
            <a:schemeClr val="tx1"/>
          </a:solidFill>
        </p:spPr>
      </p:pic>
      <p:sp>
        <p:nvSpPr>
          <p:cNvPr id="9" name="Заголовок 1"/>
          <p:cNvSpPr txBox="1">
            <a:spLocks/>
          </p:cNvSpPr>
          <p:nvPr/>
        </p:nvSpPr>
        <p:spPr>
          <a:xfrm>
            <a:off x="467544" y="-171400"/>
            <a:ext cx="8229600" cy="1080120"/>
          </a:xfrm>
          <a:prstGeom prst="rect">
            <a:avLst/>
          </a:prstGeom>
          <a:ln>
            <a:noFill/>
          </a:ln>
        </p:spPr>
        <p:txBody>
          <a:bodyPr vert="horz" lIns="0" tIns="0" rIns="18288" bIns="0" anchor="b">
            <a:normAutofit fontScale="90000"/>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ru-RU" sz="56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ОЛИПИЙСКИЕ</a:t>
            </a:r>
            <a:r>
              <a:rPr kumimoji="0" lang="ru-RU" sz="56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ЭМБЛЕМЫ</a:t>
            </a:r>
            <a:endParaRPr kumimoji="0" lang="ru-RU" sz="56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СПИСОК   САЙТОВ</a:t>
            </a:r>
            <a:endParaRPr lang="ru-RU" b="1" dirty="0"/>
          </a:p>
        </p:txBody>
      </p:sp>
      <p:sp>
        <p:nvSpPr>
          <p:cNvPr id="3" name="Содержимое 2"/>
          <p:cNvSpPr>
            <a:spLocks noGrp="1"/>
          </p:cNvSpPr>
          <p:nvPr>
            <p:ph idx="1"/>
          </p:nvPr>
        </p:nvSpPr>
        <p:spPr/>
        <p:txBody>
          <a:bodyPr/>
          <a:lstStyle/>
          <a:p>
            <a:r>
              <a:rPr lang="en-US" dirty="0" smtClean="0">
                <a:hlinkClick r:id="rId2"/>
              </a:rPr>
              <a:t>http://forum.netwolfs.org/showthread.php?t=565271</a:t>
            </a:r>
            <a:endParaRPr lang="ru-RU" dirty="0" smtClean="0"/>
          </a:p>
          <a:p>
            <a:r>
              <a:rPr lang="en-US" dirty="0" smtClean="0"/>
              <a:t>olimp-cdt.narod.ru</a:t>
            </a:r>
            <a:endParaRPr lang="ru-RU" dirty="0" smtClean="0"/>
          </a:p>
          <a:p>
            <a:r>
              <a:rPr lang="en-US" dirty="0" smtClean="0"/>
              <a:t>hksalavat.ru</a:t>
            </a:r>
            <a:endParaRPr lang="ru-RU" dirty="0" smtClean="0"/>
          </a:p>
          <a:p>
            <a:r>
              <a:rPr lang="en-US" dirty="0" smtClean="0">
                <a:hlinkClick r:id="rId3"/>
              </a:rPr>
              <a:t>www.russiansanfran.com</a:t>
            </a:r>
            <a:endParaRPr lang="ru-RU" dirty="0" smtClean="0"/>
          </a:p>
          <a:p>
            <a:r>
              <a:rPr lang="en-US" dirty="0" smtClean="0"/>
              <a:t>tinkerblue.typepad.com</a:t>
            </a:r>
            <a:endParaRPr lang="ru-RU" dirty="0" smtClean="0"/>
          </a:p>
          <a:p>
            <a:r>
              <a:rPr lang="en-US" dirty="0" smtClean="0">
                <a:hlinkClick r:id="rId4"/>
              </a:rPr>
              <a:t>www.newacropol.ru</a:t>
            </a:r>
            <a:endParaRPr lang="ru-RU" dirty="0" smtClean="0"/>
          </a:p>
          <a:p>
            <a:r>
              <a:rPr lang="en-US" dirty="0" smtClean="0">
                <a:hlinkClick r:id="rId5"/>
              </a:rPr>
              <a:t>http://iamswetha.wordpress.com/</a:t>
            </a:r>
            <a:endParaRPr lang="ru-RU" dirty="0" smtClean="0"/>
          </a:p>
          <a:p>
            <a:r>
              <a:rPr lang="en-US" dirty="0" smtClean="0"/>
              <a:t>m.sportbox.ru</a:t>
            </a:r>
            <a:endParaRPr lang="ru-RU" dirty="0" smtClean="0"/>
          </a:p>
          <a:p>
            <a:r>
              <a:rPr lang="en-US" dirty="0" smtClean="0"/>
              <a:t>http://dic.academic.ru/dic.nsf/ruwiki/1015048</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1412776"/>
            <a:ext cx="7851648" cy="3785592"/>
          </a:xfrm>
        </p:spPr>
        <p:txBody>
          <a:bodyPr>
            <a:noAutofit/>
          </a:bodyPr>
          <a:lstStyle/>
          <a:p>
            <a:r>
              <a:rPr lang="ru-RU" sz="2400" dirty="0" smtClean="0">
                <a:solidFill>
                  <a:srgbClr val="002060"/>
                </a:solidFill>
                <a:latin typeface="Times New Roman" pitchFamily="18" charset="0"/>
                <a:cs typeface="Times New Roman" pitchFamily="18" charset="0"/>
              </a:rPr>
              <a:t>Олимпийская символика — атрибуты Олимпийских игр, используемые Международным олимпийским комитетом для продвижения идеи Олимпийского движения во всём мире.</a:t>
            </a:r>
            <a:br>
              <a:rPr lang="ru-RU" sz="2400" dirty="0" smtClean="0">
                <a:solidFill>
                  <a:srgbClr val="002060"/>
                </a:solidFill>
                <a:latin typeface="Times New Roman" pitchFamily="18" charset="0"/>
                <a:cs typeface="Times New Roman" pitchFamily="18" charset="0"/>
              </a:rPr>
            </a:br>
            <a:r>
              <a:rPr lang="ru-RU" sz="2400" dirty="0" smtClean="0">
                <a:solidFill>
                  <a:srgbClr val="002060"/>
                </a:solidFill>
                <a:latin typeface="Times New Roman" pitchFamily="18" charset="0"/>
                <a:cs typeface="Times New Roman" pitchFamily="18" charset="0"/>
              </a:rPr>
              <a:t/>
            </a:r>
            <a:br>
              <a:rPr lang="ru-RU" sz="2400" dirty="0" smtClean="0">
                <a:solidFill>
                  <a:srgbClr val="002060"/>
                </a:solidFill>
                <a:latin typeface="Times New Roman" pitchFamily="18" charset="0"/>
                <a:cs typeface="Times New Roman" pitchFamily="18" charset="0"/>
              </a:rPr>
            </a:br>
            <a:r>
              <a:rPr lang="ru-RU" sz="2400" dirty="0" smtClean="0">
                <a:solidFill>
                  <a:srgbClr val="002060"/>
                </a:solidFill>
                <a:latin typeface="Times New Roman" pitchFamily="18" charset="0"/>
                <a:cs typeface="Times New Roman" pitchFamily="18" charset="0"/>
              </a:rPr>
              <a:t>К олимпийским символам относятся флаг (кольца), гимн, клятва, лозунг, медали, огонь, оливковая ветвь, салют, талисманы, эмблема.</a:t>
            </a:r>
            <a:br>
              <a:rPr lang="ru-RU" sz="2400" dirty="0" smtClean="0">
                <a:solidFill>
                  <a:srgbClr val="002060"/>
                </a:solidFill>
                <a:latin typeface="Times New Roman" pitchFamily="18" charset="0"/>
                <a:cs typeface="Times New Roman" pitchFamily="18" charset="0"/>
              </a:rPr>
            </a:br>
            <a:r>
              <a:rPr lang="ru-RU" sz="2400" dirty="0" smtClean="0">
                <a:solidFill>
                  <a:srgbClr val="002060"/>
                </a:solidFill>
                <a:latin typeface="Times New Roman" pitchFamily="18" charset="0"/>
                <a:cs typeface="Times New Roman" pitchFamily="18" charset="0"/>
              </a:rPr>
              <a:t> Всякое использование олимпийских символов в коммерческих целях запрещено Олимпийской хартией.</a:t>
            </a:r>
            <a:endParaRPr lang="ru-RU" sz="2400" dirty="0">
              <a:solidFill>
                <a:srgbClr val="002060"/>
              </a:solidFill>
              <a:latin typeface="Times New Roman" pitchFamily="18" charset="0"/>
              <a:cs typeface="Times New Roman" pitchFamily="18" charset="0"/>
            </a:endParaRPr>
          </a:p>
        </p:txBody>
      </p:sp>
      <p:sp>
        <p:nvSpPr>
          <p:cNvPr id="4" name="Заголовок 1"/>
          <p:cNvSpPr txBox="1">
            <a:spLocks/>
          </p:cNvSpPr>
          <p:nvPr/>
        </p:nvSpPr>
        <p:spPr>
          <a:xfrm>
            <a:off x="467544" y="-171400"/>
            <a:ext cx="8229600" cy="1080120"/>
          </a:xfrm>
          <a:prstGeom prst="rect">
            <a:avLst/>
          </a:prstGeom>
          <a:ln>
            <a:noFill/>
          </a:ln>
        </p:spPr>
        <p:txBody>
          <a:bodyPr vert="horz" lIns="0" tIns="0" rIns="18288" bIns="0" anchor="b">
            <a:normAutofit fontScale="75000" lnSpcReduction="20000"/>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ru-RU" sz="56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СИМВОЛИКА   ОЛИПИЙСКИХ   ИГР</a:t>
            </a:r>
            <a:endParaRPr kumimoji="0" lang="ru-RU" sz="56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025352"/>
            <a:ext cx="8841160" cy="6220072"/>
          </a:xfrm>
        </p:spPr>
        <p:txBody>
          <a:bodyPr>
            <a:normAutofit fontScale="77500" lnSpcReduction="20000"/>
          </a:bodyPr>
          <a:lstStyle/>
          <a:p>
            <a:pPr algn="just">
              <a:buNone/>
            </a:pPr>
            <a:r>
              <a:rPr lang="ru-RU" b="1" dirty="0" smtClean="0">
                <a:latin typeface="Times New Roman" pitchFamily="18" charset="0"/>
                <a:cs typeface="Times New Roman" pitchFamily="18" charset="0"/>
              </a:rPr>
              <a:t>     </a:t>
            </a:r>
            <a:r>
              <a:rPr lang="ru-RU" b="1" dirty="0" smtClean="0">
                <a:solidFill>
                  <a:srgbClr val="002060"/>
                </a:solidFill>
                <a:latin typeface="Times New Roman" pitchFamily="18" charset="0"/>
                <a:cs typeface="Times New Roman" pitchFamily="18" charset="0"/>
              </a:rPr>
              <a:t>Официальный логотип (эмблема) Олимпийских Игр состоит из пяти сцепленных между собой кругов или колец. Этот символ был разработан основателем современных Олимпийских Игр бароном Пьером де Кубертеном в 1913 году под впечатлением от подобных символов на древнегреческих предметах. Нет подтверждений, что Кубертен связывал число колец с числом континентов, но считается, что пять колец – символ пяти континентов (Европы, Азии, Австралии, Африки и Америки). На флаге любого государства есть по крайней мере один цвет из представленных на олимпийских кольцах.</a:t>
            </a:r>
          </a:p>
          <a:p>
            <a:pPr>
              <a:buNone/>
            </a:pPr>
            <a:r>
              <a:rPr lang="ru-RU" dirty="0" smtClean="0"/>
              <a:t>	</a:t>
            </a:r>
          </a:p>
          <a:p>
            <a:pPr>
              <a:buNone/>
            </a:pPr>
            <a:r>
              <a:rPr lang="ru-RU" dirty="0" smtClean="0"/>
              <a:t> 	</a:t>
            </a:r>
            <a:endParaRPr lang="ru-RU" b="1" dirty="0" smtClean="0">
              <a:solidFill>
                <a:schemeClr val="accent2">
                  <a:lumMod val="50000"/>
                </a:schemeClr>
              </a:solidFill>
            </a:endParaRPr>
          </a:p>
          <a:p>
            <a:pPr>
              <a:buNone/>
            </a:pPr>
            <a:r>
              <a:rPr lang="ru-RU" sz="3400" b="1" dirty="0" smtClean="0">
                <a:solidFill>
                  <a:schemeClr val="accent2">
                    <a:lumMod val="50000"/>
                  </a:schemeClr>
                </a:solidFill>
              </a:rPr>
              <a:t>   </a:t>
            </a:r>
            <a:r>
              <a:rPr lang="ru-RU" sz="3400" b="1" dirty="0" smtClean="0">
                <a:solidFill>
                  <a:schemeClr val="accent2">
                    <a:lumMod val="50000"/>
                  </a:schemeClr>
                </a:solidFill>
                <a:latin typeface="Times New Roman" pitchFamily="18" charset="0"/>
                <a:cs typeface="Times New Roman" pitchFamily="18" charset="0"/>
              </a:rPr>
              <a:t>Синий Европа</a:t>
            </a:r>
            <a:r>
              <a:rPr lang="ru-RU" sz="3400" dirty="0" smtClean="0">
                <a:latin typeface="Times New Roman" pitchFamily="18" charset="0"/>
                <a:cs typeface="Times New Roman" pitchFamily="18" charset="0"/>
              </a:rPr>
              <a:t>	</a:t>
            </a:r>
          </a:p>
          <a:p>
            <a:pPr>
              <a:buNone/>
            </a:pPr>
            <a:r>
              <a:rPr lang="ru-RU" sz="3400" b="1" dirty="0" smtClean="0">
                <a:latin typeface="Times New Roman" pitchFamily="18" charset="0"/>
                <a:cs typeface="Times New Roman" pitchFamily="18" charset="0"/>
              </a:rPr>
              <a:t>   Черный Африка</a:t>
            </a:r>
            <a:endParaRPr lang="ru-RU" sz="3400" dirty="0" smtClean="0">
              <a:latin typeface="Times New Roman" pitchFamily="18" charset="0"/>
              <a:cs typeface="Times New Roman" pitchFamily="18" charset="0"/>
            </a:endParaRPr>
          </a:p>
          <a:p>
            <a:pPr>
              <a:buNone/>
            </a:pPr>
            <a:r>
              <a:rPr lang="ru-RU" sz="3400" b="1" dirty="0" smtClean="0">
                <a:solidFill>
                  <a:srgbClr val="FF0000"/>
                </a:solidFill>
                <a:latin typeface="Times New Roman" pitchFamily="18" charset="0"/>
                <a:cs typeface="Times New Roman" pitchFamily="18" charset="0"/>
              </a:rPr>
              <a:t>   Красный Америка</a:t>
            </a:r>
            <a:r>
              <a:rPr lang="ru-RU" sz="3400" dirty="0" smtClean="0">
                <a:latin typeface="Times New Roman" pitchFamily="18" charset="0"/>
                <a:cs typeface="Times New Roman" pitchFamily="18" charset="0"/>
              </a:rPr>
              <a:t>		</a:t>
            </a:r>
          </a:p>
          <a:p>
            <a:pPr>
              <a:buNone/>
            </a:pPr>
            <a:r>
              <a:rPr lang="ru-RU" sz="3400" b="1" dirty="0" smtClean="0">
                <a:solidFill>
                  <a:schemeClr val="bg2">
                    <a:lumMod val="75000"/>
                  </a:schemeClr>
                </a:solidFill>
                <a:latin typeface="Times New Roman" pitchFamily="18" charset="0"/>
                <a:cs typeface="Times New Roman" pitchFamily="18" charset="0"/>
              </a:rPr>
              <a:t>   Желтый Азия	</a:t>
            </a:r>
          </a:p>
          <a:p>
            <a:pPr>
              <a:buNone/>
            </a:pPr>
            <a:r>
              <a:rPr lang="ru-RU" sz="3400" b="1" dirty="0" smtClean="0">
                <a:solidFill>
                  <a:srgbClr val="00B050"/>
                </a:solidFill>
                <a:latin typeface="Times New Roman" pitchFamily="18" charset="0"/>
                <a:cs typeface="Times New Roman" pitchFamily="18" charset="0"/>
              </a:rPr>
              <a:t>   Зеленый  Австралия</a:t>
            </a:r>
            <a:r>
              <a:rPr lang="ru-RU" sz="3400" dirty="0" smtClean="0">
                <a:latin typeface="Times New Roman" pitchFamily="18" charset="0"/>
                <a:cs typeface="Times New Roman" pitchFamily="18" charset="0"/>
              </a:rPr>
              <a:t>	</a:t>
            </a:r>
          </a:p>
          <a:p>
            <a:pPr>
              <a:buNone/>
            </a:pPr>
            <a:r>
              <a:rPr lang="ru-RU" dirty="0" smtClean="0"/>
              <a:t>	</a:t>
            </a:r>
          </a:p>
          <a:p>
            <a:pPr>
              <a:buNone/>
            </a:pPr>
            <a:r>
              <a:rPr lang="ru-RU" dirty="0" smtClean="0"/>
              <a:t> </a:t>
            </a:r>
          </a:p>
          <a:p>
            <a:endParaRPr lang="ru-RU" dirty="0" smtClean="0"/>
          </a:p>
          <a:p>
            <a:endParaRPr lang="ru-RU" dirty="0" smtClean="0"/>
          </a:p>
          <a:p>
            <a:endParaRPr lang="ru-RU" dirty="0" smtClean="0"/>
          </a:p>
          <a:p>
            <a:endParaRPr lang="ru-RU" dirty="0" smtClean="0"/>
          </a:p>
          <a:p>
            <a:endParaRPr lang="ru-RU" dirty="0" smtClean="0"/>
          </a:p>
          <a:p>
            <a:endParaRPr lang="ru-RU" dirty="0"/>
          </a:p>
        </p:txBody>
      </p:sp>
      <p:pic>
        <p:nvPicPr>
          <p:cNvPr id="1026" name="Picture 2" descr="F:\учитель года\картинка\67нглора.jpeg"/>
          <p:cNvPicPr>
            <a:picLocks noChangeAspect="1" noChangeArrowheads="1"/>
          </p:cNvPicPr>
          <p:nvPr/>
        </p:nvPicPr>
        <p:blipFill>
          <a:blip r:embed="rId2" cstate="print"/>
          <a:srcRect/>
          <a:stretch>
            <a:fillRect/>
          </a:stretch>
        </p:blipFill>
        <p:spPr bwMode="auto">
          <a:xfrm>
            <a:off x="4067944" y="3429000"/>
            <a:ext cx="4123532" cy="3106394"/>
          </a:xfrm>
          <a:prstGeom prst="rect">
            <a:avLst/>
          </a:prstGeom>
          <a:noFill/>
        </p:spPr>
      </p:pic>
      <p:sp>
        <p:nvSpPr>
          <p:cNvPr id="6" name="Заголовок 1"/>
          <p:cNvSpPr txBox="1">
            <a:spLocks/>
          </p:cNvSpPr>
          <p:nvPr/>
        </p:nvSpPr>
        <p:spPr>
          <a:xfrm>
            <a:off x="395536" y="0"/>
            <a:ext cx="8229600" cy="1080120"/>
          </a:xfrm>
          <a:prstGeom prst="rect">
            <a:avLst/>
          </a:prstGeom>
          <a:ln>
            <a:noFill/>
          </a:ln>
        </p:spPr>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ru-RU" sz="5600" b="1" noProof="0" dirty="0"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ОЛИМПИЙСКИЕ   КОЛЬЦА</a:t>
            </a:r>
            <a:endParaRPr kumimoji="0" lang="ru-RU" sz="56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132856"/>
            <a:ext cx="8712968" cy="4896544"/>
          </a:xfrm>
        </p:spPr>
        <p:txBody>
          <a:bodyPr>
            <a:normAutofit fontScale="77500" lnSpcReduction="20000"/>
          </a:bodyPr>
          <a:lstStyle/>
          <a:p>
            <a:pPr algn="just">
              <a:buNone/>
            </a:pPr>
            <a:r>
              <a:rPr lang="ru-RU" b="1" dirty="0" smtClean="0">
                <a:solidFill>
                  <a:schemeClr val="accent1">
                    <a:lumMod val="75000"/>
                  </a:schemeClr>
                </a:solidFill>
                <a:latin typeface="Times New Roman" pitchFamily="18" charset="0"/>
                <a:cs typeface="Times New Roman" pitchFamily="18" charset="0"/>
              </a:rPr>
              <a:t>    </a:t>
            </a:r>
            <a:r>
              <a:rPr lang="ru-RU" b="1" dirty="0" smtClean="0">
                <a:solidFill>
                  <a:srgbClr val="002060"/>
                </a:solidFill>
                <a:latin typeface="Times New Roman" pitchFamily="18" charset="0"/>
                <a:cs typeface="Times New Roman" pitchFamily="18" charset="0"/>
              </a:rPr>
              <a:t>Официальный флаг Олимпийских Игр представляет собой изображение олимпийского логотипа на белом фоне. Белый цвет символизирует мир во время Игр. Флаг планировалось впервые использовать на Играх 1916 года, но они не состоялись из-за войны, поэтому впервые флаг появился на Олимпийских играх 1920 года в Антверпене (Бельгия). Олимпийский флаг используется в церемониях открытия и закрытия каждой Олимпиады. На церемонии закрытия мэр города-хозяина прошедших Игр передает флаг мэру города-хозяина следующих Игр. В течение четырех лет флаг остается в здании мэрии города, который готовится к очередным Играм.</a:t>
            </a:r>
          </a:p>
          <a:p>
            <a:pPr algn="just">
              <a:buNone/>
            </a:pPr>
            <a:r>
              <a:rPr lang="ru-RU" b="1" dirty="0" smtClean="0">
                <a:solidFill>
                  <a:srgbClr val="002060"/>
                </a:solidFill>
                <a:latin typeface="Times New Roman" pitchFamily="18" charset="0"/>
                <a:cs typeface="Times New Roman" pitchFamily="18" charset="0"/>
              </a:rPr>
              <a:t>    Флаг представляет собой белое шёлковое полотнище с олимпийской эмблемой, вышитой на нём. Эмблема придумана Пьером де Кубертеном в 1913 году.</a:t>
            </a:r>
          </a:p>
          <a:p>
            <a:pPr algn="just">
              <a:buNone/>
            </a:pPr>
            <a:r>
              <a:rPr lang="ru-RU" b="1" dirty="0" smtClean="0">
                <a:solidFill>
                  <a:srgbClr val="002060"/>
                </a:solidFill>
                <a:latin typeface="Times New Roman" pitchFamily="18" charset="0"/>
                <a:cs typeface="Times New Roman" pitchFamily="18" charset="0"/>
              </a:rPr>
              <a:t>     Кольца соединены по цепочке, в форме буквы W, причём крайние (голубое, красное) пересекаются каждое только с одним другим кольцом, а расположенные в центре - каждое с двумя кольцами.</a:t>
            </a:r>
          </a:p>
          <a:p>
            <a:endParaRPr lang="ru-RU" dirty="0" smtClean="0">
              <a:solidFill>
                <a:schemeClr val="accent1">
                  <a:lumMod val="75000"/>
                </a:schemeClr>
              </a:solidFill>
            </a:endParaRPr>
          </a:p>
          <a:p>
            <a:endParaRPr lang="ru-RU" dirty="0" smtClean="0"/>
          </a:p>
          <a:p>
            <a:endParaRPr lang="ru-RU" dirty="0" smtClean="0"/>
          </a:p>
          <a:p>
            <a:endParaRPr lang="ru-RU" dirty="0"/>
          </a:p>
        </p:txBody>
      </p:sp>
      <p:pic>
        <p:nvPicPr>
          <p:cNvPr id="5" name="Picture 2" descr="F:\учитель года\эмблемы\d.jpg"/>
          <p:cNvPicPr>
            <a:picLocks noChangeAspect="1" noChangeArrowheads="1"/>
          </p:cNvPicPr>
          <p:nvPr/>
        </p:nvPicPr>
        <p:blipFill>
          <a:blip r:embed="rId2" cstate="print"/>
          <a:srcRect/>
          <a:stretch>
            <a:fillRect/>
          </a:stretch>
        </p:blipFill>
        <p:spPr bwMode="auto">
          <a:xfrm>
            <a:off x="5796136" y="0"/>
            <a:ext cx="2815035" cy="2111276"/>
          </a:xfrm>
          <a:prstGeom prst="rect">
            <a:avLst/>
          </a:prstGeom>
          <a:noFill/>
        </p:spPr>
      </p:pic>
      <p:sp>
        <p:nvSpPr>
          <p:cNvPr id="6" name="Заголовок 1"/>
          <p:cNvSpPr txBox="1">
            <a:spLocks/>
          </p:cNvSpPr>
          <p:nvPr/>
        </p:nvSpPr>
        <p:spPr>
          <a:xfrm>
            <a:off x="-2988840" y="620688"/>
            <a:ext cx="8229600" cy="108012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ru-RU" sz="54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ОЛИПИЙСКИЙ</a:t>
            </a:r>
            <a:r>
              <a:rPr kumimoji="0" lang="ru-RU" sz="54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t>
            </a:r>
          </a:p>
          <a:p>
            <a:pPr marL="0" marR="0" lvl="0" indent="0" algn="r" defTabSz="914400" rtl="0" eaLnBrk="1" fontAlgn="auto" latinLnBrk="0" hangingPunct="1">
              <a:lnSpc>
                <a:spcPct val="100000"/>
              </a:lnSpc>
              <a:spcBef>
                <a:spcPct val="0"/>
              </a:spcBef>
              <a:spcAft>
                <a:spcPts val="0"/>
              </a:spcAft>
              <a:buClrTx/>
              <a:buSzTx/>
              <a:buFontTx/>
              <a:buNone/>
              <a:tabLst/>
              <a:defRPr/>
            </a:pPr>
            <a:r>
              <a:rPr kumimoji="0" lang="ru-RU" sz="54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ФЛАГ</a:t>
            </a:r>
            <a:endParaRPr kumimoji="0" lang="ru-RU" sz="54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052736"/>
            <a:ext cx="8841160" cy="4032448"/>
          </a:xfrm>
        </p:spPr>
        <p:txBody>
          <a:bodyPr>
            <a:normAutofit fontScale="77500" lnSpcReduction="20000"/>
          </a:bodyPr>
          <a:lstStyle/>
          <a:p>
            <a:endParaRPr lang="ru-RU" dirty="0" smtClean="0">
              <a:solidFill>
                <a:srgbClr val="002060"/>
              </a:solidFill>
              <a:latin typeface="Times New Roman" pitchFamily="18" charset="0"/>
              <a:cs typeface="Times New Roman" pitchFamily="18" charset="0"/>
            </a:endParaRPr>
          </a:p>
          <a:p>
            <a:pPr algn="just">
              <a:buNone/>
            </a:pPr>
            <a:r>
              <a:rPr lang="ru-RU" dirty="0" smtClean="0">
                <a:solidFill>
                  <a:srgbClr val="002060"/>
                </a:solidFill>
                <a:latin typeface="Times New Roman" pitchFamily="18" charset="0"/>
                <a:cs typeface="Times New Roman" pitchFamily="18" charset="0"/>
              </a:rPr>
              <a:t>     </a:t>
            </a:r>
            <a:r>
              <a:rPr lang="ru-RU" b="1" dirty="0" smtClean="0">
                <a:solidFill>
                  <a:srgbClr val="002060"/>
                </a:solidFill>
                <a:latin typeface="Times New Roman" pitchFamily="18" charset="0"/>
                <a:cs typeface="Times New Roman" pitchFamily="18" charset="0"/>
              </a:rPr>
              <a:t>«Быстрее, выше, сильнее», что является переводом латинского выражения «</a:t>
            </a:r>
            <a:r>
              <a:rPr lang="ru-RU" b="1" dirty="0" err="1" smtClean="0">
                <a:solidFill>
                  <a:srgbClr val="002060"/>
                </a:solidFill>
                <a:latin typeface="Times New Roman" pitchFamily="18" charset="0"/>
                <a:cs typeface="Times New Roman" pitchFamily="18" charset="0"/>
              </a:rPr>
              <a:t>Citius</a:t>
            </a:r>
            <a:r>
              <a:rPr lang="ru-RU" b="1" dirty="0" smtClean="0">
                <a:solidFill>
                  <a:srgbClr val="002060"/>
                </a:solidFill>
                <a:latin typeface="Times New Roman" pitchFamily="18" charset="0"/>
                <a:cs typeface="Times New Roman" pitchFamily="18" charset="0"/>
              </a:rPr>
              <a:t>, </a:t>
            </a:r>
            <a:r>
              <a:rPr lang="ru-RU" b="1" dirty="0" err="1" smtClean="0">
                <a:solidFill>
                  <a:srgbClr val="002060"/>
                </a:solidFill>
                <a:latin typeface="Times New Roman" pitchFamily="18" charset="0"/>
                <a:cs typeface="Times New Roman" pitchFamily="18" charset="0"/>
              </a:rPr>
              <a:t>Altius</a:t>
            </a:r>
            <a:r>
              <a:rPr lang="ru-RU" b="1" dirty="0" smtClean="0">
                <a:solidFill>
                  <a:srgbClr val="002060"/>
                </a:solidFill>
                <a:latin typeface="Times New Roman" pitchFamily="18" charset="0"/>
                <a:cs typeface="Times New Roman" pitchFamily="18" charset="0"/>
              </a:rPr>
              <a:t>, </a:t>
            </a:r>
            <a:r>
              <a:rPr lang="ru-RU" b="1" dirty="0" err="1" smtClean="0">
                <a:solidFill>
                  <a:srgbClr val="002060"/>
                </a:solidFill>
                <a:latin typeface="Times New Roman" pitchFamily="18" charset="0"/>
                <a:cs typeface="Times New Roman" pitchFamily="18" charset="0"/>
              </a:rPr>
              <a:t>Fortius</a:t>
            </a:r>
            <a:r>
              <a:rPr lang="ru-RU" b="1" dirty="0" smtClean="0">
                <a:solidFill>
                  <a:srgbClr val="002060"/>
                </a:solidFill>
                <a:latin typeface="Times New Roman" pitchFamily="18" charset="0"/>
                <a:cs typeface="Times New Roman" pitchFamily="18" charset="0"/>
              </a:rPr>
              <a:t>». Лозунг был предложен Пьером де Кубертеном при создании Международного олимпийского комитета в 1894 году и представлен на VIII летних Олимпийских играх в Париже в 1924 году.</a:t>
            </a:r>
          </a:p>
          <a:p>
            <a:pPr algn="just">
              <a:buNone/>
            </a:pPr>
            <a:r>
              <a:rPr lang="ru-RU" b="1" dirty="0" smtClean="0">
                <a:solidFill>
                  <a:srgbClr val="002060"/>
                </a:solidFill>
                <a:latin typeface="Times New Roman" pitchFamily="18" charset="0"/>
                <a:cs typeface="Times New Roman" pitchFamily="18" charset="0"/>
              </a:rPr>
              <a:t>     Существует также неофициальный девиз «Главное — не победа, а участие», авторство которого ошибочно приписывается де Кубертену.</a:t>
            </a:r>
          </a:p>
          <a:p>
            <a:pPr algn="just">
              <a:buNone/>
            </a:pPr>
            <a:r>
              <a:rPr lang="ru-RU" b="1" dirty="0" smtClean="0">
                <a:solidFill>
                  <a:srgbClr val="002060"/>
                </a:solidFill>
                <a:latin typeface="Times New Roman" pitchFamily="18" charset="0"/>
                <a:cs typeface="Times New Roman" pitchFamily="18" charset="0"/>
              </a:rPr>
              <a:t>     На самом деле эта фраза связана с трагедией бегуна </a:t>
            </a:r>
            <a:r>
              <a:rPr lang="ru-RU" b="1" dirty="0" err="1" smtClean="0">
                <a:solidFill>
                  <a:srgbClr val="002060"/>
                </a:solidFill>
                <a:latin typeface="Times New Roman" pitchFamily="18" charset="0"/>
                <a:cs typeface="Times New Roman" pitchFamily="18" charset="0"/>
              </a:rPr>
              <a:t>Пиетри</a:t>
            </a:r>
            <a:r>
              <a:rPr lang="ru-RU" b="1" dirty="0" smtClean="0">
                <a:solidFill>
                  <a:srgbClr val="002060"/>
                </a:solidFill>
                <a:latin typeface="Times New Roman" pitchFamily="18" charset="0"/>
                <a:cs typeface="Times New Roman" pitchFamily="18" charset="0"/>
              </a:rPr>
              <a:t> </a:t>
            </a:r>
            <a:r>
              <a:rPr lang="ru-RU" b="1" dirty="0" err="1" smtClean="0">
                <a:solidFill>
                  <a:srgbClr val="002060"/>
                </a:solidFill>
                <a:latin typeface="Times New Roman" pitchFamily="18" charset="0"/>
                <a:cs typeface="Times New Roman" pitchFamily="18" charset="0"/>
              </a:rPr>
              <a:t>Дорандо</a:t>
            </a:r>
            <a:r>
              <a:rPr lang="ru-RU" b="1" dirty="0" smtClean="0">
                <a:solidFill>
                  <a:srgbClr val="002060"/>
                </a:solidFill>
                <a:latin typeface="Times New Roman" pitchFamily="18" charset="0"/>
                <a:cs typeface="Times New Roman" pitchFamily="18" charset="0"/>
              </a:rPr>
              <a:t>, который был дисквалифицирован в беге на марафонскую дистанцию (Лондон, 1908) из-за оказанной ему посторонней помощи на финише. Помощи, которую он не просил. На другой день состоялась торжественная церемония вручения призов. Один из членов королевской семьи пригласил итальянца к пьедесталу и вручил ему золотой кубок за выдающееся спортивное достижение.</a:t>
            </a:r>
          </a:p>
          <a:p>
            <a:endParaRPr lang="ru-RU" dirty="0" smtClean="0"/>
          </a:p>
          <a:p>
            <a:endParaRPr lang="ru-RU" dirty="0"/>
          </a:p>
        </p:txBody>
      </p:sp>
      <p:pic>
        <p:nvPicPr>
          <p:cNvPr id="3074" name="Picture 2" descr="F:\учитель года\эмблемы\девиз.jpeg"/>
          <p:cNvPicPr>
            <a:picLocks noChangeAspect="1" noChangeArrowheads="1"/>
          </p:cNvPicPr>
          <p:nvPr/>
        </p:nvPicPr>
        <p:blipFill>
          <a:blip r:embed="rId2" cstate="print"/>
          <a:srcRect l="26449" t="48556" r="30466" b="6403"/>
          <a:stretch>
            <a:fillRect/>
          </a:stretch>
        </p:blipFill>
        <p:spPr bwMode="auto">
          <a:xfrm>
            <a:off x="5148064" y="4941168"/>
            <a:ext cx="2487453" cy="1728192"/>
          </a:xfrm>
          <a:prstGeom prst="rect">
            <a:avLst/>
          </a:prstGeom>
          <a:noFill/>
        </p:spPr>
      </p:pic>
      <p:pic>
        <p:nvPicPr>
          <p:cNvPr id="1026" name="Picture 2" descr="F:\учитель года\картинка\иконки\пара\marafon.jpg"/>
          <p:cNvPicPr>
            <a:picLocks noChangeAspect="1" noChangeArrowheads="1"/>
          </p:cNvPicPr>
          <p:nvPr/>
        </p:nvPicPr>
        <p:blipFill>
          <a:blip r:embed="rId3" cstate="print"/>
          <a:srcRect l="7100" t="4451" r="22720" b="8903"/>
          <a:stretch>
            <a:fillRect/>
          </a:stretch>
        </p:blipFill>
        <p:spPr bwMode="auto">
          <a:xfrm>
            <a:off x="1187624" y="4941168"/>
            <a:ext cx="2139278" cy="1685260"/>
          </a:xfrm>
          <a:prstGeom prst="rect">
            <a:avLst/>
          </a:prstGeom>
          <a:noFill/>
        </p:spPr>
      </p:pic>
      <p:sp>
        <p:nvSpPr>
          <p:cNvPr id="6" name="Заголовок 1"/>
          <p:cNvSpPr txBox="1">
            <a:spLocks/>
          </p:cNvSpPr>
          <p:nvPr/>
        </p:nvSpPr>
        <p:spPr>
          <a:xfrm>
            <a:off x="179512" y="116632"/>
            <a:ext cx="8229600" cy="1080120"/>
          </a:xfrm>
          <a:prstGeom prst="rect">
            <a:avLst/>
          </a:prstGeom>
          <a:ln>
            <a:noFill/>
          </a:ln>
        </p:spPr>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ru-RU" sz="56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ОЛИПИЙСКИЙ</a:t>
            </a:r>
            <a:r>
              <a:rPr kumimoji="0" lang="ru-RU" sz="56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ДЕВИЗ</a:t>
            </a:r>
            <a:endParaRPr kumimoji="0" lang="ru-RU" sz="56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1935480"/>
            <a:ext cx="8579296" cy="4661872"/>
          </a:xfrm>
        </p:spPr>
        <p:txBody>
          <a:bodyPr>
            <a:normAutofit fontScale="70000" lnSpcReduction="20000"/>
          </a:bodyPr>
          <a:lstStyle/>
          <a:p>
            <a:pPr>
              <a:buNone/>
            </a:pPr>
            <a:endParaRPr lang="ru-RU" dirty="0" smtClean="0"/>
          </a:p>
          <a:p>
            <a:endParaRPr lang="ru-RU" dirty="0" smtClean="0"/>
          </a:p>
          <a:p>
            <a:pPr algn="just">
              <a:buNone/>
            </a:pPr>
            <a:r>
              <a:rPr lang="ru-RU" dirty="0" smtClean="0">
                <a:solidFill>
                  <a:srgbClr val="002060"/>
                </a:solidFill>
                <a:latin typeface="Times New Roman" pitchFamily="18" charset="0"/>
                <a:cs typeface="Times New Roman" pitchFamily="18" charset="0"/>
              </a:rPr>
              <a:t>     </a:t>
            </a:r>
            <a:r>
              <a:rPr lang="ru-RU" b="1" dirty="0" smtClean="0">
                <a:solidFill>
                  <a:srgbClr val="002060"/>
                </a:solidFill>
                <a:latin typeface="Times New Roman" pitchFamily="18" charset="0"/>
                <a:cs typeface="Times New Roman" pitchFamily="18" charset="0"/>
              </a:rPr>
              <a:t>Один из выдающихся спортсменов произносит клятву в честности соревнований от имени всех соревнующихся. Затем один из судей произносит клятву в честном и объективном судействе.</a:t>
            </a:r>
          </a:p>
          <a:p>
            <a:pPr algn="just">
              <a:buNone/>
            </a:pPr>
            <a:r>
              <a:rPr lang="ru-RU" b="1" dirty="0" smtClean="0">
                <a:solidFill>
                  <a:srgbClr val="002060"/>
                </a:solidFill>
                <a:latin typeface="Times New Roman" pitchFamily="18" charset="0"/>
                <a:cs typeface="Times New Roman" pitchFamily="18" charset="0"/>
              </a:rPr>
              <a:t>     Предложена де Кубертеном в 1913 году. Возрождает аналогичное античному </a:t>
            </a:r>
            <a:r>
              <a:rPr lang="ru-RU" b="1" dirty="0" err="1" smtClean="0">
                <a:solidFill>
                  <a:srgbClr val="002060"/>
                </a:solidFill>
                <a:latin typeface="Times New Roman" pitchFamily="18" charset="0"/>
                <a:cs typeface="Times New Roman" pitchFamily="18" charset="0"/>
              </a:rPr>
              <a:t>клятвоприношение</a:t>
            </a:r>
            <a:r>
              <a:rPr lang="ru-RU" b="1" dirty="0" smtClean="0">
                <a:solidFill>
                  <a:srgbClr val="002060"/>
                </a:solidFill>
                <a:latin typeface="Times New Roman" pitchFamily="18" charset="0"/>
                <a:cs typeface="Times New Roman" pitchFamily="18" charset="0"/>
              </a:rPr>
              <a:t>. Впервые была официально произнесена в 1920 году на VII летних Олимпийских играх в Антверпене. Текст клятвы предложил Пьер де Кубертен, впоследствии он несколько изменился и сейчас звучит так: «От имени всех участников соревнований, я обещаю что мы будем участвовать в этих Олимпийских Играх, уважая и соблюдая правила, по которым они проводятся, в истинно спортивном духе, во славу спорта и чести наших команд». Клятву принимают также тренеры и официальные лица команд. Спортивные судьи также принимают клятву, текст которой адаптирован для этих целей. Впервые олимпийская клятва прозвучала в 1920 году, а клятва арбитров – в 1968 году в Мехико. В 2000 году на Олимпиаде в Сиднее впервые в тексте клятвы появились слова о не использовании допинга в соревнованиях.</a:t>
            </a:r>
          </a:p>
          <a:p>
            <a:endParaRPr lang="ru-RU" dirty="0"/>
          </a:p>
        </p:txBody>
      </p:sp>
      <p:pic>
        <p:nvPicPr>
          <p:cNvPr id="4098" name="Picture 2" descr="F:\учитель года\эмблемы\i.jpeg"/>
          <p:cNvPicPr>
            <a:picLocks noChangeAspect="1" noChangeArrowheads="1"/>
          </p:cNvPicPr>
          <p:nvPr/>
        </p:nvPicPr>
        <p:blipFill>
          <a:blip r:embed="rId2" cstate="print"/>
          <a:srcRect/>
          <a:stretch>
            <a:fillRect/>
          </a:stretch>
        </p:blipFill>
        <p:spPr bwMode="auto">
          <a:xfrm>
            <a:off x="5940152" y="404664"/>
            <a:ext cx="2778125" cy="1857743"/>
          </a:xfrm>
          <a:prstGeom prst="rect">
            <a:avLst/>
          </a:prstGeom>
          <a:noFill/>
        </p:spPr>
      </p:pic>
      <p:sp>
        <p:nvSpPr>
          <p:cNvPr id="5" name="Заголовок 1"/>
          <p:cNvSpPr txBox="1">
            <a:spLocks/>
          </p:cNvSpPr>
          <p:nvPr/>
        </p:nvSpPr>
        <p:spPr>
          <a:xfrm>
            <a:off x="-2484784" y="332656"/>
            <a:ext cx="8229600" cy="1484784"/>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ru-RU" sz="54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ОЛИПИЙСКАЯ</a:t>
            </a:r>
          </a:p>
          <a:p>
            <a:pPr marL="0" marR="0" lvl="0" indent="0" algn="r" defTabSz="914400" rtl="0" eaLnBrk="1" fontAlgn="auto" latinLnBrk="0" hangingPunct="1">
              <a:lnSpc>
                <a:spcPct val="100000"/>
              </a:lnSpc>
              <a:spcBef>
                <a:spcPct val="0"/>
              </a:spcBef>
              <a:spcAft>
                <a:spcPts val="0"/>
              </a:spcAft>
              <a:buClrTx/>
              <a:buSzTx/>
              <a:buFontTx/>
              <a:buNone/>
              <a:tabLst/>
              <a:defRPr/>
            </a:pPr>
            <a:r>
              <a:rPr kumimoji="0" lang="ru-RU" sz="54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КЛЯТВА</a:t>
            </a:r>
            <a:endParaRPr kumimoji="0" lang="ru-RU" sz="54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331640" y="908720"/>
            <a:ext cx="7560840" cy="6552728"/>
          </a:xfrm>
        </p:spPr>
        <p:txBody>
          <a:bodyPr>
            <a:normAutofit fontScale="47500" lnSpcReduction="20000"/>
          </a:bodyPr>
          <a:lstStyle/>
          <a:p>
            <a:pPr algn="just">
              <a:buNone/>
            </a:pPr>
            <a:r>
              <a:rPr lang="ru-RU" dirty="0" smtClean="0"/>
              <a:t>      </a:t>
            </a:r>
            <a:r>
              <a:rPr lang="ru-RU" sz="3400" b="1" dirty="0" smtClean="0">
                <a:solidFill>
                  <a:srgbClr val="002060"/>
                </a:solidFill>
                <a:latin typeface="Times New Roman" pitchFamily="18" charset="0"/>
                <a:cs typeface="Times New Roman" pitchFamily="18" charset="0"/>
              </a:rPr>
              <a:t>Впервые Олимпийский огонь был зажжен на IX летних Играх в Амстердаме (Нидерланды).</a:t>
            </a:r>
          </a:p>
          <a:p>
            <a:pPr algn="just">
              <a:buNone/>
            </a:pPr>
            <a:r>
              <a:rPr lang="ru-RU" sz="3400" b="1" dirty="0" smtClean="0">
                <a:solidFill>
                  <a:srgbClr val="002060"/>
                </a:solidFill>
                <a:latin typeface="Times New Roman" pitchFamily="18" charset="0"/>
                <a:cs typeface="Times New Roman" pitchFamily="18" charset="0"/>
              </a:rPr>
              <a:t>      Олимпийский огонь зажигают на территории развалин храма богини Геры в древней Олимпии в Греции от параболического зеркала. Олимпийский огонь на факеле передается от атлета к атлету в ходе многодневной символической эстафеты, которая проходит по всем 5 населённым континентам Земли. Огонь прибывает к месту проведения Олимпийских игр в день их открытия. Финалист эстафеты факелом зажигает пламя Олимпийского костра. Это символизирует начало игр. По завершении всех соревнований Олимпийский огонь костра гасится, что символизирует закрытие игр.</a:t>
            </a:r>
          </a:p>
          <a:p>
            <a:pPr algn="just">
              <a:buNone/>
            </a:pPr>
            <a:r>
              <a:rPr lang="ru-RU" sz="3400" b="1" dirty="0" smtClean="0">
                <a:solidFill>
                  <a:srgbClr val="002060"/>
                </a:solidFill>
                <a:latin typeface="Times New Roman" pitchFamily="18" charset="0"/>
                <a:cs typeface="Times New Roman" pitchFamily="18" charset="0"/>
              </a:rPr>
              <a:t>      Первая эстафета Олимпийского огня из Олимпии и церемония зажжения Олимпийского костра были проведены на XI летних Олимпийских играх в Берлине (Германия) в 1936 году. Огонь был зажжен в Олимпии 20 июля 1936 года, эстафета закончилась в Берлине 1 августа 1936 года.</a:t>
            </a:r>
          </a:p>
          <a:p>
            <a:pPr algn="just">
              <a:buNone/>
            </a:pPr>
            <a:r>
              <a:rPr lang="ru-RU" sz="3400" b="1" dirty="0" smtClean="0">
                <a:solidFill>
                  <a:srgbClr val="002060"/>
                </a:solidFill>
                <a:latin typeface="Times New Roman" pitchFamily="18" charset="0"/>
                <a:cs typeface="Times New Roman" pitchFamily="18" charset="0"/>
              </a:rPr>
              <a:t>     Автором и основателем традиции эстафеты, а также автором идеи зажжения факела в Греции, считается Карл </a:t>
            </a:r>
            <a:r>
              <a:rPr lang="ru-RU" sz="3400" b="1" dirty="0" err="1" smtClean="0">
                <a:solidFill>
                  <a:srgbClr val="002060"/>
                </a:solidFill>
                <a:latin typeface="Times New Roman" pitchFamily="18" charset="0"/>
                <a:cs typeface="Times New Roman" pitchFamily="18" charset="0"/>
              </a:rPr>
              <a:t>Дием</a:t>
            </a:r>
            <a:r>
              <a:rPr lang="ru-RU" sz="3400" b="1" dirty="0" smtClean="0">
                <a:solidFill>
                  <a:srgbClr val="002060"/>
                </a:solidFill>
                <a:latin typeface="Times New Roman" pitchFamily="18" charset="0"/>
                <a:cs typeface="Times New Roman" pitchFamily="18" charset="0"/>
              </a:rPr>
              <a:t> (</a:t>
            </a:r>
            <a:r>
              <a:rPr lang="ru-RU" sz="3400" b="1" dirty="0" err="1" smtClean="0">
                <a:solidFill>
                  <a:srgbClr val="002060"/>
                </a:solidFill>
                <a:latin typeface="Times New Roman" pitchFamily="18" charset="0"/>
                <a:cs typeface="Times New Roman" pitchFamily="18" charset="0"/>
              </a:rPr>
              <a:t>Carl</a:t>
            </a:r>
            <a:r>
              <a:rPr lang="ru-RU" sz="3400" b="1" dirty="0" smtClean="0">
                <a:solidFill>
                  <a:srgbClr val="002060"/>
                </a:solidFill>
                <a:latin typeface="Times New Roman" pitchFamily="18" charset="0"/>
                <a:cs typeface="Times New Roman" pitchFamily="18" charset="0"/>
              </a:rPr>
              <a:t> </a:t>
            </a:r>
            <a:r>
              <a:rPr lang="ru-RU" sz="3400" b="1" dirty="0" err="1" smtClean="0">
                <a:solidFill>
                  <a:srgbClr val="002060"/>
                </a:solidFill>
                <a:latin typeface="Times New Roman" pitchFamily="18" charset="0"/>
                <a:cs typeface="Times New Roman" pitchFamily="18" charset="0"/>
              </a:rPr>
              <a:t>Diem</a:t>
            </a:r>
            <a:r>
              <a:rPr lang="ru-RU" sz="3400" b="1" dirty="0" smtClean="0">
                <a:solidFill>
                  <a:srgbClr val="002060"/>
                </a:solidFill>
                <a:latin typeface="Times New Roman" pitchFamily="18" charset="0"/>
                <a:cs typeface="Times New Roman" pitchFamily="18" charset="0"/>
              </a:rPr>
              <a:t>), спортивный чиновник в Германии и генеральный секретарь Оргкомитета XI Игр.</a:t>
            </a:r>
          </a:p>
          <a:p>
            <a:pPr algn="just">
              <a:buNone/>
            </a:pPr>
            <a:r>
              <a:rPr lang="ru-RU" sz="3400" b="1" dirty="0" smtClean="0">
                <a:solidFill>
                  <a:srgbClr val="002060"/>
                </a:solidFill>
                <a:latin typeface="Times New Roman" pitchFamily="18" charset="0"/>
                <a:cs typeface="Times New Roman" pitchFamily="18" charset="0"/>
              </a:rPr>
              <a:t>      Замысел эстафеты возник у </a:t>
            </a:r>
            <a:r>
              <a:rPr lang="ru-RU" sz="3400" b="1" dirty="0" err="1" smtClean="0">
                <a:solidFill>
                  <a:srgbClr val="002060"/>
                </a:solidFill>
                <a:latin typeface="Times New Roman" pitchFamily="18" charset="0"/>
                <a:cs typeface="Times New Roman" pitchFamily="18" charset="0"/>
              </a:rPr>
              <a:t>Диема</a:t>
            </a:r>
            <a:r>
              <a:rPr lang="ru-RU" sz="3400" b="1" dirty="0" smtClean="0">
                <a:solidFill>
                  <a:srgbClr val="002060"/>
                </a:solidFill>
                <a:latin typeface="Times New Roman" pitchFamily="18" charset="0"/>
                <a:cs typeface="Times New Roman" pitchFamily="18" charset="0"/>
              </a:rPr>
              <a:t> в ходе подготовки к проведению VI летних Олимпийских игр в Берлине, отмененных в связи Первой мировой войной. Ритуал зажжения священного огня происходит от древних греков и был возобновлен Кубертеном в 1912 году. Факел зажигают в Олимпии направленным пучком солнечных лучей, образованных вогнутым зеркалом. Олимпийский огонь символизирует чистоту, попытку совершенствования и борьбу за победу, а также мир и дружбу. Эстафета по доставке факела в город-хозяин Игр впервые состоялась в 1936 году..</a:t>
            </a:r>
          </a:p>
          <a:p>
            <a:pPr algn="just"/>
            <a:endParaRPr lang="ru-RU" b="1" dirty="0"/>
          </a:p>
        </p:txBody>
      </p:sp>
      <p:pic>
        <p:nvPicPr>
          <p:cNvPr id="1026" name="Picture 2" descr="F:\учитель года\эмблемы\7eb3948918a7a307b4a7e9d2175abd6b.jpg"/>
          <p:cNvPicPr>
            <a:picLocks noChangeAspect="1" noChangeArrowheads="1"/>
          </p:cNvPicPr>
          <p:nvPr/>
        </p:nvPicPr>
        <p:blipFill>
          <a:blip r:embed="rId2" cstate="print"/>
          <a:srcRect/>
          <a:stretch>
            <a:fillRect/>
          </a:stretch>
        </p:blipFill>
        <p:spPr bwMode="auto">
          <a:xfrm>
            <a:off x="251520" y="332656"/>
            <a:ext cx="1017811" cy="1269091"/>
          </a:xfrm>
          <a:prstGeom prst="rect">
            <a:avLst/>
          </a:prstGeom>
          <a:noFill/>
        </p:spPr>
      </p:pic>
      <p:pic>
        <p:nvPicPr>
          <p:cNvPr id="1027" name="Picture 3" descr="F:\учитель года\эмблемы\olimpiiskii-ogon-peredan-orgko.jpg"/>
          <p:cNvPicPr>
            <a:picLocks noChangeAspect="1" noChangeArrowheads="1"/>
          </p:cNvPicPr>
          <p:nvPr/>
        </p:nvPicPr>
        <p:blipFill>
          <a:blip r:embed="rId3" cstate="print"/>
          <a:srcRect/>
          <a:stretch>
            <a:fillRect/>
          </a:stretch>
        </p:blipFill>
        <p:spPr bwMode="auto">
          <a:xfrm>
            <a:off x="323528" y="5013176"/>
            <a:ext cx="1007368" cy="1007368"/>
          </a:xfrm>
          <a:prstGeom prst="rect">
            <a:avLst/>
          </a:prstGeom>
          <a:noFill/>
        </p:spPr>
      </p:pic>
      <p:pic>
        <p:nvPicPr>
          <p:cNvPr id="1028" name="Picture 4" descr="F:\учитель года\эмблемы\af701d44438d.jpg"/>
          <p:cNvPicPr>
            <a:picLocks noChangeAspect="1" noChangeArrowheads="1"/>
          </p:cNvPicPr>
          <p:nvPr/>
        </p:nvPicPr>
        <p:blipFill>
          <a:blip r:embed="rId4" cstate="print"/>
          <a:srcRect t="5006" b="10012"/>
          <a:stretch>
            <a:fillRect/>
          </a:stretch>
        </p:blipFill>
        <p:spPr bwMode="auto">
          <a:xfrm>
            <a:off x="179512" y="1988840"/>
            <a:ext cx="1332333" cy="2610097"/>
          </a:xfrm>
          <a:prstGeom prst="rect">
            <a:avLst/>
          </a:prstGeom>
          <a:noFill/>
        </p:spPr>
      </p:pic>
      <p:sp>
        <p:nvSpPr>
          <p:cNvPr id="7" name="Заголовок 1"/>
          <p:cNvSpPr txBox="1">
            <a:spLocks/>
          </p:cNvSpPr>
          <p:nvPr/>
        </p:nvSpPr>
        <p:spPr>
          <a:xfrm>
            <a:off x="467544" y="-171400"/>
            <a:ext cx="8229600" cy="1080120"/>
          </a:xfrm>
          <a:prstGeom prst="rect">
            <a:avLst/>
          </a:prstGeom>
          <a:ln>
            <a:noFill/>
          </a:ln>
        </p:spPr>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ru-RU" sz="56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ОЛИПИЙСКИЙ</a:t>
            </a:r>
            <a:r>
              <a:rPr kumimoji="0" lang="ru-RU" sz="56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ОГОНЬ </a:t>
            </a:r>
            <a:endParaRPr kumimoji="0" lang="ru-RU" sz="56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8520" y="764704"/>
            <a:ext cx="9145016" cy="5112568"/>
          </a:xfrm>
        </p:spPr>
        <p:txBody>
          <a:bodyPr>
            <a:normAutofit fontScale="55000" lnSpcReduction="20000"/>
          </a:bodyPr>
          <a:lstStyle/>
          <a:p>
            <a:endParaRPr lang="ru-RU" dirty="0" smtClean="0">
              <a:latin typeface="Times New Roman" pitchFamily="18" charset="0"/>
              <a:cs typeface="Times New Roman" pitchFamily="18" charset="0"/>
            </a:endParaRPr>
          </a:p>
          <a:p>
            <a:pPr algn="just">
              <a:buNone/>
            </a:pPr>
            <a:r>
              <a:rPr lang="ru-RU" dirty="0" smtClean="0">
                <a:solidFill>
                  <a:srgbClr val="002060"/>
                </a:solidFill>
                <a:latin typeface="Times New Roman" pitchFamily="18" charset="0"/>
                <a:cs typeface="Times New Roman" pitchFamily="18" charset="0"/>
              </a:rPr>
              <a:t>       </a:t>
            </a:r>
            <a:r>
              <a:rPr lang="ru-RU" b="1" dirty="0" smtClean="0">
                <a:solidFill>
                  <a:srgbClr val="002060"/>
                </a:solidFill>
                <a:latin typeface="Times New Roman" pitchFamily="18" charset="0"/>
                <a:cs typeface="Times New Roman" pitchFamily="18" charset="0"/>
              </a:rPr>
              <a:t>Олимпийские медали: золотую, серебряную и бронзовую вручают трём спортсменам, показавшим наилучшие результаты в соревновании. В командных видах спорта медали равного достоинства получают все члены команды.</a:t>
            </a:r>
          </a:p>
          <a:p>
            <a:pPr algn="just">
              <a:buNone/>
            </a:pPr>
            <a:r>
              <a:rPr lang="ru-RU" b="1" dirty="0" smtClean="0">
                <a:solidFill>
                  <a:srgbClr val="002060"/>
                </a:solidFill>
                <a:latin typeface="Times New Roman" pitchFamily="18" charset="0"/>
                <a:cs typeface="Times New Roman" pitchFamily="18" charset="0"/>
              </a:rPr>
              <a:t>        Дизайн медалей, вручавшихся спортсменам на первых восьми летних Олимпийских играх, был совершенно различным и разрабатывался каждым Оргкомитетом самостоятельно. С 1920 по 2000 для аверса олимпийских медалей использовался стандартный дизайн. Богиня Ника с пальмовой ветвью в правой руке, чествующая победителя. Реверс медали изменялся в зависимости от пожеланий страны, где проводились Игры.  Начиная с 2004 года, от этой традиции отступили, и обе стороны медали изготавливаются согласно уникальному дизайну организаторов Игр. </a:t>
            </a:r>
          </a:p>
          <a:p>
            <a:pPr algn="just">
              <a:buNone/>
            </a:pPr>
            <a:r>
              <a:rPr lang="ru-RU" b="1" dirty="0" smtClean="0">
                <a:solidFill>
                  <a:srgbClr val="002060"/>
                </a:solidFill>
                <a:latin typeface="Times New Roman" pitchFamily="18" charset="0"/>
                <a:cs typeface="Times New Roman" pitchFamily="18" charset="0"/>
              </a:rPr>
              <a:t>       Золотые медали, как правило, изготавливают в основном из серебра. Так, на Играх 2008 года золотая медаль весила около 150 граммов, в состав которых входило примерно 6 грамм золота. Серебряные медали изготавливают из серебра, бронзовые из меди. </a:t>
            </a:r>
            <a:r>
              <a:rPr lang="ru-RU" sz="2400" b="1" dirty="0" smtClean="0">
                <a:solidFill>
                  <a:srgbClr val="002060"/>
                </a:solidFill>
                <a:latin typeface="Times New Roman" pitchFamily="18" charset="0"/>
                <a:cs typeface="Times New Roman" pitchFamily="18" charset="0"/>
              </a:rPr>
              <a:t>Вручение медалей происходит на специальной церемонии после соревнований. Победители располагаются на подиуме в соответствии с завоеванными местами. Поднимаются флаги стран, представителями которых являются победители. Играется гимн страны, представителем которой является обладатель золотой медали.</a:t>
            </a:r>
          </a:p>
          <a:p>
            <a:pPr algn="just">
              <a:buNone/>
            </a:pPr>
            <a:r>
              <a:rPr lang="ru-RU" b="1" dirty="0" smtClean="0">
                <a:solidFill>
                  <a:srgbClr val="002060"/>
                </a:solidFill>
                <a:latin typeface="Times New Roman" pitchFamily="18" charset="0"/>
                <a:cs typeface="Times New Roman" pitchFamily="18" charset="0"/>
              </a:rPr>
              <a:t>       На играх 1896 и 1900 года медалями отмечали только атлетов, занявших 1 и 2 место. Золотой медали тогда не было, а вручали только серебряную и бронзовую. Более того, на Играх 1900 года во многих видах медали вообще не вручались, а вместо них организаторы награждали участников кубками и дипломами. Тем не менее, для единообразного подхода в справочной литературе золотая, серебряная и бронзовая медали используются и для этих игр.</a:t>
            </a:r>
          </a:p>
          <a:p>
            <a:pPr algn="just">
              <a:buNone/>
            </a:pPr>
            <a:r>
              <a:rPr lang="ru-RU" b="1" dirty="0" smtClean="0">
                <a:solidFill>
                  <a:srgbClr val="002060"/>
                </a:solidFill>
                <a:latin typeface="Times New Roman" pitchFamily="18" charset="0"/>
                <a:cs typeface="Times New Roman" pitchFamily="18" charset="0"/>
              </a:rPr>
              <a:t>       До 1960 года медали изготавливались без креплений и вручались победителям прямо в руки. Организаторы Игр 1960 года в Риме впервые изготовили тонкие бронзовые цепочки в форме оливковой ветви, чтобы медали можно было вешать на шеи спортсменам. Интересно, что, вводя не предусмотренное правилами новшество, организаторы подстраховались и вручили девушкам, выносившим медали для награждения, ножницы, чтобы быстро перерезать цепочки в случае возражений. Однако идея понравилась, и с тех пор к олимпийским медалям крепятся цепочки или ленты.</a:t>
            </a:r>
          </a:p>
          <a:p>
            <a:endParaRPr lang="ru-RU" dirty="0"/>
          </a:p>
        </p:txBody>
      </p:sp>
      <p:pic>
        <p:nvPicPr>
          <p:cNvPr id="2050" name="Picture 2" descr="F:\учитель года\эмблемы\iмедаль.jpeg"/>
          <p:cNvPicPr>
            <a:picLocks noChangeAspect="1" noChangeArrowheads="1"/>
          </p:cNvPicPr>
          <p:nvPr/>
        </p:nvPicPr>
        <p:blipFill>
          <a:blip r:embed="rId2" cstate="print"/>
          <a:srcRect/>
          <a:stretch>
            <a:fillRect/>
          </a:stretch>
        </p:blipFill>
        <p:spPr bwMode="auto">
          <a:xfrm>
            <a:off x="899592" y="5733256"/>
            <a:ext cx="1386264" cy="1008112"/>
          </a:xfrm>
          <a:prstGeom prst="rect">
            <a:avLst/>
          </a:prstGeom>
          <a:noFill/>
        </p:spPr>
      </p:pic>
      <p:pic>
        <p:nvPicPr>
          <p:cNvPr id="2051" name="Picture 3" descr="F:\учитель года\эмблемы\123.jpeg"/>
          <p:cNvPicPr>
            <a:picLocks noChangeAspect="1" noChangeArrowheads="1"/>
          </p:cNvPicPr>
          <p:nvPr/>
        </p:nvPicPr>
        <p:blipFill>
          <a:blip r:embed="rId3" cstate="print"/>
          <a:srcRect/>
          <a:stretch>
            <a:fillRect/>
          </a:stretch>
        </p:blipFill>
        <p:spPr bwMode="auto">
          <a:xfrm>
            <a:off x="6804248" y="5715500"/>
            <a:ext cx="1318642" cy="993497"/>
          </a:xfrm>
          <a:prstGeom prst="rect">
            <a:avLst/>
          </a:prstGeom>
          <a:noFill/>
        </p:spPr>
      </p:pic>
      <p:pic>
        <p:nvPicPr>
          <p:cNvPr id="2052" name="Picture 4" descr="F:\учитель года\эмблемы\11.jpeg"/>
          <p:cNvPicPr>
            <a:picLocks noChangeAspect="1" noChangeArrowheads="1"/>
          </p:cNvPicPr>
          <p:nvPr/>
        </p:nvPicPr>
        <p:blipFill>
          <a:blip r:embed="rId4" cstate="print"/>
          <a:srcRect/>
          <a:stretch>
            <a:fillRect/>
          </a:stretch>
        </p:blipFill>
        <p:spPr bwMode="auto">
          <a:xfrm>
            <a:off x="3851920" y="5661248"/>
            <a:ext cx="1400175" cy="1047750"/>
          </a:xfrm>
          <a:prstGeom prst="rect">
            <a:avLst/>
          </a:prstGeom>
          <a:noFill/>
        </p:spPr>
      </p:pic>
      <p:sp>
        <p:nvSpPr>
          <p:cNvPr id="7" name="Заголовок 1"/>
          <p:cNvSpPr txBox="1">
            <a:spLocks/>
          </p:cNvSpPr>
          <p:nvPr/>
        </p:nvSpPr>
        <p:spPr>
          <a:xfrm>
            <a:off x="467544" y="0"/>
            <a:ext cx="8229600" cy="1080120"/>
          </a:xfrm>
          <a:prstGeom prst="rect">
            <a:avLst/>
          </a:prstGeom>
          <a:ln>
            <a:noFill/>
          </a:ln>
        </p:spPr>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ru-RU" sz="56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ОЛИПИЙСКИЕ</a:t>
            </a:r>
            <a:r>
              <a:rPr kumimoji="0" lang="ru-RU" sz="56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МЕДАЛИ</a:t>
            </a:r>
            <a:endParaRPr kumimoji="0" lang="ru-RU" sz="56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412776"/>
            <a:ext cx="8568952" cy="3785652"/>
          </a:xfrm>
          <a:prstGeom prst="rect">
            <a:avLst/>
          </a:prstGeom>
        </p:spPr>
        <p:txBody>
          <a:bodyPr wrap="square">
            <a:spAutoFit/>
          </a:bodyPr>
          <a:lstStyle/>
          <a:p>
            <a:endParaRPr lang="ru-RU" sz="800" dirty="0" smtClean="0">
              <a:latin typeface="Times New Roman" pitchFamily="18" charset="0"/>
              <a:cs typeface="Times New Roman" pitchFamily="18" charset="0"/>
            </a:endParaRPr>
          </a:p>
          <a:p>
            <a:endParaRPr lang="ru-RU" sz="800" dirty="0" smtClean="0">
              <a:latin typeface="Times New Roman" pitchFamily="18" charset="0"/>
              <a:cs typeface="Times New Roman" pitchFamily="18" charset="0"/>
            </a:endParaRPr>
          </a:p>
          <a:p>
            <a:pPr algn="just"/>
            <a:r>
              <a:rPr lang="ru-RU" sz="2000" b="1" dirty="0" smtClean="0">
                <a:solidFill>
                  <a:srgbClr val="002060"/>
                </a:solidFill>
                <a:latin typeface="Times New Roman" pitchFamily="18" charset="0"/>
                <a:cs typeface="Times New Roman" pitchFamily="18" charset="0"/>
              </a:rPr>
              <a:t>Церемония открытия игр. В параде стран первой всегда выходит команда Греции. Далее команды стран идут в алфавитном порядке. Замыкает парад команда страны-хозяйки Игр. На церемонии выступают Президент Оргкомитета и Президент МОК. Олимпийский флаг поднимают во время исполнения олимпийского гимна. Олимпийский факел, доставленный из Греции, используется для зажжения олимпийского огня. Выпускаются голуби как символ мира. Все атлеты и официальные лица команд принимают олимпийскую клятву.</a:t>
            </a:r>
          </a:p>
          <a:p>
            <a:r>
              <a:rPr lang="ru-RU" sz="800" dirty="0" smtClean="0"/>
              <a:t>  </a:t>
            </a:r>
          </a:p>
          <a:p>
            <a:endParaRPr lang="ru-RU" dirty="0" smtClean="0"/>
          </a:p>
          <a:p>
            <a:endParaRPr lang="ru-RU" dirty="0" smtClean="0"/>
          </a:p>
        </p:txBody>
      </p:sp>
      <p:pic>
        <p:nvPicPr>
          <p:cNvPr id="2050" name="Picture 2" descr="F:\учитель года\картинка\церемония\i.jpeg"/>
          <p:cNvPicPr>
            <a:picLocks noChangeAspect="1" noChangeArrowheads="1"/>
          </p:cNvPicPr>
          <p:nvPr/>
        </p:nvPicPr>
        <p:blipFill>
          <a:blip r:embed="rId2" cstate="print"/>
          <a:srcRect/>
          <a:stretch>
            <a:fillRect/>
          </a:stretch>
        </p:blipFill>
        <p:spPr bwMode="auto">
          <a:xfrm>
            <a:off x="179512" y="5232454"/>
            <a:ext cx="1800200" cy="1380153"/>
          </a:xfrm>
          <a:prstGeom prst="rect">
            <a:avLst/>
          </a:prstGeom>
          <a:noFill/>
        </p:spPr>
      </p:pic>
      <p:pic>
        <p:nvPicPr>
          <p:cNvPr id="2051" name="Picture 3" descr="F:\учитель года\картинка\церемония\7нкшо.jpeg"/>
          <p:cNvPicPr>
            <a:picLocks noChangeAspect="1" noChangeArrowheads="1"/>
          </p:cNvPicPr>
          <p:nvPr/>
        </p:nvPicPr>
        <p:blipFill>
          <a:blip r:embed="rId3" cstate="print"/>
          <a:srcRect/>
          <a:stretch>
            <a:fillRect/>
          </a:stretch>
        </p:blipFill>
        <p:spPr bwMode="auto">
          <a:xfrm>
            <a:off x="2195736" y="4797152"/>
            <a:ext cx="1958936" cy="1300411"/>
          </a:xfrm>
          <a:prstGeom prst="rect">
            <a:avLst/>
          </a:prstGeom>
          <a:noFill/>
        </p:spPr>
      </p:pic>
      <p:pic>
        <p:nvPicPr>
          <p:cNvPr id="2052" name="Picture 4" descr="F:\учитель года\картинка\церемония\11.jpeg"/>
          <p:cNvPicPr>
            <a:picLocks noChangeAspect="1" noChangeArrowheads="1"/>
          </p:cNvPicPr>
          <p:nvPr/>
        </p:nvPicPr>
        <p:blipFill>
          <a:blip r:embed="rId4" cstate="print"/>
          <a:srcRect/>
          <a:stretch>
            <a:fillRect/>
          </a:stretch>
        </p:blipFill>
        <p:spPr bwMode="auto">
          <a:xfrm>
            <a:off x="7092280" y="5284932"/>
            <a:ext cx="1894706" cy="1414541"/>
          </a:xfrm>
          <a:prstGeom prst="rect">
            <a:avLst/>
          </a:prstGeom>
          <a:noFill/>
        </p:spPr>
      </p:pic>
      <p:pic>
        <p:nvPicPr>
          <p:cNvPr id="2053" name="Picture 5" descr="F:\учитель года\картинка\церемония\567.jpeg"/>
          <p:cNvPicPr>
            <a:picLocks noChangeAspect="1" noChangeArrowheads="1"/>
          </p:cNvPicPr>
          <p:nvPr/>
        </p:nvPicPr>
        <p:blipFill>
          <a:blip r:embed="rId5" cstate="print"/>
          <a:srcRect/>
          <a:stretch>
            <a:fillRect/>
          </a:stretch>
        </p:blipFill>
        <p:spPr bwMode="auto">
          <a:xfrm>
            <a:off x="4860032" y="4797152"/>
            <a:ext cx="1979489" cy="1284831"/>
          </a:xfrm>
          <a:prstGeom prst="rect">
            <a:avLst/>
          </a:prstGeom>
          <a:noFill/>
        </p:spPr>
      </p:pic>
      <p:sp>
        <p:nvSpPr>
          <p:cNvPr id="9" name="Заголовок 1"/>
          <p:cNvSpPr txBox="1">
            <a:spLocks/>
          </p:cNvSpPr>
          <p:nvPr/>
        </p:nvSpPr>
        <p:spPr>
          <a:xfrm>
            <a:off x="539552" y="260648"/>
            <a:ext cx="8229600" cy="1080120"/>
          </a:xfrm>
          <a:prstGeom prst="rect">
            <a:avLst/>
          </a:prstGeom>
          <a:ln>
            <a:noFill/>
          </a:ln>
        </p:spPr>
        <p:txBody>
          <a:bodyPr vert="horz" lIns="0" tIns="0" rIns="18288" bIns="0" anchor="b">
            <a:normAutofit fontScale="75000" lnSpcReduction="20000"/>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ru-RU" sz="5600" b="1" noProof="0" dirty="0"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ЦЕРЕМОНИЯ   ОТКРЫТИЯ  И ЗАКРЫТИЯ </a:t>
            </a:r>
            <a:r>
              <a:rPr kumimoji="0" lang="ru-RU" sz="56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ОЛИПИЙСКИХ    ИГР</a:t>
            </a:r>
            <a:endParaRPr kumimoji="0" lang="ru-RU" sz="56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179</TotalTime>
  <Words>1572</Words>
  <Application>Microsoft Office PowerPoint</Application>
  <PresentationFormat>Экран (4:3)</PresentationFormat>
  <Paragraphs>78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Поток</vt:lpstr>
      <vt:lpstr>Презентация PowerPoint</vt:lpstr>
      <vt:lpstr>Олимпийская символика — атрибуты Олимпийских игр, используемые Международным олимпийским комитетом для продвижения идеи Олимпийского движения во всём мире.  К олимпийским символам относятся флаг (кольца), гимн, клятва, лозунг, медали, огонь, оливковая ветвь, салют, талисманы, эмблема.  Всякое использование олимпийских символов в коммерческих целях запрещено Олимпийской хартией.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Каждые Олимпийские Игры имеют свою уникальную эмблему символизирующую город и страну организатор. Обычно, но не всегда, элементом эмблемы являются олимпийские кольца. Официальная Олимпийская эмблема состоит из олимпийского символа и олимпийского девиза: символ — это пять переплетенных цветных колец на белом фоне, а официальный девиз — «Citius, altius, fortius» («Быстрее, выше, сильнее!»), который в последние Игры изменялся, либо можно сказать, помимо официального, придумывали другой. Право использовать Олимпийскую эмблему имеют только МОК и НОК. Национальные олимпийские комитеты каждый раз имели свою собственную эмблему. Это прописано в Олимпийской хартии, как и то, что использование эмблемы другими организациями в любых коммерческих целях без разрешения МОК запрещено.</vt:lpstr>
      <vt:lpstr>СПИСОК   САЙТОВ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Gamer's</dc:creator>
  <cp:lastModifiedBy>OLEG</cp:lastModifiedBy>
  <cp:revision>36</cp:revision>
  <dcterms:created xsi:type="dcterms:W3CDTF">2010-09-21T05:32:37Z</dcterms:created>
  <dcterms:modified xsi:type="dcterms:W3CDTF">2014-02-05T13:31:54Z</dcterms:modified>
</cp:coreProperties>
</file>