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pitchFamily="18" charset="0"/>
              </a:endParaRPr>
            </a:p>
          </p:txBody>
        </p:sp>
        <p:grpSp>
          <p:nvGrpSpPr>
            <p:cNvPr id="1946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946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946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946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94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FB4029-1355-4A0A-A88E-01F4062AC9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E5CB7-6B77-4477-A58F-B2869F819E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99D49-F99B-4DCF-9925-F28F2F5852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C7DD48-E3FC-4F98-920F-DB00418106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FD61A-9309-451A-9835-899DE7A30D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E2E70-633B-4637-B617-4766A7625A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C4D96-56ED-4844-AFD0-119AEDC44E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F8A-6C12-44C6-A1E4-8CF180FE6F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606B9-08A6-4796-B98C-271E0BA2CD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24261-D441-49A9-B8D4-2D6BE1DBA0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3842-FF24-4F77-BC17-9481AC4EAA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63B31-B67D-4617-81F9-A1AB1D898A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pitchFamily="18" charset="0"/>
              </a:endParaRPr>
            </a:p>
          </p:txBody>
        </p:sp>
        <p:grpSp>
          <p:nvGrpSpPr>
            <p:cNvPr id="1843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EC213EE-C9B2-4A4B-8A8D-44B2C4EE180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/>
              <a:t>О интеллект-картах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7175" y="3962400"/>
            <a:ext cx="4465638" cy="1600200"/>
          </a:xfrm>
        </p:spPr>
        <p:txBody>
          <a:bodyPr/>
          <a:lstStyle/>
          <a:p>
            <a:pPr algn="l"/>
            <a:r>
              <a:rPr lang="ru-RU" i="1"/>
              <a:t>XXI век — век огромных потоков информации</a:t>
            </a:r>
          </a:p>
        </p:txBody>
      </p:sp>
      <p:pic>
        <p:nvPicPr>
          <p:cNvPr id="2053" name="Picture 5" descr="CE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3933825"/>
            <a:ext cx="1727200" cy="1724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WordImage(1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627188"/>
            <a:ext cx="8747125" cy="4970462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250825" y="254000"/>
            <a:ext cx="8642350" cy="774700"/>
          </a:xfrm>
          <a:noFill/>
          <a:ln/>
        </p:spPr>
        <p:txBody>
          <a:bodyPr/>
          <a:lstStyle/>
          <a:p>
            <a:r>
              <a:rPr lang="ru-RU" sz="2800" b="1">
                <a:solidFill>
                  <a:srgbClr val="660033"/>
                </a:solidFill>
                <a:latin typeface="Arial Black" pitchFamily="34" charset="0"/>
              </a:rPr>
              <a:t>Интеллект-карта</a:t>
            </a:r>
            <a:br>
              <a:rPr lang="ru-RU" sz="2800" b="1">
                <a:solidFill>
                  <a:srgbClr val="660033"/>
                </a:solidFill>
                <a:latin typeface="Arial Black" pitchFamily="34" charset="0"/>
              </a:rPr>
            </a:br>
            <a:r>
              <a:rPr lang="ru-RU" sz="2800" b="1">
                <a:solidFill>
                  <a:srgbClr val="660033"/>
                </a:solidFill>
                <a:latin typeface="Arial Black" pitchFamily="34" charset="0"/>
              </a:rPr>
              <a:t> по теме "Работа с файлами"</a:t>
            </a:r>
            <a:br>
              <a:rPr lang="ru-RU" sz="2800" b="1">
                <a:solidFill>
                  <a:srgbClr val="660033"/>
                </a:solidFill>
                <a:latin typeface="Arial Black" pitchFamily="34" charset="0"/>
              </a:rPr>
            </a:br>
            <a:r>
              <a:rPr lang="ru-RU" sz="2800" b="1">
                <a:solidFill>
                  <a:srgbClr val="660033"/>
                </a:solidFill>
                <a:latin typeface="Arial Black" pitchFamily="34" charset="0"/>
              </a:rPr>
              <a:t>Программирование, 9 класс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4000"/>
            <a:ext cx="8642350" cy="774700"/>
          </a:xfrm>
        </p:spPr>
        <p:txBody>
          <a:bodyPr/>
          <a:lstStyle/>
          <a:p>
            <a:r>
              <a:rPr lang="ru-RU" sz="2800" b="1">
                <a:solidFill>
                  <a:srgbClr val="660033"/>
                </a:solidFill>
                <a:latin typeface="Arial Black" pitchFamily="34" charset="0"/>
              </a:rPr>
              <a:t>Меню «Файл» программы </a:t>
            </a:r>
            <a:r>
              <a:rPr lang="en-US" sz="2800" b="1">
                <a:solidFill>
                  <a:srgbClr val="660033"/>
                </a:solidFill>
                <a:latin typeface="Arial Black" pitchFamily="34" charset="0"/>
              </a:rPr>
              <a:t>Borland Pascal</a:t>
            </a:r>
            <a:br>
              <a:rPr lang="en-US" sz="2800" b="1">
                <a:solidFill>
                  <a:srgbClr val="660033"/>
                </a:solidFill>
                <a:latin typeface="Arial Black" pitchFamily="34" charset="0"/>
              </a:rPr>
            </a:br>
            <a:r>
              <a:rPr lang="ru-RU" sz="2800" b="1">
                <a:solidFill>
                  <a:srgbClr val="660033"/>
                </a:solidFill>
                <a:latin typeface="Arial Black" pitchFamily="34" charset="0"/>
              </a:rPr>
              <a:t>Программирование, 9 класс</a:t>
            </a:r>
          </a:p>
        </p:txBody>
      </p:sp>
      <p:pic>
        <p:nvPicPr>
          <p:cNvPr id="8195" name="Picture 3" descr="PPTImage(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1244600"/>
            <a:ext cx="86280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PPTImage(14)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125538"/>
            <a:ext cx="8713788" cy="5616575"/>
          </a:xfrm>
          <a:noFill/>
          <a:ln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50825" y="254000"/>
            <a:ext cx="86423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rgbClr val="660033"/>
                </a:solidFill>
                <a:latin typeface="Arial Black" pitchFamily="34" charset="0"/>
              </a:rPr>
              <a:t>Основные действия в среде </a:t>
            </a:r>
            <a:r>
              <a:rPr lang="en-US" sz="2400" b="1">
                <a:solidFill>
                  <a:srgbClr val="660033"/>
                </a:solidFill>
                <a:latin typeface="Arial Black" pitchFamily="34" charset="0"/>
              </a:rPr>
              <a:t>Borland Pascal</a:t>
            </a:r>
            <a:br>
              <a:rPr lang="en-US" sz="2400" b="1">
                <a:solidFill>
                  <a:srgbClr val="660033"/>
                </a:solidFill>
                <a:latin typeface="Arial Black" pitchFamily="34" charset="0"/>
              </a:rPr>
            </a:br>
            <a:r>
              <a:rPr lang="ru-RU" sz="2400" b="1">
                <a:solidFill>
                  <a:srgbClr val="660033"/>
                </a:solidFill>
                <a:latin typeface="Arial Black" pitchFamily="34" charset="0"/>
              </a:rPr>
              <a:t>Программирование, 9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PPTImage(8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146425" y="188913"/>
            <a:ext cx="5997575" cy="6481762"/>
          </a:xfrm>
          <a:noFill/>
          <a:ln/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50825" y="115888"/>
            <a:ext cx="2881313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rgbClr val="660033"/>
                </a:solidFill>
                <a:latin typeface="Arial Black" pitchFamily="34" charset="0"/>
              </a:rPr>
              <a:t>Конспект занятия прикладного курса «Пользователь ПК» по теме «Работа с шаблонами»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0825" y="115888"/>
            <a:ext cx="2881313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rgbClr val="660033"/>
                </a:solidFill>
                <a:latin typeface="Arial Black" pitchFamily="34" charset="0"/>
              </a:rPr>
              <a:t>Конспект занятия прикладного курса «Пользователь ПК» по теме «Работа с формулами»</a:t>
            </a:r>
          </a:p>
        </p:txBody>
      </p:sp>
      <p:pic>
        <p:nvPicPr>
          <p:cNvPr id="14340" name="Picture 4" descr="PPTImage(4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95625" y="44450"/>
            <a:ext cx="6372225" cy="6742113"/>
          </a:xfrm>
          <a:noFill/>
          <a:ln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7213"/>
            <a:ext cx="8050213" cy="1143000"/>
          </a:xfrm>
        </p:spPr>
        <p:txBody>
          <a:bodyPr/>
          <a:lstStyle/>
          <a:p>
            <a:r>
              <a:rPr lang="ru-RU" sz="3600" b="1"/>
              <a:t>Интеллект-карты - это инструмент, позволяющий: </a:t>
            </a:r>
            <a:r>
              <a:rPr lang="ru-RU" sz="3600"/>
              <a:t/>
            </a:r>
            <a:br>
              <a:rPr lang="ru-RU" sz="3600"/>
            </a:br>
            <a:endParaRPr lang="ru-RU" sz="36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78775" cy="2116138"/>
          </a:xfrm>
        </p:spPr>
        <p:txBody>
          <a:bodyPr/>
          <a:lstStyle/>
          <a:p>
            <a:pPr marL="628650" indent="-628650">
              <a:buClr>
                <a:schemeClr val="tx2"/>
              </a:buClr>
            </a:pPr>
            <a:r>
              <a:rPr lang="ru-RU" sz="2400"/>
              <a:t>эффективно структурировать и обрабатывать информацию; </a:t>
            </a:r>
          </a:p>
          <a:p>
            <a:pPr marL="628650" indent="-628650">
              <a:buClr>
                <a:schemeClr val="tx2"/>
              </a:buClr>
            </a:pPr>
            <a:r>
              <a:rPr lang="ru-RU" sz="2400"/>
              <a:t>мыслить, используя весь свой творческий и интеллектуальный потенциал.  </a:t>
            </a:r>
          </a:p>
          <a:p>
            <a:pPr marL="628650" indent="-628650"/>
            <a:endParaRPr lang="ru-RU" sz="24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71550" y="3500438"/>
            <a:ext cx="7632700" cy="26670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Интеллект-карты</a:t>
            </a:r>
            <a:r>
              <a:rPr lang="ru-RU"/>
              <a:t> – </a:t>
            </a:r>
            <a:r>
              <a:rPr lang="ru-RU">
                <a:solidFill>
                  <a:schemeClr val="tx2"/>
                </a:solidFill>
              </a:rPr>
              <a:t>очень красивый инструмент для решения таких задач, как проведение презентаций, принятие решений, планирование своего времени, запоминание больших объемов информации, проведение мозговых штурмов, самоанализ, разработка сложных проектов, собственное обучение, развитие, и многих других.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8388350" cy="1143000"/>
          </a:xfrm>
        </p:spPr>
        <p:txBody>
          <a:bodyPr/>
          <a:lstStyle/>
          <a:p>
            <a:r>
              <a:rPr lang="ru-RU" sz="3600" b="1"/>
              <a:t>Области применения Интеллект-карт:</a:t>
            </a:r>
            <a:r>
              <a:rPr lang="ru-RU" sz="360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9750" indent="-539750">
              <a:buFont typeface="Wingdings" pitchFamily="2" charset="2"/>
              <a:buNone/>
            </a:pPr>
            <a:r>
              <a:rPr lang="ru-RU" b="1">
                <a:solidFill>
                  <a:schemeClr val="hlink"/>
                </a:solidFill>
              </a:rPr>
              <a:t>Обучение </a:t>
            </a:r>
            <a:endParaRPr lang="ru-RU">
              <a:solidFill>
                <a:schemeClr val="hlink"/>
              </a:solidFill>
            </a:endParaRPr>
          </a:p>
          <a:p>
            <a:pPr marL="539750" indent="-539750">
              <a:buClr>
                <a:schemeClr val="tx2"/>
              </a:buClr>
            </a:pPr>
            <a:r>
              <a:rPr lang="ru-RU"/>
              <a:t>создание ясных и понятных конспектов лекций; </a:t>
            </a:r>
          </a:p>
          <a:p>
            <a:pPr marL="539750" indent="-539750">
              <a:buClr>
                <a:schemeClr val="tx2"/>
              </a:buClr>
            </a:pPr>
            <a:r>
              <a:rPr lang="ru-RU"/>
              <a:t>максимальная отдача от прочтения книг и учебников; </a:t>
            </a:r>
          </a:p>
          <a:p>
            <a:pPr marL="539750" indent="-539750">
              <a:buClr>
                <a:schemeClr val="tx2"/>
              </a:buClr>
            </a:pPr>
            <a:r>
              <a:rPr lang="ru-RU"/>
              <a:t>написание рефератов, курсовых проектов, дипломов. </a:t>
            </a:r>
          </a:p>
        </p:txBody>
      </p:sp>
      <p:pic>
        <p:nvPicPr>
          <p:cNvPr id="22533" name="Picture 5" descr="BOOK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4868863"/>
            <a:ext cx="1511300" cy="1546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8388350" cy="1143000"/>
          </a:xfrm>
        </p:spPr>
        <p:txBody>
          <a:bodyPr/>
          <a:lstStyle/>
          <a:p>
            <a:r>
              <a:rPr lang="ru-RU" sz="3600" b="1"/>
              <a:t>Области применения Интеллект-карт:</a:t>
            </a:r>
            <a:r>
              <a:rPr lang="ru-RU" sz="360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9750" indent="-539750">
              <a:buFont typeface="Wingdings" pitchFamily="2" charset="2"/>
              <a:buNone/>
            </a:pPr>
            <a:r>
              <a:rPr lang="ru-RU" b="1">
                <a:solidFill>
                  <a:schemeClr val="hlink"/>
                </a:solidFill>
              </a:rPr>
              <a:t>Запоминание</a:t>
            </a:r>
            <a:r>
              <a:rPr lang="ru-RU" b="1"/>
              <a:t> </a:t>
            </a:r>
            <a:endParaRPr lang="ru-RU"/>
          </a:p>
          <a:p>
            <a:pPr marL="539750" indent="-539750">
              <a:buClr>
                <a:schemeClr val="tx2"/>
              </a:buClr>
            </a:pPr>
            <a:r>
              <a:rPr lang="ru-RU"/>
              <a:t>подготовка к экзаменам; </a:t>
            </a:r>
          </a:p>
          <a:p>
            <a:pPr marL="539750" indent="-539750">
              <a:buClr>
                <a:schemeClr val="tx2"/>
              </a:buClr>
            </a:pPr>
            <a:r>
              <a:rPr lang="ru-RU"/>
              <a:t>запоминание списков.</a:t>
            </a:r>
          </a:p>
          <a:p>
            <a:pPr marL="539750" indent="-539750">
              <a:buClr>
                <a:schemeClr val="tx2"/>
              </a:buClr>
              <a:buFont typeface="Wingdings" pitchFamily="2" charset="2"/>
              <a:buNone/>
            </a:pPr>
            <a:r>
              <a:rPr lang="ru-RU" b="1">
                <a:solidFill>
                  <a:schemeClr val="hlink"/>
                </a:solidFill>
              </a:rPr>
              <a:t>Презентации</a:t>
            </a:r>
            <a:r>
              <a:rPr lang="ru-RU" b="1"/>
              <a:t> </a:t>
            </a:r>
            <a:endParaRPr lang="ru-RU"/>
          </a:p>
          <a:p>
            <a:pPr marL="539750" indent="-539750">
              <a:buClr>
                <a:schemeClr val="tx2"/>
              </a:buClr>
            </a:pPr>
            <a:r>
              <a:rPr lang="ru-RU"/>
              <a:t>вы за меньшее время демонстрируете больше информации,  при этом вас лучше понимают и запоминают; </a:t>
            </a:r>
          </a:p>
          <a:p>
            <a:pPr marL="539750" indent="-539750">
              <a:buClr>
                <a:schemeClr val="tx2"/>
              </a:buClr>
            </a:pPr>
            <a:r>
              <a:rPr lang="ru-RU"/>
              <a:t>проведение деловых встреч и переговоров.  </a:t>
            </a:r>
          </a:p>
        </p:txBody>
      </p:sp>
      <p:pic>
        <p:nvPicPr>
          <p:cNvPr id="23558" name="Picture 6" descr="CONFR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967288"/>
            <a:ext cx="2016125" cy="16478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8388350" cy="1143000"/>
          </a:xfrm>
        </p:spPr>
        <p:txBody>
          <a:bodyPr/>
          <a:lstStyle/>
          <a:p>
            <a:r>
              <a:rPr lang="ru-RU" sz="3600" b="1"/>
              <a:t>Области применения Интеллект-карт:</a:t>
            </a:r>
            <a:r>
              <a:rPr lang="ru-RU" sz="36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52988"/>
          </a:xfrm>
        </p:spPr>
        <p:txBody>
          <a:bodyPr/>
          <a:lstStyle/>
          <a:p>
            <a:pPr marL="539750" indent="-53975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</a:rPr>
              <a:t>Планирование </a:t>
            </a:r>
            <a:endParaRPr lang="ru-RU" sz="2400">
              <a:solidFill>
                <a:schemeClr val="hlink"/>
              </a:solidFill>
            </a:endParaRP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sz="2400"/>
              <a:t>управление временем: план на день, неделю, месяц, год… </a:t>
            </a: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sz="2400"/>
              <a:t>разработка сложных проектов: нового бизнеса,… </a:t>
            </a:r>
          </a:p>
          <a:p>
            <a:pPr marL="539750" indent="-539750">
              <a:lnSpc>
                <a:spcPct val="90000"/>
              </a:lnSpc>
              <a:buFont typeface="Wingdings" pitchFamily="2" charset="2"/>
              <a:buNone/>
            </a:pPr>
            <a:endParaRPr lang="ru-RU" sz="2400" b="1">
              <a:solidFill>
                <a:schemeClr val="hlink"/>
              </a:solidFill>
            </a:endParaRPr>
          </a:p>
          <a:p>
            <a:pPr marL="539750" indent="-53975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</a:rPr>
              <a:t>Мозговой штурм </a:t>
            </a:r>
            <a:endParaRPr lang="ru-RU" sz="2400">
              <a:solidFill>
                <a:schemeClr val="hlink"/>
              </a:solidFill>
            </a:endParaRP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sz="2400"/>
              <a:t>генерация новых идей, творчество; </a:t>
            </a: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sz="2400"/>
              <a:t>коллективное решение сложных задач. </a:t>
            </a:r>
          </a:p>
          <a:p>
            <a:pPr marL="539750" indent="-539750">
              <a:lnSpc>
                <a:spcPct val="90000"/>
              </a:lnSpc>
              <a:buFont typeface="Wingdings" pitchFamily="2" charset="2"/>
              <a:buNone/>
            </a:pPr>
            <a:endParaRPr lang="ru-RU" sz="2400" b="1">
              <a:solidFill>
                <a:schemeClr val="hlink"/>
              </a:solidFill>
            </a:endParaRPr>
          </a:p>
          <a:p>
            <a:pPr marL="539750" indent="-53975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</a:rPr>
              <a:t>Принятие решений </a:t>
            </a:r>
            <a:endParaRPr lang="ru-RU" sz="2400">
              <a:solidFill>
                <a:schemeClr val="hlink"/>
              </a:solidFill>
            </a:endParaRP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sz="2400"/>
              <a:t>четкое видение всех «за» и «против»; </a:t>
            </a: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sz="2400"/>
              <a:t>более взвешенное и продуманное решение.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pPr algn="ctr"/>
            <a:r>
              <a:rPr lang="ru-RU" sz="2800" b="0">
                <a:latin typeface="Comic Sans MS" pitchFamily="66" charset="0"/>
              </a:rPr>
              <a:t>Интеллект – карта –это графическое выражение процесса мышления.</a:t>
            </a:r>
          </a:p>
        </p:txBody>
      </p:sp>
      <p:pic>
        <p:nvPicPr>
          <p:cNvPr id="84999" name="Picture 7" descr="PPTImage(1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628775"/>
            <a:ext cx="862965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 algn="ctr"/>
            <a:r>
              <a:rPr lang="ru-RU" sz="2800">
                <a:latin typeface="Comic Sans MS" pitchFamily="66" charset="0"/>
              </a:rPr>
              <a:t>Законы интеллект – карт</a:t>
            </a:r>
          </a:p>
        </p:txBody>
      </p:sp>
      <p:pic>
        <p:nvPicPr>
          <p:cNvPr id="106499" name="Picture 3" descr="PPTImage(9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1631950"/>
            <a:ext cx="8645525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23938"/>
          </a:xfrm>
        </p:spPr>
        <p:txBody>
          <a:bodyPr/>
          <a:lstStyle/>
          <a:p>
            <a:pPr algn="ctr"/>
            <a:r>
              <a:rPr lang="ru-RU" sz="2800">
                <a:latin typeface="Comic Sans MS" pitchFamily="66" charset="0"/>
              </a:rPr>
              <a:t>Рекомендации по составлению </a:t>
            </a:r>
            <a:br>
              <a:rPr lang="ru-RU" sz="2800">
                <a:latin typeface="Comic Sans MS" pitchFamily="66" charset="0"/>
              </a:rPr>
            </a:br>
            <a:r>
              <a:rPr lang="ru-RU" sz="2800">
                <a:latin typeface="Comic Sans MS" pitchFamily="66" charset="0"/>
              </a:rPr>
              <a:t>интеллект - карт</a:t>
            </a:r>
          </a:p>
        </p:txBody>
      </p:sp>
      <p:pic>
        <p:nvPicPr>
          <p:cNvPr id="89094" name="Picture 6" descr="PPTImage(2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1231900"/>
            <a:ext cx="8640763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428868"/>
            <a:ext cx="77724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2214554"/>
            <a:ext cx="711297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Примеры </a:t>
            </a:r>
          </a:p>
          <a:p>
            <a:pPr algn="ctr"/>
            <a:r>
              <a:rPr lang="ru-RU" sz="6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интеллект-карт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strips dir="ru"/>
  </p:transition>
</p:sld>
</file>

<file path=ppt/theme/theme1.xml><?xml version="1.0" encoding="utf-8"?>
<a:theme xmlns:a="http://schemas.openxmlformats.org/drawingml/2006/main" name="Слои">
  <a:themeElements>
    <a:clrScheme name="Слои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130</TotalTime>
  <Words>245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Слои</vt:lpstr>
      <vt:lpstr>О интеллект-картах</vt:lpstr>
      <vt:lpstr>Интеллект-карты - это инструмент, позволяющий:  </vt:lpstr>
      <vt:lpstr>Области применения Интеллект-карт: </vt:lpstr>
      <vt:lpstr>Области применения Интеллект-карт: </vt:lpstr>
      <vt:lpstr>Области применения Интеллект-карт: </vt:lpstr>
      <vt:lpstr>Интеллект – карта –это графическое выражение процесса мышления.</vt:lpstr>
      <vt:lpstr>Законы интеллект – карт</vt:lpstr>
      <vt:lpstr>Рекомендации по составлению  интеллект - карт</vt:lpstr>
      <vt:lpstr>Слайд 9</vt:lpstr>
      <vt:lpstr>Интеллект-карта  по теме "Работа с файлами" Программирование, 9 класс</vt:lpstr>
      <vt:lpstr>Меню «Файл» программы Borland Pascal Программирование, 9 класс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Интеллект-картах</dc:title>
  <dc:creator>user</dc:creator>
  <cp:lastModifiedBy>Cuvorovi</cp:lastModifiedBy>
  <cp:revision>7</cp:revision>
  <dcterms:created xsi:type="dcterms:W3CDTF">2010-10-01T03:26:23Z</dcterms:created>
  <dcterms:modified xsi:type="dcterms:W3CDTF">2012-10-14T17:46:57Z</dcterms:modified>
</cp:coreProperties>
</file>