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64" r:id="rId5"/>
    <p:sldId id="265" r:id="rId6"/>
    <p:sldId id="259" r:id="rId7"/>
    <p:sldId id="263" r:id="rId8"/>
    <p:sldId id="260" r:id="rId9"/>
    <p:sldId id="261" r:id="rId10"/>
    <p:sldId id="262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>
                <a:alpha val="64000"/>
              </a:srgbClr>
            </a:gs>
            <a:gs pos="36000">
              <a:srgbClr val="66008F"/>
            </a:gs>
            <a:gs pos="66000">
              <a:srgbClr val="BA0066"/>
            </a:gs>
            <a:gs pos="87000">
              <a:srgbClr val="FF0000">
                <a:lumMod val="57000"/>
                <a:lumOff val="43000"/>
              </a:srgbClr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000" b="1" u="sng" dirty="0" smtClean="0"/>
              <a:t>   ЗАКОН ШИРОТНОЙ ЗОНАЛЬНОСТИ</a:t>
            </a:r>
          </a:p>
          <a:p>
            <a:pPr marL="0" indent="0">
              <a:buNone/>
            </a:pPr>
            <a:endParaRPr lang="ru-RU" sz="4000" b="1" u="sng" dirty="0" smtClean="0"/>
          </a:p>
          <a:p>
            <a:pPr marL="0" indent="0">
              <a:buNone/>
            </a:pPr>
            <a:endParaRPr lang="ru-RU" sz="4000" b="1" u="sng" dirty="0"/>
          </a:p>
        </p:txBody>
      </p:sp>
    </p:spTree>
    <p:extLst>
      <p:ext uri="{BB962C8B-B14F-4D97-AF65-F5344CB8AC3E}">
        <p14:creationId xmlns:p14="http://schemas.microsoft.com/office/powerpoint/2010/main" val="288390738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ВСЕ СЛЕДСТВИЯ ШИРОТНОЙ ЗОНАЛЬНОСТИ УКАЗЫВАЮТ НА ПОДРАЗДЕЛЕНИЯ ГЕОГРАФИЧЕСКОЙ ОБОЛОЧКИ=</a:t>
            </a:r>
            <a:br>
              <a:rPr lang="ru-RU" sz="2000" b="1" dirty="0" smtClean="0"/>
            </a:br>
            <a:r>
              <a:rPr lang="ru-RU" sz="2000" b="1" dirty="0" smtClean="0"/>
              <a:t>САМОЕ КРУПНОЕ ПОДРАЗДЕЛЕНИЕ- </a:t>
            </a:r>
            <a:r>
              <a:rPr lang="ru-RU" sz="3100" b="1" u="sng" dirty="0" smtClean="0"/>
              <a:t>ГЕОГРАФИЧЕСКИЙ ПОЯС</a:t>
            </a: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dirty="0" smtClean="0"/>
              <a:t>ОН ВЫДЕЛЯЕТСЯ НА ОСНОВАНИИ РАЗЛИЧИЙ В ГЛАВНЫХ  ТИПАХ РАДИАЦИОННОГО БАЛАНСА И ХАРАКТЕРА ОБЩЕЙ ЦИРКУЛЯЦИИ АТМОСФЕРЫ</a:t>
            </a: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/>
              <a:t/>
            </a:r>
            <a:br>
              <a:rPr lang="ru-RU" sz="2000" b="1" u="sng" dirty="0"/>
            </a:br>
            <a:endParaRPr lang="ru-RU" sz="20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1800" dirty="0" smtClean="0"/>
              <a:t>Пояса, </a:t>
            </a:r>
            <a:r>
              <a:rPr lang="ru-RU" sz="1800" dirty="0"/>
              <a:t>сменя­ющих друг друга от полюсов к экватору:</a:t>
            </a:r>
          </a:p>
          <a:p>
            <a:pPr lvl="0"/>
            <a:r>
              <a:rPr lang="ru-RU" sz="1800" dirty="0"/>
              <a:t>полярные (арктический и антарктический);</a:t>
            </a:r>
          </a:p>
          <a:p>
            <a:pPr lvl="0"/>
            <a:r>
              <a:rPr lang="ru-RU" sz="1800" dirty="0"/>
              <a:t>субполярные (субарктический и субантарктический);</a:t>
            </a:r>
          </a:p>
          <a:p>
            <a:pPr lvl="0"/>
            <a:r>
              <a:rPr lang="ru-RU" sz="1800" dirty="0"/>
              <a:t>бореальные (холодно-умеренные);</a:t>
            </a:r>
          </a:p>
          <a:p>
            <a:pPr lvl="0"/>
            <a:r>
              <a:rPr lang="ru-RU" sz="1800" dirty="0" err="1"/>
              <a:t>суббореальные</a:t>
            </a:r>
            <a:r>
              <a:rPr lang="ru-RU" sz="1800" dirty="0"/>
              <a:t> (тепло-умеренные);</a:t>
            </a:r>
          </a:p>
          <a:p>
            <a:pPr lvl="0"/>
            <a:r>
              <a:rPr lang="ru-RU" sz="1800" dirty="0"/>
              <a:t>пред субтропические;</a:t>
            </a:r>
          </a:p>
          <a:p>
            <a:pPr lvl="0"/>
            <a:r>
              <a:rPr lang="ru-RU" sz="1800" dirty="0"/>
              <a:t>субтропические;</a:t>
            </a:r>
          </a:p>
          <a:p>
            <a:pPr lvl="0"/>
            <a:r>
              <a:rPr lang="ru-RU" sz="1800" dirty="0"/>
              <a:t>тропические;</a:t>
            </a:r>
          </a:p>
          <a:p>
            <a:pPr lvl="0"/>
            <a:r>
              <a:rPr lang="ru-RU" sz="1800" dirty="0"/>
              <a:t>субэкваториальные;</a:t>
            </a:r>
          </a:p>
          <a:p>
            <a:pPr lvl="0"/>
            <a:r>
              <a:rPr lang="ru-RU" sz="1800" dirty="0"/>
              <a:t>экваториальный.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38437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90295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на карте мира пояса расположены следующим образом: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369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37010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А </a:t>
            </a:r>
            <a:r>
              <a:rPr lang="ru-RU" sz="4000" u="sng" dirty="0" smtClean="0"/>
              <a:t>географические пояса </a:t>
            </a:r>
            <a:r>
              <a:rPr lang="ru-RU" sz="4000" dirty="0" smtClean="0"/>
              <a:t>подразделяются </a:t>
            </a:r>
            <a:r>
              <a:rPr lang="ru-RU" dirty="0" smtClean="0"/>
              <a:t>на </a:t>
            </a:r>
            <a:r>
              <a:rPr lang="ru-RU" b="1" i="1" u="sng" dirty="0" smtClean="0"/>
              <a:t>природные зоны:</a:t>
            </a:r>
            <a:endParaRPr lang="ru-RU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/>
              <a:t>Закон зональности находит свое наиболее полное, комплекс­ное выражение в зональной ландшафтной структуре Земли, т.е. в существовании системы </a:t>
            </a:r>
            <a:r>
              <a:rPr lang="ru-RU" sz="2000" i="1" dirty="0"/>
              <a:t>ландшафтных зон. </a:t>
            </a:r>
            <a:r>
              <a:rPr lang="ru-RU" sz="2000" dirty="0"/>
              <a:t>Систему ландшафтных зон не следует представлять себе в виде серии геометрически пра­вильных сплошных полос. Еще В. </a:t>
            </a:r>
            <a:r>
              <a:rPr lang="ru-RU" sz="2000" dirty="0" err="1"/>
              <a:t>В.Докучаев</a:t>
            </a:r>
            <a:r>
              <a:rPr lang="ru-RU" sz="2000" dirty="0"/>
              <a:t> не мыслил себе зоны как идеальной формы пояса, строго разграниченные по паралле­лям. Он подчеркивал, что природа — не математика, и зональ­ность — это лишь схема или </a:t>
            </a:r>
            <a:r>
              <a:rPr lang="ru-RU" sz="2000" i="1" dirty="0"/>
              <a:t>закон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03244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7568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и на карте мира это выглядит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6792"/>
            <a:ext cx="8280920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8136396" y="548680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7219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МЫ  РАССМОТРЕЛИ ЗАКОН ШИРОТНОЙ ЗОНАЛЬНОСТИ ПО основным БЛОКАМ: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Условия и факторы</a:t>
            </a:r>
          </a:p>
          <a:p>
            <a:endParaRPr lang="ru-RU" dirty="0" smtClean="0"/>
          </a:p>
          <a:p>
            <a:r>
              <a:rPr lang="ru-RU" dirty="0" smtClean="0"/>
              <a:t>Следствия</a:t>
            </a:r>
          </a:p>
          <a:p>
            <a:endParaRPr lang="ru-RU" dirty="0" smtClean="0"/>
          </a:p>
          <a:p>
            <a:r>
              <a:rPr lang="ru-RU" dirty="0" smtClean="0"/>
              <a:t>Результат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ИЛИ   (схематически)  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364088" y="5229200"/>
            <a:ext cx="1008112" cy="792088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547664" y="2708920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547664" y="3789040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7709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……………..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5900"/>
            <a:ext cx="2184103" cy="149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23224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00" y="1340768"/>
            <a:ext cx="194421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40" y="2348508"/>
            <a:ext cx="122413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58964"/>
            <a:ext cx="1080120" cy="109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18" y="4941168"/>
            <a:ext cx="51485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>
            <a:off x="2033718" y="1916832"/>
            <a:ext cx="131414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300192" y="1808820"/>
            <a:ext cx="1296144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низ 15"/>
          <p:cNvSpPr/>
          <p:nvPr/>
        </p:nvSpPr>
        <p:spPr>
          <a:xfrm>
            <a:off x="4499992" y="4653136"/>
            <a:ext cx="1821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608004" y="11247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016" y="0"/>
            <a:ext cx="158208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49752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 smtClean="0"/>
              <a:t>ГЕОГРАФИЧЕСКАЯ ОБОЛОЧКА ОБЛАДАЕТ СТРУКТУРОЙ, КОТОРАЯ ВЫРАЖАЕТСЯ В ЯВЛЕНИИ ЗОНАЛЬНОСТЬ</a:t>
            </a:r>
            <a:endParaRPr lang="ru-RU" sz="2000" b="1" u="sng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ЗАКОН ГЕОГРАФИЧЕСКАЙ ЗОНАЛЬНОСТИ – ОДИН ИЗ </a:t>
            </a:r>
            <a:r>
              <a:rPr lang="ru-RU" sz="1800" b="1" u="sng" dirty="0" smtClean="0"/>
              <a:t>ФУНДАМЕНТАЛЬНЫХ ЗАКОНОВ </a:t>
            </a:r>
            <a:r>
              <a:rPr lang="ru-RU" sz="1800" b="1" dirty="0" smtClean="0"/>
              <a:t>, ФИЗИЧЕСКОЙ ГЕОГРАФИИ.</a:t>
            </a:r>
          </a:p>
          <a:p>
            <a:r>
              <a:rPr lang="ru-RU" sz="1800" b="1" dirty="0" smtClean="0"/>
              <a:t>ПОД ШИРОТНОЙ    (ГЕОГРАФИЧЕСКОЙ, ЛАНДШАФТНОЙ) ЗОНАЛЬНОСТЬЮ ПОДРАЗУМЕВАЕТСЯ ЗАКОНОМЕРНОЕ ИЗМЕНЕНИЕ РАЗЛИЧНЫХ ПРОЦЕССОВ,ЯВЛЕНИЙ, ОТДЕЛЬНЫХ ГЕОГРАФИЧЕСКИХ КОМПОНЕНТОВ И ИХ СОЧЕТАНИЙ (СИСТЕМ,</a:t>
            </a:r>
            <a:r>
              <a:rPr lang="ru-RU" sz="1800" b="1" dirty="0"/>
              <a:t> </a:t>
            </a:r>
            <a:r>
              <a:rPr lang="ru-RU" sz="1800" b="1" dirty="0" smtClean="0"/>
              <a:t>КОМПЛЕКСОВ) ОТ ЭКВАТОРА К  ПОЛЮСАМ.</a:t>
            </a:r>
            <a:endParaRPr lang="ru-RU" sz="18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176464" cy="424847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0193463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классическом виде закон широтной зональности был сформулирован </a:t>
            </a:r>
            <a:r>
              <a:rPr lang="ru-RU" sz="3200" u="sng" dirty="0" err="1"/>
              <a:t>В.В.Докучаевым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но большое значение для исследования географической зональности имели работы немецкого географа </a:t>
            </a:r>
            <a:r>
              <a:rPr lang="ru-RU" sz="3200" u="sng" dirty="0" err="1"/>
              <a:t>А.Гумбольдта</a:t>
            </a:r>
            <a:r>
              <a:rPr lang="ru-RU" sz="2400" dirty="0"/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2304281" cy="290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28" y="404664"/>
            <a:ext cx="23121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7257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ДЛЯ СУЩЕСТВОВАНИЯ ШИРОТНОЙ ЗОНАЛЬНОСТИ ДОСТАТОЧНО 2 УСЛОВИЯ-НАЛИЧИЕ </a:t>
            </a:r>
            <a:r>
              <a:rPr lang="ru-RU" sz="1800" b="1" u="sng" dirty="0"/>
              <a:t>ПОТОКА СОЛНЕЧНОЙ </a:t>
            </a:r>
            <a:r>
              <a:rPr lang="ru-RU" sz="1800" b="1" u="sng" dirty="0" smtClean="0"/>
              <a:t>РАДИАЦИИ       </a:t>
            </a:r>
            <a:r>
              <a:rPr lang="ru-RU" sz="1800" b="1" dirty="0" smtClean="0"/>
              <a:t>И         </a:t>
            </a:r>
            <a:r>
              <a:rPr lang="ru-RU" sz="1800" b="1" u="sng" dirty="0"/>
              <a:t>ШАРООБРАЗНОСТИ ЗЕМЛИ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1800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19684"/>
            <a:ext cx="3333750" cy="365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9684"/>
            <a:ext cx="4098032" cy="365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20601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ТЕОРЕТИЧЕСКИ</a:t>
            </a:r>
            <a:r>
              <a:rPr lang="ru-RU" sz="2000" dirty="0" smtClean="0"/>
              <a:t>  </a:t>
            </a:r>
            <a:r>
              <a:rPr lang="ru-RU" sz="2000" b="1" dirty="0" smtClean="0"/>
              <a:t>ПОСТУПЛЕНИЕ ЭТОГО ПОТОКА К ЗЕМНОЙ ПОВЕРХНОСТИ </a:t>
            </a:r>
            <a:r>
              <a:rPr lang="ru-RU" sz="2000" b="1" u="sng" dirty="0" smtClean="0"/>
              <a:t>УБЫВАЕТ ОТ ЭКВАТОРА К ПОЛЮСАМ </a:t>
            </a:r>
            <a:r>
              <a:rPr lang="ru-RU" sz="2000" b="1" dirty="0" smtClean="0"/>
              <a:t>ПРОПОРЦИОНАЛЬНО КОСИНУСУ ШИРОТЫ (РИСУНОК)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Рис. </a:t>
            </a:r>
            <a:r>
              <a:rPr lang="ru-RU" dirty="0"/>
              <a:t>Распределение солнечной радиации по широте:</a:t>
            </a:r>
            <a:br>
              <a:rPr lang="ru-RU" dirty="0"/>
            </a:br>
            <a:r>
              <a:rPr lang="en-US" i="1" dirty="0"/>
              <a:t>R</a:t>
            </a:r>
            <a:r>
              <a:rPr lang="en-US" i="1" baseline="-25000" dirty="0"/>
              <a:t>a</a:t>
            </a:r>
            <a:r>
              <a:rPr lang="en-US" i="1" dirty="0"/>
              <a:t> </a:t>
            </a:r>
            <a:r>
              <a:rPr lang="ru-RU" dirty="0"/>
              <a:t>— радиация на верхней границе атмосферы; </a:t>
            </a:r>
            <a:r>
              <a:rPr lang="ru-RU" i="1" dirty="0"/>
              <a:t>суммарная радиация: </a:t>
            </a:r>
            <a:r>
              <a:rPr lang="en-US" i="1" dirty="0"/>
              <a:t>RI </a:t>
            </a:r>
            <a:r>
              <a:rPr lang="ru-RU" dirty="0"/>
              <a:t>— на по­верхности суши, </a:t>
            </a:r>
            <a:r>
              <a:rPr lang="en-US" i="1" dirty="0"/>
              <a:t>R° </a:t>
            </a:r>
            <a:r>
              <a:rPr lang="ru-RU" i="1" dirty="0"/>
              <a:t>— </a:t>
            </a:r>
            <a:r>
              <a:rPr lang="ru-RU" dirty="0"/>
              <a:t>на поверхности Мирового океана, </a:t>
            </a:r>
            <a:r>
              <a:rPr lang="en-US" i="1" dirty="0"/>
              <a:t>RI </a:t>
            </a:r>
            <a:r>
              <a:rPr lang="ru-RU" i="1" dirty="0"/>
              <a:t>— </a:t>
            </a:r>
            <a:r>
              <a:rPr lang="ru-RU" dirty="0"/>
              <a:t>средняя для по­верхности земного шара; </a:t>
            </a:r>
            <a:r>
              <a:rPr lang="ru-RU" i="1" dirty="0"/>
              <a:t>радиационный баланс: </a:t>
            </a:r>
            <a:r>
              <a:rPr lang="en-US" i="1" dirty="0" err="1"/>
              <a:t>R</a:t>
            </a:r>
            <a:r>
              <a:rPr lang="en-US" i="1" baseline="30000" dirty="0" err="1"/>
              <a:t>c</a:t>
            </a:r>
            <a:r>
              <a:rPr lang="en-US" i="1" dirty="0"/>
              <a:t> </a:t>
            </a:r>
            <a:r>
              <a:rPr lang="ru-RU" dirty="0"/>
              <a:t>— на поверхности суши, </a:t>
            </a:r>
            <a:r>
              <a:rPr lang="en-US" i="1" dirty="0"/>
              <a:t>R° </a:t>
            </a:r>
            <a:r>
              <a:rPr lang="ru-RU" i="1" dirty="0"/>
              <a:t>— </a:t>
            </a:r>
            <a:r>
              <a:rPr lang="ru-RU" dirty="0"/>
              <a:t>на поверхности Океана, </a:t>
            </a:r>
            <a:r>
              <a:rPr lang="en-US" i="1" dirty="0"/>
              <a:t>R</a:t>
            </a:r>
            <a:r>
              <a:rPr lang="en-US" i="1" baseline="30000" dirty="0"/>
              <a:t>3</a:t>
            </a:r>
            <a:r>
              <a:rPr lang="en-US" i="1" dirty="0"/>
              <a:t> </a:t>
            </a:r>
            <a:r>
              <a:rPr lang="ru-RU" dirty="0"/>
              <a:t>— на поверхности земного шара (среднее значение)</a:t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5" y="1696514"/>
            <a:ext cx="3723810" cy="43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50891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/>
              <a:t>ОДНАКО</a:t>
            </a:r>
            <a:r>
              <a:rPr lang="ru-RU" sz="2000" u="sng" dirty="0" smtClean="0"/>
              <a:t> НА  ФАКТИЧЕСКУЮ ВЕЛИЧИНУ ИНСОЛЯЦИИ, ПОСТУПАЮЩЕЙ НА ЗЕМНУЮ ПОВЕРХНОСТЬ, ВЛИЯЮТ И </a:t>
            </a:r>
            <a:r>
              <a:rPr lang="ru-RU" sz="2400" u="sng" dirty="0" smtClean="0"/>
              <a:t>ДРУГИЕ ФАКТОРЫ:</a:t>
            </a:r>
            <a:endParaRPr lang="ru-RU" sz="2400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b="1" dirty="0" smtClean="0"/>
              <a:t>НАКЛОН ЗЕМНОЙ ПОВЕРХНОСТИ</a:t>
            </a:r>
            <a:endParaRPr lang="ru-RU" sz="1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800" b="1" dirty="0" smtClean="0"/>
              <a:t>РАССТОЯНИЕ ОТ ЗЕМЛИ ДО СОЛНЦА</a:t>
            </a:r>
            <a:endParaRPr lang="ru-RU" sz="1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31236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31236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57234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84176"/>
          </a:xfrm>
        </p:spPr>
        <p:txBody>
          <a:bodyPr>
            <a:noAutofit/>
          </a:bodyPr>
          <a:lstStyle/>
          <a:p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/>
              <a:t/>
            </a:r>
            <a:br>
              <a:rPr lang="ru-RU" sz="2400" b="1" u="sng" dirty="0"/>
            </a:b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dirty="0" smtClean="0"/>
              <a:t>К ВАЖНЕЙШИМ </a:t>
            </a:r>
            <a:r>
              <a:rPr lang="ru-RU" sz="2400" b="1" u="sng" dirty="0" smtClean="0"/>
              <a:t>СЛЕДСТВИЯМ</a:t>
            </a:r>
            <a:r>
              <a:rPr lang="ru-RU" sz="2400" b="1" dirty="0" smtClean="0"/>
              <a:t> ШИРОТНО-ЗОНАЛЬНОГО  РАСПРЕДЕЛЕНИЯ СОЛНЕЧНОЙ ЭНЕРГИИ ОТНОСЯТСЯ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u="sng" dirty="0" smtClean="0"/>
              <a:t>1- </a:t>
            </a:r>
            <a:r>
              <a:rPr lang="ru-RU" sz="2400" b="1" u="sng" dirty="0"/>
              <a:t>ЗОНАЛЬНОСТЬ </a:t>
            </a:r>
            <a:r>
              <a:rPr lang="ru-RU" sz="2400" b="1" u="sng" dirty="0" smtClean="0"/>
              <a:t>ВОЗДУШНЫХ МАСС</a:t>
            </a:r>
            <a:r>
              <a:rPr lang="ru-RU" sz="2400" b="1" u="sng" dirty="0"/>
              <a:t/>
            </a:r>
            <a:br>
              <a:rPr lang="ru-RU" sz="2400" b="1" u="sng" dirty="0"/>
            </a:br>
            <a:r>
              <a:rPr lang="ru-RU" sz="2400" b="1" u="sng" dirty="0" smtClean="0"/>
              <a:t/>
            </a:r>
            <a:br>
              <a:rPr lang="ru-RU" sz="2400" b="1" u="sng" dirty="0" smtClean="0"/>
            </a:br>
            <a:r>
              <a:rPr lang="ru-RU" sz="2400" b="1" u="sng" dirty="0"/>
              <a:t/>
            </a:r>
            <a:br>
              <a:rPr lang="ru-RU" sz="2400" b="1" u="sng" dirty="0"/>
            </a:br>
            <a:endParaRPr lang="ru-RU" sz="2400" b="1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/>
          <a:p>
            <a:pPr marL="0" indent="0">
              <a:buNone/>
            </a:pPr>
            <a:endParaRPr lang="ru-RU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6480720" cy="329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54462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992" y="335732"/>
            <a:ext cx="8229600" cy="143708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                          </a:t>
            </a:r>
            <a:r>
              <a:rPr lang="ru-RU" sz="2800" b="1" u="sng" dirty="0" smtClean="0"/>
              <a:t>2- ЦИРКУЛЯЦИЯ АТМОСФЕРЫ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/>
              <a:t> </a:t>
            </a:r>
            <a:r>
              <a:rPr lang="ru-RU" sz="2000" b="1" dirty="0"/>
              <a:t>+ +  высокие </a:t>
            </a:r>
            <a:r>
              <a:rPr lang="ru-RU" sz="2000" b="1" dirty="0" smtClean="0"/>
              <a:t>давления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  </a:t>
            </a:r>
            <a:r>
              <a:rPr lang="ru-RU" sz="2000" b="1" dirty="0"/>
              <a:t>- -    низкие давления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439" y="1484784"/>
            <a:ext cx="5099025" cy="46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2796"/>
            <a:ext cx="3960440" cy="446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21915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/>
              <a:t>3- ВЛАГООБОРОТ</a:t>
            </a:r>
            <a:endParaRPr lang="ru-RU" sz="2800" b="1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Рис. </a:t>
            </a:r>
            <a:r>
              <a:rPr lang="ru-RU" dirty="0" smtClean="0"/>
              <a:t>Распределение </a:t>
            </a:r>
            <a:r>
              <a:rPr lang="ru-RU" dirty="0"/>
              <a:t>атмосферных осадков, испаряемости и коэффи­циент увлажнения по широте на поверхности суши:</a:t>
            </a:r>
          </a:p>
          <a:p>
            <a:r>
              <a:rPr lang="ru-RU" i="1" dirty="0"/>
              <a:t>1 </a:t>
            </a:r>
            <a:r>
              <a:rPr lang="ru-RU" dirty="0"/>
              <a:t>— средние годовые осадки; </a:t>
            </a:r>
            <a:r>
              <a:rPr lang="ru-RU" i="1" dirty="0"/>
              <a:t>2 </a:t>
            </a:r>
            <a:r>
              <a:rPr lang="ru-RU" dirty="0"/>
              <a:t>— средняя годовая испаряемость; </a:t>
            </a:r>
            <a:r>
              <a:rPr lang="ru-RU" i="1" dirty="0"/>
              <a:t>3 </a:t>
            </a:r>
            <a:r>
              <a:rPr lang="ru-RU" dirty="0"/>
              <a:t>— превыше­ние осадков над испаряемостью; </a:t>
            </a:r>
            <a:r>
              <a:rPr lang="ru-RU" i="1" dirty="0"/>
              <a:t>4 </a:t>
            </a:r>
            <a:r>
              <a:rPr lang="ru-RU" dirty="0"/>
              <a:t>— превышение испаряемости над осадками; 5 — коэффициент увлажнения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0" y="1700808"/>
            <a:ext cx="4000000" cy="397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000000" cy="397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07253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352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ГЕОГРАФИЧЕСКАЯ ОБОЛОЧКА ОБЛАДАЕТ СТРУКТУРОЙ, КОТОРАЯ ВЫРАЖАЕТСЯ В ЯВЛЕНИИ ЗОНАЛЬНОСТЬ</vt:lpstr>
      <vt:lpstr>Презентация PowerPoint</vt:lpstr>
      <vt:lpstr>ДЛЯ СУЩЕСТВОВАНИЯ ШИРОТНОЙ ЗОНАЛЬНОСТИ ДОСТАТОЧНО 2 УСЛОВИЯ-НАЛИЧИЕ ПОТОКА СОЛНЕЧНОЙ РАДИАЦИИ       И         ШАРООБРАЗНОСТИ ЗЕМЛИ</vt:lpstr>
      <vt:lpstr>ТЕОРЕТИЧЕСКИ  ПОСТУПЛЕНИЕ ЭТОГО ПОТОКА К ЗЕМНОЙ ПОВЕРХНОСТИ УБЫВАЕТ ОТ ЭКВАТОРА К ПОЛЮСАМ ПРОПОРЦИОНАЛЬНО КОСИНУСУ ШИРОТЫ (РИСУНОК)</vt:lpstr>
      <vt:lpstr>ОДНАКО НА  ФАКТИЧЕСКУЮ ВЕЛИЧИНУ ИНСОЛЯЦИИ, ПОСТУПАЮЩЕЙ НА ЗЕМНУЮ ПОВЕРХНОСТЬ, ВЛИЯЮТ И ДРУГИЕ ФАКТОРЫ:</vt:lpstr>
      <vt:lpstr>   К ВАЖНЕЙШИМ СЛЕДСТВИЯМ ШИРОТНО-ЗОНАЛЬНОГО  РАСПРЕДЕЛЕНИЯ СОЛНЕЧНОЙ ЭНЕРГИИ ОТНОСЯТСЯ  1- ЗОНАЛЬНОСТЬ ВОЗДУШНЫХ МАСС   </vt:lpstr>
      <vt:lpstr>                          2- ЦИРКУЛЯЦИЯ АТМОСФЕРЫ  + +  высокие давления   - -    низкие давления</vt:lpstr>
      <vt:lpstr>3- ВЛАГООБОРОТ</vt:lpstr>
      <vt:lpstr> ВСЕ СЛЕДСТВИЯ ШИРОТНОЙ ЗОНАЛЬНОСТИ УКАЗЫВАЮТ НА ПОДРАЗДЕЛЕНИЯ ГЕОГРАФИЧЕСКОЙ ОБОЛОЧКИ= САМОЕ КРУПНОЕ ПОДРАЗДЕЛЕНИЕ- ГЕОГРАФИЧЕСКИЙ ПОЯС  ОН ВЫДЕЛЯЕТСЯ НА ОСНОВАНИИ РАЗЛИЧИЙ В ГЛАВНЫХ  ТИПАХ РАДИАЦИОННОГО БАЛАНСА И ХАРАКТЕРА ОБЩЕЙ ЦИРКУЛЯЦИИ АТМОСФЕРЫ  </vt:lpstr>
      <vt:lpstr>на карте мира пояса расположены следующим образом:</vt:lpstr>
      <vt:lpstr>А географические пояса подразделяются на природные зоны:</vt:lpstr>
      <vt:lpstr>  и на карте мира это выглядит </vt:lpstr>
      <vt:lpstr>МЫ  РАССМОТРЕЛИ ЗАКОН ШИРОТНОЙ ЗОНАЛЬНОСТИ ПО основным БЛОКАМ:</vt:lpstr>
      <vt:lpstr>……………..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27</cp:revision>
  <dcterms:modified xsi:type="dcterms:W3CDTF">2015-10-25T10:50:13Z</dcterms:modified>
</cp:coreProperties>
</file>