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82" r:id="rId3"/>
    <p:sldId id="257" r:id="rId4"/>
    <p:sldId id="258" r:id="rId5"/>
    <p:sldId id="272" r:id="rId6"/>
    <p:sldId id="273" r:id="rId7"/>
    <p:sldId id="283" r:id="rId8"/>
    <p:sldId id="284" r:id="rId9"/>
    <p:sldId id="286" r:id="rId10"/>
    <p:sldId id="261" r:id="rId11"/>
    <p:sldId id="274" r:id="rId12"/>
    <p:sldId id="285" r:id="rId13"/>
    <p:sldId id="268" r:id="rId14"/>
    <p:sldId id="275" r:id="rId15"/>
    <p:sldId id="276" r:id="rId16"/>
    <p:sldId id="287" r:id="rId17"/>
    <p:sldId id="267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FF6600"/>
    <a:srgbClr val="86F94D"/>
    <a:srgbClr val="FFFF00"/>
    <a:srgbClr val="CC0099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00"/>
  </p:normalViewPr>
  <p:slideViewPr>
    <p:cSldViewPr>
      <p:cViewPr varScale="1">
        <p:scale>
          <a:sx n="42" d="100"/>
          <a:sy n="42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32D50CA-8D65-4F9F-B101-17ECCCE486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5183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553C96-41A4-4F1C-B6CC-3FD5B3D79A35}" type="slidenum">
              <a:rPr lang="en-US" altLang="ru-RU"/>
              <a:pPr>
                <a:spcBef>
                  <a:spcPct val="0"/>
                </a:spcBef>
              </a:pPr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296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8460B5-67DE-4B11-9524-7563910D46D2}" type="slidenum">
              <a:rPr lang="en-US" altLang="ru-RU"/>
              <a:pPr>
                <a:spcBef>
                  <a:spcPct val="0"/>
                </a:spcBef>
              </a:pPr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962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1E9A25-045C-4C2B-B555-31D91D29CFF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501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496C3-907A-4FE4-8C5C-C4B3EE86089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623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BDCC9-E32B-45B8-A188-81D82634F3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490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3DC5B4-6873-44D8-801F-E93848E7B3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787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A300B-2EDE-4EB6-8CDC-0344559DF6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0305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0358-C934-44D9-B154-3E66DE0A3B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125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0E767-3167-4894-B66C-4D368D33FC0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735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0C2F-FD8A-4EE0-BA5A-D197C6C2FB0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716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FABD-693E-457F-860C-A731774FD5F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2110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D486-D777-4FE4-831B-D7C88619E6F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0597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9F95-F901-4236-BD85-CC3D1C85BE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293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17FF-8A86-4207-8C27-7D43DA89EC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5464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444D9-7DFF-4E00-B8DA-AB8F26C921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651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941C-87B1-4457-A0F6-5D05D3B82B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9993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EB86-6D0D-4A78-905C-5CBBC616505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536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AAC3-C375-4902-87B3-3CA3AAB516F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952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B5D83-CC20-468C-81AE-0A4FCF73033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829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B4D80-12CF-4B5A-B2AB-D0605540CE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363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D808B-358C-4EE4-971C-2CD2E6D0811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31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7375-FC56-478E-80F6-0C5230B6C6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120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77AE6-E406-47EF-9A3B-B42C03BE90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979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9447-337D-4D66-A745-D31D1A34A1D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516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66734B1-5788-4749-824A-09584F322E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0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A018C83-47FC-42A1-B685-CC2BB92E839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1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taxonomy/term/170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5"/>
          <p:cNvSpPr txBox="1">
            <a:spLocks noChangeArrowheads="1"/>
          </p:cNvSpPr>
          <p:nvPr/>
        </p:nvSpPr>
        <p:spPr bwMode="auto">
          <a:xfrm>
            <a:off x="2771775" y="6381750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>
                <a:solidFill>
                  <a:srgbClr val="7030A0"/>
                </a:solidFill>
              </a:rPr>
              <a:t>Заводоуковск, 2014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31913" y="549275"/>
            <a:ext cx="6983412" cy="5688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213" y="0"/>
            <a:ext cx="8280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haroni" pitchFamily="2" charset="-79"/>
              </a:rPr>
              <a:t>Автономное учреждение дошкольного образования муниципального образования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haroni" pitchFamily="2" charset="-79"/>
              </a:rPr>
              <a:t>Заводоуковский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haroni" pitchFamily="2" charset="-79"/>
              </a:rPr>
              <a:t> городской округ «Центр развития ребёнка  - детский сад «Золушка» 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0" y="620713"/>
            <a:ext cx="2124075" cy="19161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Исследова-тельский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проект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3800" y="2708275"/>
            <a:ext cx="482441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F0066"/>
                </a:solidFill>
                <a:latin typeface="Arial" charset="0"/>
              </a:rPr>
              <a:t>Участники проекта: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воспитанники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подготовительной группы № 6,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родители,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FF0066"/>
                </a:solidFill>
                <a:latin typeface="Arial" charset="0"/>
              </a:rPr>
              <a:t>Руководитель: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воспитатель 		             Карелина Елена Ивановна</a:t>
            </a:r>
          </a:p>
        </p:txBody>
      </p:sp>
      <p:pic>
        <p:nvPicPr>
          <p:cNvPr id="20" name="Picture 10" descr="F:\СОЛЬ\фото лена.соль\DSC02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36838"/>
            <a:ext cx="4664075" cy="349885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763688" y="1268760"/>
            <a:ext cx="6431568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txBody>
          <a:bodyPr wrap="none">
            <a:prstTxWarp prst="textTriangleInverted">
              <a:avLst/>
            </a:prstTxWarp>
            <a:spAutoFit/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solidFill>
                  <a:srgbClr val="FF0066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Кристаллы жизни</a:t>
            </a:r>
          </a:p>
        </p:txBody>
      </p:sp>
      <p:pic>
        <p:nvPicPr>
          <p:cNvPr id="6156" name="Picture 9" descr="http://img80.imageshack.us/img80/5104/a57i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437063"/>
            <a:ext cx="3065463" cy="16906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088" y="620713"/>
            <a:ext cx="7561262" cy="5472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366" name="TextBox 18"/>
          <p:cNvSpPr txBox="1">
            <a:spLocks noChangeArrowheads="1"/>
          </p:cNvSpPr>
          <p:nvPr/>
        </p:nvSpPr>
        <p:spPr bwMode="auto">
          <a:xfrm>
            <a:off x="539750" y="260350"/>
            <a:ext cx="3311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Капуста без соли быстро потемнела и испортилась.</a:t>
            </a:r>
          </a:p>
        </p:txBody>
      </p:sp>
      <p:sp>
        <p:nvSpPr>
          <p:cNvPr id="15367" name="TextBox 19"/>
          <p:cNvSpPr txBox="1">
            <a:spLocks noChangeArrowheads="1"/>
          </p:cNvSpPr>
          <p:nvPr/>
        </p:nvSpPr>
        <p:spPr bwMode="auto">
          <a:xfrm>
            <a:off x="2484438" y="3789363"/>
            <a:ext cx="4176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Соль кристаллизуется на любых предметах!</a:t>
            </a:r>
          </a:p>
        </p:txBody>
      </p:sp>
      <p:pic>
        <p:nvPicPr>
          <p:cNvPr id="11275" name="Picture 2" descr="F:\соль2\DCIM\109NIKON\DSCN51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833" y="4581128"/>
            <a:ext cx="2759567" cy="207049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76" name="Picture 3" descr="F:\соль2\DCIM\109NIKON\DSCN51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251" y="4581128"/>
            <a:ext cx="2718483" cy="204050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70" name="Picture 8" descr="http://img-fotki.yandex.ru/get/6210/160878850.9/0_74678_a445a12f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85273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1" descr="F:\соль2\DCIM\109NIKON\DSCN49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5" y="4581128"/>
            <a:ext cx="2796405" cy="209607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8" name="Picture 12" descr="C:\Users\1\Desktop\ХрищенкоЕлена\110NIKON\DSCN528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3096344" cy="2322444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73" name="TextBox 18"/>
          <p:cNvSpPr txBox="1">
            <a:spLocks noChangeArrowheads="1"/>
          </p:cNvSpPr>
          <p:nvPr/>
        </p:nvSpPr>
        <p:spPr bwMode="auto">
          <a:xfrm>
            <a:off x="4859338" y="260350"/>
            <a:ext cx="3602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Добываем пресную воду вымораживанием…</a:t>
            </a:r>
          </a:p>
        </p:txBody>
      </p:sp>
      <p:pic>
        <p:nvPicPr>
          <p:cNvPr id="14350" name="Picture 14" descr="C:\Users\1\Desktop\ХрищенкоЕлена\109NIKON\DSCN515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843808" cy="2133435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51" name="Picture 15" descr="F:\Новая папка\DSCN539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976091" cy="2232248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0113" y="476250"/>
            <a:ext cx="7488237" cy="5688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971550" y="115888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Мы решили поработать с морской цветной солью…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>
              <a:solidFill>
                <a:srgbClr val="CC0099"/>
              </a:solidFill>
            </a:endParaRPr>
          </a:p>
        </p:txBody>
      </p:sp>
      <p:pic>
        <p:nvPicPr>
          <p:cNvPr id="16391" name="Picture 2" descr="http://img-fotki.yandex.ru/get/6103/132373940.6ff/0_860ec_ace3cc76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4652963"/>
            <a:ext cx="1547813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:\соль2\DCIM\109NIKON\DSCN49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765175"/>
            <a:ext cx="3384550" cy="253841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373" name="Picture 13" descr="F:\DSC025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4149725"/>
            <a:ext cx="3360737" cy="25193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5374" name="Picture 14" descr="F:\DSC025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149725"/>
            <a:ext cx="3416300" cy="25622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6395" name="Picture 2" descr="C:\Users\1\Desktop\ХрищенкоЕлена\110NIKON\DSCN529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2976563" cy="2232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3" descr="C:\Users\1\Desktop\ХрищенкоЕлена\110NIKON\DSCN534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3360737" cy="2519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088" y="549275"/>
            <a:ext cx="7561262" cy="5616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2339975" y="188913"/>
            <a:ext cx="4537075" cy="9540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C0099"/>
                </a:solidFill>
              </a:rPr>
              <a:t>Соль – волшебница!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CC0099"/>
                </a:solidFill>
              </a:rPr>
              <a:t>Наши открытия:</a:t>
            </a:r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6443663" y="2492375"/>
            <a:ext cx="27003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</a:t>
            </a:r>
            <a:r>
              <a:rPr lang="ru-RU" altLang="ru-RU" sz="1600" b="1">
                <a:solidFill>
                  <a:schemeClr val="bg1"/>
                </a:solidFill>
              </a:rPr>
              <a:t>С её помощью можно получить электричество</a:t>
            </a:r>
          </a:p>
        </p:txBody>
      </p:sp>
      <p:sp>
        <p:nvSpPr>
          <p:cNvPr id="18440" name="TextBox 19"/>
          <p:cNvSpPr txBox="1">
            <a:spLocks noChangeArrowheads="1"/>
          </p:cNvSpPr>
          <p:nvPr/>
        </p:nvSpPr>
        <p:spPr bwMode="auto">
          <a:xfrm>
            <a:off x="684213" y="2636838"/>
            <a:ext cx="22320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Сохраняет, т. к. убивает микроб</a:t>
            </a:r>
            <a:r>
              <a:rPr lang="ru-RU" altLang="ru-RU" sz="1800" b="1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18441" name="TextBox 20"/>
          <p:cNvSpPr txBox="1">
            <a:spLocks noChangeArrowheads="1"/>
          </p:cNvSpPr>
          <p:nvPr/>
        </p:nvSpPr>
        <p:spPr bwMode="auto">
          <a:xfrm>
            <a:off x="971550" y="3284538"/>
            <a:ext cx="2036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Борется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с гололёдом</a:t>
            </a:r>
          </a:p>
        </p:txBody>
      </p:sp>
      <p:sp>
        <p:nvSpPr>
          <p:cNvPr id="12" name="Лента лицом вниз 11"/>
          <p:cNvSpPr/>
          <p:nvPr/>
        </p:nvSpPr>
        <p:spPr>
          <a:xfrm>
            <a:off x="3635375" y="1341438"/>
            <a:ext cx="2232025" cy="50323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7030A0"/>
                </a:solidFill>
              </a:rPr>
              <a:t>Соль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6300788" y="1557338"/>
            <a:ext cx="1428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2843213" y="1484313"/>
            <a:ext cx="1444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300788" y="2636838"/>
            <a:ext cx="1428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446" name="TextBox 19"/>
          <p:cNvSpPr txBox="1">
            <a:spLocks noChangeArrowheads="1"/>
          </p:cNvSpPr>
          <p:nvPr/>
        </p:nvSpPr>
        <p:spPr bwMode="auto">
          <a:xfrm>
            <a:off x="5724525" y="4941888"/>
            <a:ext cx="259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От излишка соли люди болеют, толстеют</a:t>
            </a:r>
          </a:p>
        </p:txBody>
      </p:sp>
      <p:sp>
        <p:nvSpPr>
          <p:cNvPr id="18447" name="TextBox 18"/>
          <p:cNvSpPr txBox="1">
            <a:spLocks noChangeArrowheads="1"/>
          </p:cNvSpPr>
          <p:nvPr/>
        </p:nvSpPr>
        <p:spPr bwMode="auto">
          <a:xfrm>
            <a:off x="611188" y="1341438"/>
            <a:ext cx="22320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</a:t>
            </a:r>
            <a:r>
              <a:rPr lang="ru-RU" altLang="ru-RU" sz="1600" b="1">
                <a:solidFill>
                  <a:schemeClr val="bg1"/>
                </a:solidFill>
              </a:rPr>
              <a:t>Растворяется и появляется вновь</a:t>
            </a:r>
          </a:p>
        </p:txBody>
      </p:sp>
      <p:pic>
        <p:nvPicPr>
          <p:cNvPr id="18448" name="Picture 9" descr="http://img1.liveinternet.ru/images/attach/c/7/94/392/94392209_large_Gno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27178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6588125" y="3357563"/>
            <a:ext cx="1512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Очищает</a:t>
            </a:r>
          </a:p>
        </p:txBody>
      </p:sp>
      <p:sp>
        <p:nvSpPr>
          <p:cNvPr id="18450" name="TextBox 18"/>
          <p:cNvSpPr txBox="1">
            <a:spLocks noChangeArrowheads="1"/>
          </p:cNvSpPr>
          <p:nvPr/>
        </p:nvSpPr>
        <p:spPr bwMode="auto">
          <a:xfrm>
            <a:off x="6588125" y="2060575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</a:t>
            </a:r>
            <a:r>
              <a:rPr lang="ru-RU" altLang="ru-RU" sz="1600" b="1">
                <a:solidFill>
                  <a:schemeClr val="bg1"/>
                </a:solidFill>
              </a:rPr>
              <a:t>Лечит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6372225" y="3357563"/>
            <a:ext cx="1428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452" name="TextBox 19"/>
          <p:cNvSpPr txBox="1">
            <a:spLocks noChangeArrowheads="1"/>
          </p:cNvSpPr>
          <p:nvPr/>
        </p:nvSpPr>
        <p:spPr bwMode="auto">
          <a:xfrm>
            <a:off x="3708400" y="4941888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Соль разъедает металл</a:t>
            </a:r>
          </a:p>
        </p:txBody>
      </p:sp>
      <p:sp>
        <p:nvSpPr>
          <p:cNvPr id="18453" name="TextBox 9"/>
          <p:cNvSpPr txBox="1">
            <a:spLocks noChangeArrowheads="1"/>
          </p:cNvSpPr>
          <p:nvPr/>
        </p:nvSpPr>
        <p:spPr bwMode="auto">
          <a:xfrm>
            <a:off x="179388" y="6027738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CC0099"/>
                </a:solidFill>
              </a:rPr>
              <a:t>    </a:t>
            </a:r>
            <a:r>
              <a:rPr lang="ru-RU" altLang="ru-RU" sz="2000" b="1">
                <a:solidFill>
                  <a:srgbClr val="CC0099"/>
                </a:solidFill>
              </a:rPr>
              <a:t>соль необходима всему живому и очень полезна, но…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 использовать её нужно в меру!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4787900" y="4365625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455" name="TextBox 19"/>
          <p:cNvSpPr txBox="1">
            <a:spLocks noChangeArrowheads="1"/>
          </p:cNvSpPr>
          <p:nvPr/>
        </p:nvSpPr>
        <p:spPr bwMode="auto">
          <a:xfrm>
            <a:off x="827088" y="1989138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Впитывает, устраняет  запахи</a:t>
            </a:r>
          </a:p>
        </p:txBody>
      </p:sp>
      <p:sp>
        <p:nvSpPr>
          <p:cNvPr id="18456" name="TextBox 19"/>
          <p:cNvSpPr txBox="1">
            <a:spLocks noChangeArrowheads="1"/>
          </p:cNvSpPr>
          <p:nvPr/>
        </p:nvSpPr>
        <p:spPr bwMode="auto">
          <a:xfrm>
            <a:off x="1258888" y="48895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Большое количество соли портит почву</a:t>
            </a:r>
          </a:p>
        </p:txBody>
      </p:sp>
      <p:sp>
        <p:nvSpPr>
          <p:cNvPr id="18457" name="TextBox 9"/>
          <p:cNvSpPr txBox="1">
            <a:spLocks noChangeArrowheads="1"/>
          </p:cNvSpPr>
          <p:nvPr/>
        </p:nvSpPr>
        <p:spPr bwMode="auto">
          <a:xfrm>
            <a:off x="4500563" y="3429000"/>
            <a:ext cx="1079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CC0099"/>
                </a:solidFill>
              </a:rPr>
              <a:t>   НО…</a:t>
            </a:r>
            <a:endParaRPr lang="ru-RU" altLang="ru-RU" sz="2000" b="1">
              <a:solidFill>
                <a:srgbClr val="CC0099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6300788" y="2133600"/>
            <a:ext cx="1428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459" name="TextBox 18"/>
          <p:cNvSpPr txBox="1">
            <a:spLocks noChangeArrowheads="1"/>
          </p:cNvSpPr>
          <p:nvPr/>
        </p:nvSpPr>
        <p:spPr bwMode="auto">
          <a:xfrm>
            <a:off x="6516688" y="1484313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</a:t>
            </a:r>
            <a:r>
              <a:rPr lang="ru-RU" altLang="ru-RU" sz="1600" b="1">
                <a:solidFill>
                  <a:schemeClr val="bg1"/>
                </a:solidFill>
              </a:rPr>
              <a:t>Удобряет</a:t>
            </a:r>
          </a:p>
        </p:txBody>
      </p:sp>
      <p:sp>
        <p:nvSpPr>
          <p:cNvPr id="34" name="Стрелка вправо 33"/>
          <p:cNvSpPr/>
          <p:nvPr/>
        </p:nvSpPr>
        <p:spPr>
          <a:xfrm flipH="1">
            <a:off x="2843213" y="2133600"/>
            <a:ext cx="1444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flipH="1">
            <a:off x="2843213" y="2852738"/>
            <a:ext cx="1444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flipH="1">
            <a:off x="2843213" y="3429000"/>
            <a:ext cx="1444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463" name="TextBox 9"/>
          <p:cNvSpPr txBox="1">
            <a:spLocks noChangeArrowheads="1"/>
          </p:cNvSpPr>
          <p:nvPr/>
        </p:nvSpPr>
        <p:spPr bwMode="auto">
          <a:xfrm>
            <a:off x="2555875" y="5589588"/>
            <a:ext cx="4537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CC0099"/>
                </a:solidFill>
              </a:rPr>
              <a:t>    Мы сделали вывод: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450" y="549275"/>
            <a:ext cx="7056438" cy="5472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3851275" y="188913"/>
            <a:ext cx="439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Мы попытались вырастить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кристаллы соли.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У нас получилось!</a:t>
            </a:r>
          </a:p>
        </p:txBody>
      </p:sp>
      <p:pic>
        <p:nvPicPr>
          <p:cNvPr id="19463" name="Picture 9" descr="http://www.graycell.ru/picture/big/gno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924175"/>
            <a:ext cx="1512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14" descr="F:\соль2\DCIM\109NIKON\DSCN49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412875"/>
            <a:ext cx="2881313" cy="216058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8" name="Рисунок 16" descr="F:\соль2\DCIM\109NIKON\DSCN5129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437063"/>
            <a:ext cx="2876550" cy="215741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9" name="Рисунок 17" descr="F:\соль2\DCIM\109NIKON\DSCN51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437063"/>
            <a:ext cx="2871788" cy="215423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24-конечная звезда 14"/>
          <p:cNvSpPr/>
          <p:nvPr/>
        </p:nvSpPr>
        <p:spPr>
          <a:xfrm>
            <a:off x="3419475" y="115888"/>
            <a:ext cx="504825" cy="433387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</p:txBody>
      </p:sp>
      <p:pic>
        <p:nvPicPr>
          <p:cNvPr id="18446" name="Picture 14" descr="F:\соль2\DCIM\109NIKON\DSCN514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2133600"/>
            <a:ext cx="2879725" cy="21605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469" name="Picture 15" descr="C:\Users\1\Desktop\ХрищенкоЕлена\ФОТО СОЛЬ\DSCN49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2894012" cy="2171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6013" y="333375"/>
            <a:ext cx="7272337" cy="5903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395536" y="188640"/>
            <a:ext cx="74888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FadeLeft">
              <a:avLst>
                <a:gd name="adj" fmla="val 31254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C0099"/>
                </a:solidFill>
                <a:latin typeface="Arial" charset="0"/>
              </a:rPr>
              <a:t>Открытие: кристаллы меняют форму и растут!</a:t>
            </a:r>
          </a:p>
        </p:txBody>
      </p:sp>
      <p:pic>
        <p:nvPicPr>
          <p:cNvPr id="19468" name="Picture 12" descr="C:\Users\1\Desktop\ХрищенкоЕлена\110NIKON\DSCN5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3744913" cy="28082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488" name="Picture 13" descr="C:\Users\1\Desktop\ХрищенкоЕлена\110NIKON\DSCN53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836613"/>
            <a:ext cx="3744912" cy="2808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8" descr="http://cs10834.userapi.com/u166344293/-14/x_dc80a86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22352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C:\Users\1\Desktop\ХрищенкоЕлена\110NIKON\DSCN53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3860800"/>
            <a:ext cx="3744912" cy="28082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6013" y="333375"/>
            <a:ext cx="7272337" cy="5903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10" name="Picture 10" descr="http://i063.radikal.ru/1208/25/4b2123fc7e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45085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1692275" y="188913"/>
            <a:ext cx="55435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CC0099"/>
                </a:solidFill>
              </a:rPr>
              <a:t>   </a:t>
            </a:r>
            <a:r>
              <a:rPr lang="ru-RU" altLang="ru-RU" b="1">
                <a:solidFill>
                  <a:srgbClr val="CC0099"/>
                </a:solidFill>
              </a:rPr>
              <a:t>Хлебом-солью мы встречаем,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CC0099"/>
                </a:solidFill>
              </a:rPr>
              <a:t>На КВН всех приглашаем!</a:t>
            </a:r>
          </a:p>
        </p:txBody>
      </p:sp>
      <p:pic>
        <p:nvPicPr>
          <p:cNvPr id="19467" name="Picture 11" descr="C:\Users\1\Desktop\ХрищенкоЕлена\110NIKON\DSCN52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221163"/>
            <a:ext cx="3359150" cy="25193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1513" name="Picture 3" descr="C:\Users\1\Desktop\ХрищенкоЕлена\110NIKON\DSCN52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325" y="1125538"/>
            <a:ext cx="3554413" cy="2663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TextBox 19"/>
          <p:cNvSpPr txBox="1">
            <a:spLocks noChangeArrowheads="1"/>
          </p:cNvSpPr>
          <p:nvPr/>
        </p:nvSpPr>
        <p:spPr bwMode="auto">
          <a:xfrm>
            <a:off x="107950" y="1196975"/>
            <a:ext cx="403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«Обыкновенное чудо – соль!»</a:t>
            </a:r>
          </a:p>
        </p:txBody>
      </p:sp>
      <p:pic>
        <p:nvPicPr>
          <p:cNvPr id="19" name="Picture 10" descr="C:\Users\1\Desktop\ХрищенкоЕлена\110NIKON\DSCN52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1557338"/>
            <a:ext cx="3360737" cy="25193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1516" name="Picture 5" descr="C:\Users\1\Desktop\ХрищенкоЕлена\110NIKON\DSCN52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032250"/>
            <a:ext cx="3527425" cy="264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2988" y="620713"/>
            <a:ext cx="6985000" cy="5400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2195513" y="115888"/>
            <a:ext cx="446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CC0099"/>
                </a:solidFill>
              </a:rPr>
              <a:t>Творческая мастерская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331913" y="620713"/>
            <a:ext cx="666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Игрушки, панно, поделки из солёного теста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4787900" y="3789363"/>
            <a:ext cx="309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Рисуем солью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539750" y="3789363"/>
            <a:ext cx="3275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Украшаем фотографии</a:t>
            </a:r>
          </a:p>
        </p:txBody>
      </p:sp>
      <p:pic>
        <p:nvPicPr>
          <p:cNvPr id="20491" name="Picture 16" descr="C:\Users\1\Desktop\ХрищенкоЕлена\110NIKON\DSCN5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981075"/>
            <a:ext cx="2819400" cy="21129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2" name="Picture 17" descr="C:\Users\1\Desktop\ХрищенкоЕлена\110NIKON\DSCN53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437063"/>
            <a:ext cx="2808288" cy="21066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1" descr="F:\соль2\DCIM\110NIKON\DSCN51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268413"/>
            <a:ext cx="2879725" cy="2159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8" descr="C:\Users\1\Desktop\ХрищенкоЕлена\110NIKON\DSCN53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268413"/>
            <a:ext cx="2903537" cy="21780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6" name="Picture 16" descr="F:\Новая папка\DSCN538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383088"/>
            <a:ext cx="2952750" cy="22145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7" name="Picture 17" descr="F:\Новая папка\DSCN538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581525"/>
            <a:ext cx="2782888" cy="20891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8" name="Picture 12" descr="http://img-fotki.yandex.ru/get/5310/127448923.6/0_650cd_a17350f9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997200"/>
            <a:ext cx="111918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0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79512" y="3717032"/>
            <a:ext cx="561662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i="1" dirty="0">
                <a:solidFill>
                  <a:schemeClr val="bg1"/>
                </a:solidFill>
                <a:latin typeface="Arial" charset="0"/>
              </a:rPr>
              <a:t>Источники информации: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Васильев Ю. Р. Занимательное природоведение. М.:</a:t>
            </a:r>
          </a:p>
          <a:p>
            <a:pPr marL="342900" indent="-342900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       «Омега», 1997 г.</a:t>
            </a:r>
          </a:p>
          <a:p>
            <a:pPr marL="342900" indent="-342900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2.    Клёнов А. Малышам о минералах. М.: «Педагогика-Пресс», 1996 г.</a:t>
            </a:r>
          </a:p>
          <a:p>
            <a:pPr marL="342900" indent="-342900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3.    Энциклопедия «Что такое? Кто такой?»,</a:t>
            </a:r>
          </a:p>
          <a:p>
            <a:pPr marL="342900" indent="-342900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       издательство «Педагогика», М., 1978 г.</a:t>
            </a:r>
          </a:p>
          <a:p>
            <a:pPr marL="342900" indent="-342900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4.   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Воронкевич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 О. А. «Добро пожаловать в экологию», Санкт-Петербург, 2007 г.</a:t>
            </a:r>
          </a:p>
          <a:p>
            <a:pPr marL="342900" indent="-342900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5.    </a:t>
            </a:r>
            <a:r>
              <a:rPr lang="ru-RU" sz="1400" b="1" dirty="0" err="1">
                <a:solidFill>
                  <a:schemeClr val="bg1"/>
                </a:solidFill>
                <a:latin typeface="Arial" charset="0"/>
              </a:rPr>
              <a:t>Дыбина</a:t>
            </a: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 О. В, Рахманова Н. П. «Неизведанное рядом»,</a:t>
            </a:r>
          </a:p>
          <a:p>
            <a:pPr marL="342900" indent="-342900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       М. 2007 г.</a:t>
            </a:r>
          </a:p>
          <a:p>
            <a:pPr marL="342900" indent="-342900" eaLnBrk="1" hangingPunct="1">
              <a:defRPr/>
            </a:pPr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latin typeface="Arial" charset="0"/>
              </a:rPr>
              <a:t>6.    «Страна Мастеров. Соль» - </a:t>
            </a:r>
            <a:r>
              <a:rPr lang="ru-RU" sz="1400" u="sng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latin typeface="Arial" charset="0"/>
                <a:hlinkClick r:id="rId3"/>
              </a:rPr>
              <a:t>http://stranamasterov.ru/taxonomy/term/1706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rgbClr val="0000FF"/>
              </a:solidFill>
              <a:latin typeface="Arial" charset="0"/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ru-RU" sz="1600" u="sng" dirty="0">
              <a:ln>
                <a:solidFill>
                  <a:schemeClr val="bg1"/>
                </a:solidFill>
              </a:ln>
              <a:solidFill>
                <a:srgbClr val="0000FF"/>
              </a:solidFill>
              <a:latin typeface="Arial" charset="0"/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ru-RU" sz="1600" u="sng" dirty="0">
              <a:ln>
                <a:solidFill>
                  <a:schemeClr val="bg1"/>
                </a:solidFill>
              </a:ln>
              <a:solidFill>
                <a:srgbClr val="0000FF"/>
              </a:solidFill>
              <a:latin typeface="Arial" charset="0"/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ru-RU" sz="1600" dirty="0">
              <a:ln>
                <a:solidFill>
                  <a:schemeClr val="bg1"/>
                </a:solidFill>
              </a:ln>
              <a:solidFill>
                <a:srgbClr val="0000FF"/>
              </a:solidFill>
              <a:latin typeface="Arial" charset="0"/>
            </a:endParaRP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endParaRPr lang="ru-RU" sz="1600" b="1" dirty="0">
              <a:ln>
                <a:solidFill>
                  <a:schemeClr val="bg1"/>
                </a:solidFill>
              </a:ln>
              <a:solidFill>
                <a:srgbClr val="0000FF"/>
              </a:solidFill>
              <a:latin typeface="Arial" charset="0"/>
            </a:endParaRPr>
          </a:p>
          <a:p>
            <a:pPr marL="342900" indent="-342900" algn="ctr" eaLnBrk="1" hangingPunct="1">
              <a:defRPr/>
            </a:pPr>
            <a:endParaRPr lang="ru-RU" sz="1600" b="1" dirty="0">
              <a:solidFill>
                <a:schemeClr val="bg1"/>
              </a:solidFill>
              <a:latin typeface="Arial" charset="0"/>
            </a:endParaRPr>
          </a:p>
          <a:p>
            <a:pPr marL="342900" indent="-342900" algn="ctr" eaLnBrk="1" hangingPunct="1">
              <a:defRPr/>
            </a:pPr>
            <a:endParaRPr lang="ru-RU" sz="16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Arial" charset="0"/>
              </a:rPr>
              <a:t/>
            </a:r>
            <a:br>
              <a:rPr lang="ru-RU" sz="1600" dirty="0">
                <a:latin typeface="Arial" charset="0"/>
              </a:rPr>
            </a:br>
            <a:endParaRPr 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3563938" y="333375"/>
            <a:ext cx="5437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Народные приметы и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пословицы о соли 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3492500" y="1341438"/>
            <a:ext cx="5400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>
                <a:solidFill>
                  <a:schemeClr val="bg1"/>
                </a:solidFill>
              </a:rPr>
              <a:t> Соль – богатство, хлеб – здоровье.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>
                <a:solidFill>
                  <a:schemeClr val="bg1"/>
                </a:solidFill>
              </a:rPr>
              <a:t> Без соли, без хлеба – худая беседа.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>
                <a:solidFill>
                  <a:schemeClr val="bg1"/>
                </a:solidFill>
              </a:rPr>
              <a:t> От хлеба и соли и царь не отказывался.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>
                <a:solidFill>
                  <a:schemeClr val="bg1"/>
                </a:solidFill>
              </a:rPr>
              <a:t> Без соли и стол кривой.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>
                <a:solidFill>
                  <a:schemeClr val="bg1"/>
                </a:solidFill>
              </a:rPr>
              <a:t> Соль рассыпать – к беде.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>
                <a:solidFill>
                  <a:schemeClr val="bg1"/>
                </a:solidFill>
              </a:rPr>
              <a:t> Соли – не жалей, так и есть веселей!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ru-RU" altLang="ru-RU" sz="1600" b="1">
                <a:solidFill>
                  <a:schemeClr val="bg1"/>
                </a:solidFill>
              </a:rPr>
              <a:t> Хлеб да соль всему голова!</a:t>
            </a:r>
          </a:p>
        </p:txBody>
      </p:sp>
      <p:pic>
        <p:nvPicPr>
          <p:cNvPr id="24584" name="Picture 15" descr="C:\Users\1\Desktop\ХрищенкоЕлена\110NIKON\DSCN53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30225"/>
            <a:ext cx="3384550" cy="2538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:\соль2\DCIM\109NIKON\DSCN51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3644900"/>
            <a:ext cx="3505200" cy="263048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8965" y="1124744"/>
            <a:ext cx="201824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spc="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Задачи:</a:t>
            </a:r>
          </a:p>
        </p:txBody>
      </p:sp>
      <p:sp>
        <p:nvSpPr>
          <p:cNvPr id="6" name="Овал 5"/>
          <p:cNvSpPr/>
          <p:nvPr/>
        </p:nvSpPr>
        <p:spPr>
          <a:xfrm>
            <a:off x="323850" y="1700213"/>
            <a:ext cx="2376488" cy="1006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rgbClr val="FF0066"/>
                </a:solidFill>
              </a:rPr>
              <a:t>1. Изучить историю соли.</a:t>
            </a:r>
          </a:p>
        </p:txBody>
      </p:sp>
      <p:sp>
        <p:nvSpPr>
          <p:cNvPr id="7" name="Овал 6"/>
          <p:cNvSpPr/>
          <p:nvPr/>
        </p:nvSpPr>
        <p:spPr>
          <a:xfrm>
            <a:off x="2195513" y="2420938"/>
            <a:ext cx="2376487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rgbClr val="FF0066"/>
                </a:solidFill>
              </a:rPr>
              <a:t>2. Узнать, как  её добывают. </a:t>
            </a:r>
          </a:p>
        </p:txBody>
      </p:sp>
      <p:sp>
        <p:nvSpPr>
          <p:cNvPr id="8" name="Овал 7"/>
          <p:cNvSpPr/>
          <p:nvPr/>
        </p:nvSpPr>
        <p:spPr>
          <a:xfrm>
            <a:off x="3276600" y="3500438"/>
            <a:ext cx="259080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rgbClr val="FF00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1600" b="1" i="1" dirty="0">
                <a:solidFill>
                  <a:srgbClr val="FF0066"/>
                </a:solidFill>
              </a:rPr>
              <a:t>3. Исследовать свойства соли.</a:t>
            </a:r>
          </a:p>
          <a:p>
            <a:pPr algn="ctr" eaLnBrk="1" hangingPunct="1">
              <a:defRPr/>
            </a:pPr>
            <a:endParaRPr lang="ru-RU" sz="1600" b="1" i="1" dirty="0">
              <a:solidFill>
                <a:srgbClr val="FF0066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16463" y="4508500"/>
            <a:ext cx="2447925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rgbClr val="FF0066"/>
                </a:solidFill>
              </a:rPr>
              <a:t>4. Вырастить кристаллы.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88641"/>
            <a:ext cx="813690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spc="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Цель:</a:t>
            </a:r>
            <a:r>
              <a:rPr lang="ru-RU" sz="28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i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узнать, откуда берётся соль, полезна она или вредна. </a:t>
            </a:r>
          </a:p>
        </p:txBody>
      </p:sp>
      <p:sp>
        <p:nvSpPr>
          <p:cNvPr id="13" name="Овал 12"/>
          <p:cNvSpPr/>
          <p:nvPr/>
        </p:nvSpPr>
        <p:spPr>
          <a:xfrm>
            <a:off x="6227763" y="5445125"/>
            <a:ext cx="2447925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dirty="0"/>
          </a:p>
          <a:p>
            <a:pPr algn="ctr" eaLnBrk="1" hangingPunct="1">
              <a:defRPr/>
            </a:pPr>
            <a:r>
              <a:rPr lang="ru-RU" sz="1600" b="1" i="1" dirty="0">
                <a:solidFill>
                  <a:srgbClr val="FF0066"/>
                </a:solidFill>
              </a:rPr>
              <a:t>5. Найти творческое применение соли.</a:t>
            </a:r>
          </a:p>
          <a:p>
            <a:pPr algn="ctr" eaLnBrk="1" hangingPunct="1">
              <a:defRPr/>
            </a:pPr>
            <a:r>
              <a:rPr lang="ru-RU" dirty="0"/>
              <a:t> </a:t>
            </a:r>
          </a:p>
        </p:txBody>
      </p:sp>
      <p:pic>
        <p:nvPicPr>
          <p:cNvPr id="14" name="Рисунок 13" descr="F:\соль2\DCIM\109NIKON\DSCN51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076700"/>
            <a:ext cx="3470275" cy="256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5" name="Рисунок 14" descr="F:\СОЛЬ\фото лена.соль\DSC021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844675"/>
            <a:ext cx="3384550" cy="24923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182" name="Picture 11" descr="http://img0.liveinternet.ru/images/attach/c/2/64/201/64201001_1284869724_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5133975"/>
            <a:ext cx="1685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550" y="549275"/>
            <a:ext cx="7416800" cy="5688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684213" y="549275"/>
            <a:ext cx="7920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CC0099"/>
                </a:solidFill>
              </a:rPr>
              <a:t>Мы предположили: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900113" y="1052513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Соль имеет большое значение в жизни человека, а также она интересна для наблюдения и творчества. 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2627313" y="1773238"/>
            <a:ext cx="3889375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C0099"/>
                </a:solidFill>
              </a:rPr>
              <a:t>Этапы работы:</a:t>
            </a:r>
          </a:p>
        </p:txBody>
      </p:sp>
      <p:sp>
        <p:nvSpPr>
          <p:cNvPr id="9" name="24-конечная звезда 8"/>
          <p:cNvSpPr/>
          <p:nvPr/>
        </p:nvSpPr>
        <p:spPr>
          <a:xfrm>
            <a:off x="2268538" y="2420938"/>
            <a:ext cx="431800" cy="431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8202" name="Picture 6" descr="http://img0.liveinternet.ru/images/attach/c/2/69/415/69415893_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4867275"/>
            <a:ext cx="148748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7"/>
          <p:cNvSpPr txBox="1">
            <a:spLocks noChangeArrowheads="1"/>
          </p:cNvSpPr>
          <p:nvPr/>
        </p:nvSpPr>
        <p:spPr bwMode="auto">
          <a:xfrm>
            <a:off x="1908175" y="2492375"/>
            <a:ext cx="5832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Мы изучали и рассматривали энциклопедии, путешествовали по  карте России.</a:t>
            </a:r>
          </a:p>
        </p:txBody>
      </p:sp>
      <p:pic>
        <p:nvPicPr>
          <p:cNvPr id="7182" name="Рисунок 12" descr="F:\СОЛЬ\фото лена.соль\DSC022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644900"/>
            <a:ext cx="3384550" cy="256698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F:\СОЛЬ\фото лена.соль\DSC022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005263"/>
            <a:ext cx="3603625" cy="268287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00113" y="692150"/>
            <a:ext cx="7416800" cy="554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971550" y="4076700"/>
            <a:ext cx="4537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800">
                <a:solidFill>
                  <a:schemeClr val="bg1"/>
                </a:solidFill>
              </a:rPr>
              <a:t> </a:t>
            </a:r>
            <a:r>
              <a:rPr lang="ru-RU" altLang="ru-RU" sz="1600" b="1">
                <a:solidFill>
                  <a:schemeClr val="bg1"/>
                </a:solidFill>
              </a:rPr>
              <a:t>Во взрослом человеке находится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200-300 гр. соли, без неё он погибнет.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323850" y="1196975"/>
            <a:ext cx="3889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800">
                <a:solidFill>
                  <a:schemeClr val="bg1"/>
                </a:solidFill>
              </a:rPr>
              <a:t> </a:t>
            </a:r>
            <a:r>
              <a:rPr lang="ru-RU" altLang="ru-RU" sz="1600" b="1">
                <a:solidFill>
                  <a:schemeClr val="bg1"/>
                </a:solidFill>
              </a:rPr>
              <a:t>Соль в еду стали добавлять более 10 тысяч лет назад!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468313" y="2349500"/>
            <a:ext cx="46085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600" b="1">
                <a:solidFill>
                  <a:schemeClr val="bg1"/>
                </a:solidFill>
              </a:rPr>
              <a:t> На Руси дружинникам платили солью за службу.</a:t>
            </a:r>
          </a:p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600" b="1">
                <a:solidFill>
                  <a:schemeClr val="bg1"/>
                </a:solidFill>
              </a:rPr>
              <a:t> Панцири римских воинов пропитывали солью.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692275" y="4724400"/>
            <a:ext cx="3889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800">
                <a:solidFill>
                  <a:schemeClr val="bg1"/>
                </a:solidFill>
              </a:rPr>
              <a:t> </a:t>
            </a:r>
            <a:r>
              <a:rPr lang="ru-RU" altLang="ru-RU" sz="1600" b="1">
                <a:solidFill>
                  <a:schemeClr val="bg1"/>
                </a:solidFill>
              </a:rPr>
              <a:t>Учёные  предполагают, что на Марсе есть соль!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1116013" y="1700213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800">
                <a:solidFill>
                  <a:schemeClr val="bg1"/>
                </a:solidFill>
              </a:rPr>
              <a:t> </a:t>
            </a:r>
            <a:r>
              <a:rPr lang="ru-RU" altLang="ru-RU" sz="1600" b="1">
                <a:solidFill>
                  <a:schemeClr val="bg1"/>
                </a:solidFill>
              </a:rPr>
              <a:t>В давние времена соль ценилась дороже золота</a:t>
            </a:r>
            <a:r>
              <a:rPr lang="ru-RU" altLang="ru-RU" sz="1800" b="1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260648"/>
            <a:ext cx="3168352" cy="2088232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935778"/>
              </a:avLst>
            </a:prstTxWarp>
            <a:spAutoFit/>
          </a:bodyPr>
          <a:lstStyle/>
          <a:p>
            <a:pPr eaLnBrk="1" hangingPunct="1">
              <a:defRPr/>
            </a:pPr>
            <a:r>
              <a:rPr lang="ru-RU" sz="4000" b="1" i="1" dirty="0">
                <a:solidFill>
                  <a:srgbClr val="CC0099"/>
                </a:solidFill>
                <a:latin typeface="Arial" charset="0"/>
              </a:rPr>
              <a:t>Оказывается…</a:t>
            </a:r>
          </a:p>
        </p:txBody>
      </p:sp>
      <p:sp>
        <p:nvSpPr>
          <p:cNvPr id="9228" name="TextBox 9"/>
          <p:cNvSpPr txBox="1">
            <a:spLocks noChangeArrowheads="1"/>
          </p:cNvSpPr>
          <p:nvPr/>
        </p:nvSpPr>
        <p:spPr bwMode="auto">
          <a:xfrm>
            <a:off x="1547813" y="5300663"/>
            <a:ext cx="38893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800">
                <a:solidFill>
                  <a:schemeClr val="bg1"/>
                </a:solidFill>
              </a:rPr>
              <a:t> </a:t>
            </a:r>
            <a:r>
              <a:rPr lang="ru-RU" altLang="ru-RU" sz="1600" b="1">
                <a:solidFill>
                  <a:schemeClr val="bg1"/>
                </a:solidFill>
              </a:rPr>
              <a:t>Соль в названиях городов России: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Соликамск, Солигалич, Соль-Илецк</a:t>
            </a:r>
          </a:p>
        </p:txBody>
      </p:sp>
      <p:sp>
        <p:nvSpPr>
          <p:cNvPr id="9229" name="TextBox 9"/>
          <p:cNvSpPr txBox="1">
            <a:spLocks noChangeArrowheads="1"/>
          </p:cNvSpPr>
          <p:nvPr/>
        </p:nvSpPr>
        <p:spPr bwMode="auto">
          <a:xfrm>
            <a:off x="684213" y="3573463"/>
            <a:ext cx="4679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600" b="1">
                <a:solidFill>
                  <a:schemeClr val="bg1"/>
                </a:solidFill>
              </a:rPr>
              <a:t> Даже дом можно построить из соли!</a:t>
            </a:r>
            <a:endParaRPr lang="ru-RU" altLang="ru-RU" sz="1800" b="1">
              <a:solidFill>
                <a:schemeClr val="bg1"/>
              </a:solidFill>
            </a:endParaRPr>
          </a:p>
        </p:txBody>
      </p:sp>
      <p:pic>
        <p:nvPicPr>
          <p:cNvPr id="9230" name="Picture 14" descr="C:\Users\1\Desktop\ХрищенкоЕлена\109NIKON\DSCN4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0963" y="333375"/>
            <a:ext cx="3744912" cy="280828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31" name="Picture 8" descr="http://disney-clipart.com/snow-white/jpg/Dwarfs/Seven-Dwarf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357563"/>
            <a:ext cx="28082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550" y="620713"/>
            <a:ext cx="7345363" cy="5616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4" name="Picture 8" descr="http://www.extra-n.ru/public/temy/otdykh/2011/baskuncha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474066"/>
            <a:ext cx="3943474" cy="2972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5" name="Picture 10" descr="http://900igr.net/datai/khimija/Povarennaja-sol/0064-053-na-ozere-Baskunchak-ezhegodno-dobyvaetsja-okolo-5-ml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827301"/>
            <a:ext cx="4320480" cy="2769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248" name="TextBox 24"/>
          <p:cNvSpPr txBox="1">
            <a:spLocks noChangeArrowheads="1"/>
          </p:cNvSpPr>
          <p:nvPr/>
        </p:nvSpPr>
        <p:spPr bwMode="auto">
          <a:xfrm>
            <a:off x="4932363" y="1412875"/>
            <a:ext cx="421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Солёные озёра</a:t>
            </a:r>
          </a:p>
        </p:txBody>
      </p:sp>
      <p:sp>
        <p:nvSpPr>
          <p:cNvPr id="10249" name="TextBox 25"/>
          <p:cNvSpPr txBox="1">
            <a:spLocks noChangeArrowheads="1"/>
          </p:cNvSpPr>
          <p:nvPr/>
        </p:nvSpPr>
        <p:spPr bwMode="auto">
          <a:xfrm>
            <a:off x="5940425" y="5949950"/>
            <a:ext cx="230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А это настоящий солесос!</a:t>
            </a:r>
          </a:p>
        </p:txBody>
      </p:sp>
      <p:sp>
        <p:nvSpPr>
          <p:cNvPr id="14" name="24-конечная звезда 13"/>
          <p:cNvSpPr/>
          <p:nvPr/>
        </p:nvSpPr>
        <p:spPr>
          <a:xfrm>
            <a:off x="3348038" y="115888"/>
            <a:ext cx="431800" cy="431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251" name="TextBox 7"/>
          <p:cNvSpPr txBox="1">
            <a:spLocks noChangeArrowheads="1"/>
          </p:cNvSpPr>
          <p:nvPr/>
        </p:nvSpPr>
        <p:spPr bwMode="auto">
          <a:xfrm>
            <a:off x="3851275" y="115888"/>
            <a:ext cx="3602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Узнали о добыче соли.</a:t>
            </a:r>
          </a:p>
        </p:txBody>
      </p:sp>
      <p:pic>
        <p:nvPicPr>
          <p:cNvPr id="10252" name="Picture 4" descr="http://img-fotki.yandex.ru/get/4813/113882196.d7/0_63d4a_ad5c9a3e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57775"/>
            <a:ext cx="2124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C:\Users\1\Desktop\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824536" cy="3068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54" name="TextBox 25"/>
          <p:cNvSpPr txBox="1">
            <a:spLocks noChangeArrowheads="1"/>
          </p:cNvSpPr>
          <p:nvPr/>
        </p:nvSpPr>
        <p:spPr bwMode="auto">
          <a:xfrm>
            <a:off x="250825" y="54927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Соляная шахта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0113" y="476250"/>
            <a:ext cx="7416800" cy="5761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763713" y="68263"/>
            <a:ext cx="5761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Побывали в медицинском кабинете.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Соль лечит!</a:t>
            </a:r>
          </a:p>
        </p:txBody>
      </p:sp>
      <p:pic>
        <p:nvPicPr>
          <p:cNvPr id="11271" name="Picture 9" descr="http://img0.liveinternet.ru/images/attach/c/2/69/415/69415789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5157788"/>
            <a:ext cx="13652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9" descr="F:\соль2\DCIM\109NIKON\DSCN50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908050"/>
            <a:ext cx="3024187" cy="230346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297" name="Рисунок 10" descr="F:\соль2\DCIM\109NIKON\DSCN50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908050"/>
            <a:ext cx="3194050" cy="230028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274" name="TextBox 7"/>
          <p:cNvSpPr txBox="1">
            <a:spLocks noChangeArrowheads="1"/>
          </p:cNvSpPr>
          <p:nvPr/>
        </p:nvSpPr>
        <p:spPr bwMode="auto">
          <a:xfrm>
            <a:off x="971550" y="3429000"/>
            <a:ext cx="6335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   Посмотрели соляную шахту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в оздоровительном лагере им. Ю. А. Гагарина</a:t>
            </a:r>
          </a:p>
        </p:txBody>
      </p:sp>
      <p:sp>
        <p:nvSpPr>
          <p:cNvPr id="13" name="24-конечная звезда 12"/>
          <p:cNvSpPr/>
          <p:nvPr/>
        </p:nvSpPr>
        <p:spPr>
          <a:xfrm>
            <a:off x="1763713" y="3357563"/>
            <a:ext cx="431800" cy="431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pic>
        <p:nvPicPr>
          <p:cNvPr id="12300" name="Picture 10" descr="F:\СОЛЬ\фото лена.соль\DSC023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221163"/>
            <a:ext cx="3257550" cy="244157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24-конечная звезда 14"/>
          <p:cNvSpPr/>
          <p:nvPr/>
        </p:nvSpPr>
        <p:spPr>
          <a:xfrm>
            <a:off x="1331913" y="0"/>
            <a:ext cx="431800" cy="431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2302" name="Рисунок 9" descr="F:\соль2\DCIM\109NIKON\DSCN488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3789363"/>
            <a:ext cx="1655763" cy="12414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304" name="Picture 16" descr="F:\DSC0224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4221163"/>
            <a:ext cx="3240087" cy="24304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0113" y="549275"/>
            <a:ext cx="7416800" cy="5545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24-конечная звезда 5"/>
          <p:cNvSpPr/>
          <p:nvPr/>
        </p:nvSpPr>
        <p:spPr>
          <a:xfrm>
            <a:off x="1042988" y="115888"/>
            <a:ext cx="431800" cy="431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900113" y="549275"/>
            <a:ext cx="3671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Полезные советы наших мам.</a:t>
            </a: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4716463" y="981075"/>
            <a:ext cx="33115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 ребятами из школы № 4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получаем электричество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из солёного огурца!</a:t>
            </a:r>
          </a:p>
        </p:txBody>
      </p:sp>
      <p:pic>
        <p:nvPicPr>
          <p:cNvPr id="12297" name="Picture 11" descr="http://img0.liveinternet.ru/images/attach/c/2/64/200/64200977_1284869535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4995863"/>
            <a:ext cx="12588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827088" y="3429000"/>
            <a:ext cx="3673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CC0099"/>
                </a:solidFill>
              </a:rPr>
              <a:t>   </a:t>
            </a:r>
            <a:r>
              <a:rPr lang="ru-RU" altLang="ru-RU" sz="2000" b="1">
                <a:solidFill>
                  <a:srgbClr val="CC0099"/>
                </a:solidFill>
              </a:rPr>
              <a:t>Экскурсия на кухню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детского сада</a:t>
            </a:r>
          </a:p>
        </p:txBody>
      </p:sp>
      <p:sp>
        <p:nvSpPr>
          <p:cNvPr id="12" name="24-конечная звезда 11"/>
          <p:cNvSpPr/>
          <p:nvPr/>
        </p:nvSpPr>
        <p:spPr>
          <a:xfrm>
            <a:off x="1042988" y="3644900"/>
            <a:ext cx="433387" cy="433388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</p:txBody>
      </p:sp>
      <p:pic>
        <p:nvPicPr>
          <p:cNvPr id="13325" name="Picture 13" descr="F:\DSC025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420938"/>
            <a:ext cx="3262313" cy="24479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301" name="Picture 14" descr="C:\Users\1\Desktop\ХрищенкоЕлена\110NIKON\DSCN52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3313112" cy="2484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5" descr="C:\Users\1\Desktop\ХрищенкоЕлена\110NIKON\DSCN52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3263900" cy="244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3" name="TextBox 9"/>
          <p:cNvSpPr txBox="1">
            <a:spLocks noChangeArrowheads="1"/>
          </p:cNvSpPr>
          <p:nvPr/>
        </p:nvSpPr>
        <p:spPr bwMode="auto">
          <a:xfrm>
            <a:off x="3563938" y="6165850"/>
            <a:ext cx="41767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CC0099"/>
                </a:solidFill>
              </a:rPr>
              <a:t>   </a:t>
            </a:r>
            <a:r>
              <a:rPr lang="ru-RU" altLang="ru-RU" sz="1800" b="1">
                <a:solidFill>
                  <a:schemeClr val="bg1"/>
                </a:solidFill>
              </a:rPr>
              <a:t>Даже в сладкой каше есть соль!</a:t>
            </a:r>
          </a:p>
        </p:txBody>
      </p:sp>
      <p:sp>
        <p:nvSpPr>
          <p:cNvPr id="12304" name="TextBox 7"/>
          <p:cNvSpPr txBox="1">
            <a:spLocks noChangeArrowheads="1"/>
          </p:cNvSpPr>
          <p:nvPr/>
        </p:nvSpPr>
        <p:spPr bwMode="auto">
          <a:xfrm>
            <a:off x="1331913" y="11588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CC0099"/>
                </a:solidFill>
              </a:rPr>
              <a:t>А у нас гости!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088" y="620713"/>
            <a:ext cx="7561262" cy="5616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900113" y="260350"/>
            <a:ext cx="7129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0099"/>
                </a:solidFill>
              </a:rPr>
              <a:t>Смотрели фильм о сталактитах и сталагмитах.</a:t>
            </a:r>
          </a:p>
        </p:txBody>
      </p:sp>
      <p:pic>
        <p:nvPicPr>
          <p:cNvPr id="16395" name="Рисунок 11" descr="F:\соль2\DCIM\109NIKON\DSCN4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437063"/>
            <a:ext cx="2876550" cy="215741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396" name="Рисунок 12" descr="F:\соль2\DCIM\109NIKON\DSCN51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437063"/>
            <a:ext cx="2876550" cy="215741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24-конечная звезда 14"/>
          <p:cNvSpPr/>
          <p:nvPr/>
        </p:nvSpPr>
        <p:spPr>
          <a:xfrm>
            <a:off x="755650" y="188913"/>
            <a:ext cx="574675" cy="431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</p:txBody>
      </p:sp>
      <p:pic>
        <p:nvPicPr>
          <p:cNvPr id="13322" name="Picture 6" descr="https://www.irononsticker.com/images/2012/09/05/Do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284538"/>
            <a:ext cx="1092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F:\соль2\DCIM\109NIKON\DSCN51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5084763"/>
            <a:ext cx="2047875" cy="15367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324" name="TextBox 10"/>
          <p:cNvSpPr txBox="1">
            <a:spLocks noChangeArrowheads="1"/>
          </p:cNvSpPr>
          <p:nvPr/>
        </p:nvSpPr>
        <p:spPr bwMode="auto">
          <a:xfrm>
            <a:off x="1042988" y="1412875"/>
            <a:ext cx="4392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Было интересно наблюдать,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как они появляются …</a:t>
            </a:r>
          </a:p>
        </p:txBody>
      </p:sp>
      <p:pic>
        <p:nvPicPr>
          <p:cNvPr id="13325" name="Picture 13" descr="C:\Users\1\Desktop\ХрищенкоЕлена\109NIKON\DSCN509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25" y="765175"/>
            <a:ext cx="3263900" cy="244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0" descr="F:\соль2\DCIM\109NIKON\DSCN498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2133600"/>
            <a:ext cx="2867025" cy="214947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304" name="Picture 16" descr="C:\Users\1\Desktop\ХрищенкоЕлена\ФОТО СОЛЬ\109NIKON\DSCN491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2133600"/>
            <a:ext cx="2879725" cy="2159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5" descr="http://m.io.ua/img_aa/medium/0803/17/0803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088" y="692150"/>
            <a:ext cx="7561262" cy="5473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779838" y="115888"/>
            <a:ext cx="2808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CC0099"/>
                </a:solidFill>
              </a:rPr>
              <a:t> Наши опыты</a:t>
            </a:r>
          </a:p>
        </p:txBody>
      </p:sp>
      <p:sp>
        <p:nvSpPr>
          <p:cNvPr id="9" name="24-конечная звезда 8"/>
          <p:cNvSpPr/>
          <p:nvPr/>
        </p:nvSpPr>
        <p:spPr>
          <a:xfrm>
            <a:off x="3203575" y="115888"/>
            <a:ext cx="504825" cy="433387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4344" name="TextBox 18"/>
          <p:cNvSpPr txBox="1">
            <a:spLocks noChangeArrowheads="1"/>
          </p:cNvSpPr>
          <p:nvPr/>
        </p:nvSpPr>
        <p:spPr bwMode="auto">
          <a:xfrm>
            <a:off x="468313" y="620713"/>
            <a:ext cx="309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Очень солёный раствор выталкивает предметы!</a:t>
            </a:r>
          </a:p>
        </p:txBody>
      </p:sp>
      <p:sp>
        <p:nvSpPr>
          <p:cNvPr id="14345" name="TextBox 19"/>
          <p:cNvSpPr txBox="1">
            <a:spLocks noChangeArrowheads="1"/>
          </p:cNvSpPr>
          <p:nvPr/>
        </p:nvSpPr>
        <p:spPr bwMode="auto">
          <a:xfrm>
            <a:off x="3851275" y="620713"/>
            <a:ext cx="4897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В солёной воде гвоздь начал ржаветь быстрее!</a:t>
            </a:r>
          </a:p>
        </p:txBody>
      </p:sp>
      <p:pic>
        <p:nvPicPr>
          <p:cNvPr id="14346" name="Picture 12" descr="http://img-fotki.yandex.ru/get/5310/127448923.6/0_650cd_a17350f9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15494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13" descr="F:\соль2\DCIM\109NIKON\DSCN48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239081" cy="252028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52" name="Picture 13" descr="F:\СОЛЬ\фото лена.соль\DSC021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288035" cy="246674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54" name="Рисунок 16" descr="F:\соль2\DCIM\110NIKON\DSCN518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096593" cy="232201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50" name="TextBox 19"/>
          <p:cNvSpPr txBox="1">
            <a:spLocks noChangeArrowheads="1"/>
          </p:cNvSpPr>
          <p:nvPr/>
        </p:nvSpPr>
        <p:spPr bwMode="auto">
          <a:xfrm>
            <a:off x="4859338" y="3716338"/>
            <a:ext cx="3744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Яблоко в соляном растворе  не темнеет!</a:t>
            </a:r>
          </a:p>
        </p:txBody>
      </p:sp>
      <p:pic>
        <p:nvPicPr>
          <p:cNvPr id="16" name="Рисунок 15" descr="F:\СОЛЬ\фото лена.соль\DSC0217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3168352" cy="2217738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52" name="TextBox 19"/>
          <p:cNvSpPr txBox="1">
            <a:spLocks noChangeArrowheads="1"/>
          </p:cNvSpPr>
          <p:nvPr/>
        </p:nvSpPr>
        <p:spPr bwMode="auto">
          <a:xfrm>
            <a:off x="2411413" y="3789363"/>
            <a:ext cx="1728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Соль топит снег и лёд!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ebieskie kwadraty">
  <a:themeElements>
    <a:clrScheme name="Тема Office 2">
      <a:dk1>
        <a:srgbClr val="333333"/>
      </a:dk1>
      <a:lt1>
        <a:srgbClr val="FFFFFF"/>
      </a:lt1>
      <a:dk2>
        <a:srgbClr val="0033CC"/>
      </a:dk2>
      <a:lt2>
        <a:srgbClr val="FFFFFF"/>
      </a:lt2>
      <a:accent1>
        <a:srgbClr val="57C5FF"/>
      </a:accent1>
      <a:accent2>
        <a:srgbClr val="CAB3FF"/>
      </a:accent2>
      <a:accent3>
        <a:srgbClr val="AAADE2"/>
      </a:accent3>
      <a:accent4>
        <a:srgbClr val="DADADA"/>
      </a:accent4>
      <a:accent5>
        <a:srgbClr val="B4DFFF"/>
      </a:accent5>
      <a:accent6>
        <a:srgbClr val="B7A2E7"/>
      </a:accent6>
      <a:hlink>
        <a:srgbClr val="94AFFF"/>
      </a:hlink>
      <a:folHlink>
        <a:srgbClr val="FACBD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C85FF"/>
        </a:accent1>
        <a:accent2>
          <a:srgbClr val="99B3FF"/>
        </a:accent2>
        <a:accent3>
          <a:srgbClr val="AAADE2"/>
        </a:accent3>
        <a:accent4>
          <a:srgbClr val="DADADA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7C5FF"/>
        </a:accent1>
        <a:accent2>
          <a:srgbClr val="CAB3FF"/>
        </a:accent2>
        <a:accent3>
          <a:srgbClr val="AAADE2"/>
        </a:accent3>
        <a:accent4>
          <a:srgbClr val="DADADA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FBE356"/>
        </a:accent1>
        <a:accent2>
          <a:srgbClr val="BFCFFF"/>
        </a:accent2>
        <a:accent3>
          <a:srgbClr val="AAADE2"/>
        </a:accent3>
        <a:accent4>
          <a:srgbClr val="DADADA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A3BAFF"/>
        </a:accent1>
        <a:accent2>
          <a:srgbClr val="FFBFD6"/>
        </a:accent2>
        <a:accent3>
          <a:srgbClr val="AAADE2"/>
        </a:accent3>
        <a:accent4>
          <a:srgbClr val="DADADA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C85FF"/>
        </a:accent1>
        <a:accent2>
          <a:srgbClr val="99B3FF"/>
        </a:accent2>
        <a:accent3>
          <a:srgbClr val="FFFFFF"/>
        </a:accent3>
        <a:accent4>
          <a:srgbClr val="000000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C5FF"/>
        </a:accent1>
        <a:accent2>
          <a:srgbClr val="CAB3FF"/>
        </a:accent2>
        <a:accent3>
          <a:srgbClr val="FFFFFF"/>
        </a:accent3>
        <a:accent4>
          <a:srgbClr val="000000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BE356"/>
        </a:accent1>
        <a:accent2>
          <a:srgbClr val="BFCFFF"/>
        </a:accent2>
        <a:accent3>
          <a:srgbClr val="FFFFFF"/>
        </a:accent3>
        <a:accent4>
          <a:srgbClr val="000000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3BAFF"/>
        </a:accent1>
        <a:accent2>
          <a:srgbClr val="FFBFD6"/>
        </a:accent2>
        <a:accent3>
          <a:srgbClr val="FFFFFF"/>
        </a:accent3>
        <a:accent4>
          <a:srgbClr val="000000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33CC"/>
      </a:dk2>
      <a:lt2>
        <a:srgbClr val="FFFFFF"/>
      </a:lt2>
      <a:accent1>
        <a:srgbClr val="57C5FF"/>
      </a:accent1>
      <a:accent2>
        <a:srgbClr val="CAB3FF"/>
      </a:accent2>
      <a:accent3>
        <a:srgbClr val="AAADE2"/>
      </a:accent3>
      <a:accent4>
        <a:srgbClr val="DADADA"/>
      </a:accent4>
      <a:accent5>
        <a:srgbClr val="B4DFFF"/>
      </a:accent5>
      <a:accent6>
        <a:srgbClr val="B7A2E7"/>
      </a:accent6>
      <a:hlink>
        <a:srgbClr val="94AFFF"/>
      </a:hlink>
      <a:folHlink>
        <a:srgbClr val="FACBD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C85FF"/>
        </a:accent1>
        <a:accent2>
          <a:srgbClr val="99B3FF"/>
        </a:accent2>
        <a:accent3>
          <a:srgbClr val="AAADE2"/>
        </a:accent3>
        <a:accent4>
          <a:srgbClr val="DADADA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7C5FF"/>
        </a:accent1>
        <a:accent2>
          <a:srgbClr val="CAB3FF"/>
        </a:accent2>
        <a:accent3>
          <a:srgbClr val="AAADE2"/>
        </a:accent3>
        <a:accent4>
          <a:srgbClr val="DADADA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FBE356"/>
        </a:accent1>
        <a:accent2>
          <a:srgbClr val="BFCFFF"/>
        </a:accent2>
        <a:accent3>
          <a:srgbClr val="AAADE2"/>
        </a:accent3>
        <a:accent4>
          <a:srgbClr val="DADADA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A3BAFF"/>
        </a:accent1>
        <a:accent2>
          <a:srgbClr val="FFBFD6"/>
        </a:accent2>
        <a:accent3>
          <a:srgbClr val="AAADE2"/>
        </a:accent3>
        <a:accent4>
          <a:srgbClr val="DADADA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C85FF"/>
        </a:accent1>
        <a:accent2>
          <a:srgbClr val="99B3FF"/>
        </a:accent2>
        <a:accent3>
          <a:srgbClr val="FFFFFF"/>
        </a:accent3>
        <a:accent4>
          <a:srgbClr val="000000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C5FF"/>
        </a:accent1>
        <a:accent2>
          <a:srgbClr val="CAB3FF"/>
        </a:accent2>
        <a:accent3>
          <a:srgbClr val="FFFFFF"/>
        </a:accent3>
        <a:accent4>
          <a:srgbClr val="000000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BE356"/>
        </a:accent1>
        <a:accent2>
          <a:srgbClr val="BFCFFF"/>
        </a:accent2>
        <a:accent3>
          <a:srgbClr val="FFFFFF"/>
        </a:accent3>
        <a:accent4>
          <a:srgbClr val="000000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3BAFF"/>
        </a:accent1>
        <a:accent2>
          <a:srgbClr val="FFBFD6"/>
        </a:accent2>
        <a:accent3>
          <a:srgbClr val="FFFFFF"/>
        </a:accent3>
        <a:accent4>
          <a:srgbClr val="000000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niebieskie kwadraty</Template>
  <TotalTime>1977</TotalTime>
  <Words>668</Words>
  <Application>Microsoft Office PowerPoint</Application>
  <PresentationFormat>Экран (4:3)</PresentationFormat>
  <Paragraphs>130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Aharoni</vt:lpstr>
      <vt:lpstr>Arial</vt:lpstr>
      <vt:lpstr>Wingdings</vt:lpstr>
      <vt:lpstr>niebieskie kwadraty</vt:lpstr>
      <vt:lpstr>1_Default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keywords>шаблоны</cp:keywords>
  <cp:lastModifiedBy>Вера</cp:lastModifiedBy>
  <cp:revision>157</cp:revision>
  <dcterms:created xsi:type="dcterms:W3CDTF">2012-12-02T08:19:19Z</dcterms:created>
  <dcterms:modified xsi:type="dcterms:W3CDTF">2015-12-25T17:21:42Z</dcterms:modified>
</cp:coreProperties>
</file>