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60" r:id="rId5"/>
    <p:sldId id="279" r:id="rId6"/>
    <p:sldId id="259" r:id="rId7"/>
    <p:sldId id="265" r:id="rId8"/>
    <p:sldId id="266" r:id="rId9"/>
    <p:sldId id="268" r:id="rId10"/>
    <p:sldId id="269" r:id="rId11"/>
    <p:sldId id="277" r:id="rId12"/>
    <p:sldId id="278" r:id="rId13"/>
    <p:sldId id="281" r:id="rId14"/>
    <p:sldId id="282" r:id="rId15"/>
    <p:sldId id="283" r:id="rId16"/>
    <p:sldId id="270" r:id="rId17"/>
    <p:sldId id="274" r:id="rId18"/>
    <p:sldId id="276" r:id="rId19"/>
    <p:sldId id="275" r:id="rId20"/>
    <p:sldId id="26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8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9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4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6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8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5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0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1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7A72-AD7B-4BCF-901C-C1877AC1BC57}" type="datetimeFigureOut">
              <a:rPr lang="ru-RU" smtClean="0"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67FF-9631-414F-9D48-0CDECBB0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836712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Деды Морозы  разных стран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159835"/>
            <a:ext cx="7560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«Скоро </a:t>
            </a:r>
            <a:r>
              <a:rPr lang="ru-RU" sz="2000" b="1" dirty="0"/>
              <a:t>Новый год постучится в двери каждого дома… Точнее, Дед Мороз постучится… А может, это будут </a:t>
            </a:r>
            <a:r>
              <a:rPr lang="ru-RU" sz="2000" b="1" dirty="0" err="1"/>
              <a:t>симпатяшки</a:t>
            </a:r>
            <a:r>
              <a:rPr lang="ru-RU" sz="2000" b="1" dirty="0"/>
              <a:t>-домовые в вязаных колпачках?! Или прекрасная фея </a:t>
            </a:r>
            <a:r>
              <a:rPr lang="ru-RU" sz="2000" b="1" dirty="0" err="1"/>
              <a:t>Бефана</a:t>
            </a:r>
            <a:r>
              <a:rPr lang="ru-RU" sz="2000" b="1" dirty="0"/>
              <a:t>?! Надо бы разобраться в том, кого ожидать в новогоднюю ночь</a:t>
            </a:r>
            <a:r>
              <a:rPr lang="ru-RU" sz="2000" b="1" dirty="0" smtClean="0"/>
              <a:t>.»</a:t>
            </a:r>
            <a:r>
              <a:rPr lang="ru-RU" sz="2000" b="1" dirty="0"/>
              <a:t> </a:t>
            </a:r>
            <a:br>
              <a:rPr lang="ru-RU" sz="2000" b="1" dirty="0"/>
            </a:b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517232"/>
            <a:ext cx="6660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 подготовительной группы.</a:t>
            </a:r>
          </a:p>
          <a:p>
            <a:r>
              <a:rPr lang="ru-RU" dirty="0" smtClean="0"/>
              <a:t>Подготовила  Морозова Татьяна Валентиновна</a:t>
            </a:r>
          </a:p>
          <a:p>
            <a:r>
              <a:rPr lang="ru-RU" dirty="0" smtClean="0"/>
              <a:t>Воспитатель ГБДОУ №32 </a:t>
            </a:r>
            <a:r>
              <a:rPr lang="ru-RU" dirty="0" err="1" smtClean="0"/>
              <a:t>Колпинского</a:t>
            </a:r>
            <a:r>
              <a:rPr lang="ru-RU" dirty="0" smtClean="0"/>
              <a:t> р-на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556792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Индии</a:t>
            </a:r>
            <a:r>
              <a:rPr lang="ru-RU" dirty="0"/>
              <a:t> – обязанности Деда </a:t>
            </a:r>
            <a:r>
              <a:rPr lang="ru-RU" dirty="0" smtClean="0"/>
              <a:t>Мороза </a:t>
            </a:r>
            <a:r>
              <a:rPr lang="ru-RU" dirty="0"/>
              <a:t>исполняет богиня </a:t>
            </a:r>
            <a:r>
              <a:rPr lang="ru-RU" b="1" dirty="0" err="1"/>
              <a:t>Лакшми</a:t>
            </a:r>
            <a:r>
              <a:rPr lang="ru-RU" dirty="0"/>
              <a:t> (богиня счастья и процветания). Она описывается как богиня невероятной красоты, </a:t>
            </a:r>
            <a:r>
              <a:rPr lang="ru-RU" dirty="0" smtClean="0"/>
              <a:t>сидящая </a:t>
            </a:r>
            <a:r>
              <a:rPr lang="ru-RU" dirty="0"/>
              <a:t>на лотосе и в двух руках держит по лотосу.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2" y="404664"/>
            <a:ext cx="411795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0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Мусульманского Деда Мороза зовут </a:t>
            </a:r>
            <a:r>
              <a:rPr lang="ru-RU" b="1" dirty="0" err="1"/>
              <a:t>Хызыр</a:t>
            </a:r>
            <a:r>
              <a:rPr lang="ru-RU" b="1" dirty="0"/>
              <a:t> Ильяс</a:t>
            </a:r>
            <a:r>
              <a:rPr lang="ru-RU" dirty="0"/>
              <a:t>, он носит вышитый цветами зеленый халат и красный колпак, обвитый шарфом. В руке, само собой, мешок с подарками. До мусульманских стран Дед Мороз добирается с большим опозданием, только в начале мая. Ну что ж, лучше поздно, чем никогда.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0172"/>
            <a:ext cx="7200799" cy="493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5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01901"/>
            <a:ext cx="5012229" cy="33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Эстонии живет Дед Мороз по имени </a:t>
            </a:r>
            <a:r>
              <a:rPr lang="ru-RU" sz="2000" b="1" dirty="0" err="1"/>
              <a:t>Йыулувана</a:t>
            </a:r>
            <a:endParaRPr lang="ru-RU" sz="2000" b="1" dirty="0"/>
          </a:p>
          <a:p>
            <a:r>
              <a:rPr lang="ru-RU" dirty="0"/>
              <a:t>Повстречаться с ним можно на Ратушной площади столицы Эстонии- Таллин. Уже с начала декабря там устраивают настоящий эстонский дед </a:t>
            </a:r>
            <a:r>
              <a:rPr lang="ru-RU" dirty="0" err="1"/>
              <a:t>морозрождественский</a:t>
            </a:r>
            <a:r>
              <a:rPr lang="ru-RU" dirty="0"/>
              <a:t> базар с огромными елками. Возле самой большой елки стоит домик эстонского </a:t>
            </a:r>
            <a:r>
              <a:rPr lang="ru-RU" dirty="0" err="1"/>
              <a:t>Йыулувана</a:t>
            </a:r>
            <a:r>
              <a:rPr lang="ru-RU" dirty="0"/>
              <a:t>. В течении дня он ждет гостей на улице, качаясь в кресле-качалке. Вечером он уходит в дом. В его руках всегда мешок с конфетками, которыми он угощает всех детишек. С добрым </a:t>
            </a:r>
            <a:r>
              <a:rPr lang="ru-RU" dirty="0" err="1"/>
              <a:t>Йыулувана</a:t>
            </a:r>
            <a:r>
              <a:rPr lang="ru-RU" dirty="0"/>
              <a:t> можно сфотографироваться на память. Он настоящий волшебник- знает много языков, и всем шлет самые добрые пожелания.</a:t>
            </a:r>
          </a:p>
        </p:txBody>
      </p:sp>
    </p:spTree>
    <p:extLst>
      <p:ext uri="{BB962C8B-B14F-4D97-AF65-F5344CB8AC3E}">
        <p14:creationId xmlns:p14="http://schemas.microsoft.com/office/powerpoint/2010/main" val="38570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524" y="476672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Деда Мороза в Монголии кличут </a:t>
            </a:r>
            <a:r>
              <a:rPr lang="ru-RU" sz="2400" b="1" dirty="0" err="1"/>
              <a:t>Увлин</a:t>
            </a:r>
            <a:r>
              <a:rPr lang="ru-RU" sz="2400" b="1" dirty="0"/>
              <a:t> </a:t>
            </a:r>
            <a:r>
              <a:rPr lang="ru-RU" sz="2400" b="1" dirty="0" err="1"/>
              <a:t>Унгун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dirty="0" smtClean="0"/>
              <a:t>В </a:t>
            </a:r>
            <a:r>
              <a:rPr lang="ru-RU" dirty="0"/>
              <a:t>Монголии Новый год еще и праздник пастухов. Поэтому монгольский Дед Мороз - самый главный пастух. В руке у него кнут, а на поясе - сумка с трутом и огнивом. Его помощницу зовут </a:t>
            </a:r>
            <a:r>
              <a:rPr lang="ru-RU" b="1" dirty="0" err="1"/>
              <a:t>Зазан</a:t>
            </a:r>
            <a:r>
              <a:rPr lang="ru-RU" b="1" dirty="0"/>
              <a:t> </a:t>
            </a:r>
            <a:r>
              <a:rPr lang="ru-RU" b="1" dirty="0" err="1"/>
              <a:t>Охин</a:t>
            </a:r>
            <a:r>
              <a:rPr lang="ru-RU" b="1" dirty="0"/>
              <a:t> </a:t>
            </a:r>
            <a:r>
              <a:rPr lang="ru-RU" dirty="0"/>
              <a:t>- "Девочка Снег"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0118"/>
            <a:ext cx="5155030" cy="451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9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5035"/>
            <a:ext cx="8964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Дед Мороза в Грузии кличут </a:t>
            </a:r>
            <a:r>
              <a:rPr lang="ru-RU" sz="2400" b="1" dirty="0" err="1"/>
              <a:t>Товлис</a:t>
            </a:r>
            <a:r>
              <a:rPr lang="ru-RU" sz="2400" b="1" dirty="0"/>
              <a:t> </a:t>
            </a:r>
            <a:r>
              <a:rPr lang="ru-RU" sz="2400" b="1" dirty="0" err="1"/>
              <a:t>Бабуа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Грузинский Дед Мороз, как гласит легенда, родом из высокогорного села </a:t>
            </a:r>
            <a:r>
              <a:rPr lang="ru-RU" dirty="0" err="1"/>
              <a:t>Ушгули</a:t>
            </a:r>
            <a:r>
              <a:rPr lang="ru-RU" dirty="0"/>
              <a:t>, расположенного в горах Сванетии. Имя его переводится с грузинского, как «снежный дедушка». Правда, у грузинского дедушки Мороза двойное название. В восточной Грузии его называют "</a:t>
            </a:r>
            <a:r>
              <a:rPr lang="ru-RU" dirty="0" err="1"/>
              <a:t>Товлис</a:t>
            </a:r>
            <a:r>
              <a:rPr lang="ru-RU" dirty="0"/>
              <a:t> папа", а в западной Грузии "</a:t>
            </a:r>
            <a:r>
              <a:rPr lang="ru-RU" dirty="0" err="1"/>
              <a:t>Товлис</a:t>
            </a:r>
            <a:r>
              <a:rPr lang="ru-RU" dirty="0"/>
              <a:t> </a:t>
            </a:r>
            <a:r>
              <a:rPr lang="ru-RU" dirty="0" err="1"/>
              <a:t>бабуа</a:t>
            </a:r>
            <a:r>
              <a:rPr lang="ru-RU" dirty="0"/>
              <a:t>", хотя в столице страны такой разницы никто не делает, дедушку называют и так, и так.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89047"/>
            <a:ext cx="6264696" cy="44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5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1084" y="213309"/>
            <a:ext cx="2505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Якутский </a:t>
            </a:r>
            <a:r>
              <a:rPr lang="ru-RU" sz="2400" b="1" dirty="0" err="1"/>
              <a:t>Эхээ</a:t>
            </a:r>
            <a:r>
              <a:rPr lang="ru-RU" sz="2400" b="1" dirty="0"/>
              <a:t> </a:t>
            </a:r>
            <a:r>
              <a:rPr lang="ru-RU" sz="2400" b="1" dirty="0" err="1"/>
              <a:t>Дьыл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" y="611839"/>
            <a:ext cx="4032448" cy="606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0550" y="82678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Этот новогодний персонаж, по видимому, "устроился" лучше других Новогодних коллег. Судите сами: его жена</a:t>
            </a:r>
            <a:r>
              <a:rPr lang="ru-RU" b="1" dirty="0"/>
              <a:t> </a:t>
            </a:r>
            <a:r>
              <a:rPr lang="ru-RU" b="1" dirty="0" err="1"/>
              <a:t>Кыhын</a:t>
            </a:r>
            <a:r>
              <a:rPr lang="ru-RU" b="1" dirty="0"/>
              <a:t> </a:t>
            </a:r>
            <a:r>
              <a:rPr lang="ru-RU" b="1" dirty="0" err="1"/>
              <a:t>Хотун</a:t>
            </a:r>
            <a:r>
              <a:rPr lang="ru-RU" dirty="0"/>
              <a:t> ведает зимним временем; три дочери </a:t>
            </a:r>
            <a:r>
              <a:rPr lang="ru-RU" b="1" dirty="0" err="1"/>
              <a:t>Саасчаана</a:t>
            </a:r>
            <a:r>
              <a:rPr lang="ru-RU" b="1" dirty="0"/>
              <a:t>, </a:t>
            </a:r>
            <a:r>
              <a:rPr lang="ru-RU" b="1" dirty="0" err="1"/>
              <a:t>Сайыына</a:t>
            </a:r>
            <a:r>
              <a:rPr lang="ru-RU" dirty="0"/>
              <a:t> и </a:t>
            </a:r>
            <a:r>
              <a:rPr lang="ru-RU" b="1" dirty="0" err="1"/>
              <a:t>Кyhyyнэй</a:t>
            </a:r>
            <a:r>
              <a:rPr lang="ru-RU" b="1" dirty="0"/>
              <a:t> </a:t>
            </a:r>
            <a:r>
              <a:rPr lang="ru-RU" dirty="0"/>
              <a:t>распределяют между собой весенние, летние и осенние обязанности. Чем занимается сам </a:t>
            </a:r>
            <a:r>
              <a:rPr lang="ru-RU" dirty="0" err="1"/>
              <a:t>Эhээ</a:t>
            </a:r>
            <a:r>
              <a:rPr lang="ru-RU" dirty="0"/>
              <a:t> </a:t>
            </a:r>
            <a:r>
              <a:rPr lang="ru-RU" dirty="0" err="1"/>
              <a:t>Дьыл</a:t>
            </a:r>
            <a:r>
              <a:rPr lang="ru-RU" dirty="0"/>
              <a:t> не совсем понятно. Зато точно известно, что у него двое внучат: старшая внучка – </a:t>
            </a:r>
            <a:r>
              <a:rPr lang="ru-RU" b="1" dirty="0" err="1"/>
              <a:t>Хаарчаана</a:t>
            </a:r>
            <a:r>
              <a:rPr lang="ru-RU" dirty="0"/>
              <a:t>, покровительница снега, и младший внук – </a:t>
            </a:r>
            <a:r>
              <a:rPr lang="ru-RU" b="1" dirty="0" err="1"/>
              <a:t>Тыалчаан</a:t>
            </a:r>
            <a:r>
              <a:rPr lang="ru-RU" dirty="0"/>
              <a:t>. Из "живности" у </a:t>
            </a:r>
            <a:r>
              <a:rPr lang="ru-RU" b="1" dirty="0"/>
              <a:t>Деда </a:t>
            </a:r>
            <a:r>
              <a:rPr lang="ru-RU" b="1" dirty="0" err="1"/>
              <a:t>Дьыла</a:t>
            </a:r>
            <a:r>
              <a:rPr lang="ru-RU" dirty="0"/>
              <a:t> один только бык, но зато какой!!! Каждую осень он (бык) выходит из ледовитого океана и до середины зимы отращивает свои рога. Чем выше рог – тем ниже опускается столбик термометра. С середины января рога у быка постепенно отваливаются, а к марту и сам он гибнет под палящим солнцем.</a:t>
            </a:r>
          </a:p>
        </p:txBody>
      </p:sp>
    </p:spTree>
    <p:extLst>
      <p:ext uri="{BB962C8B-B14F-4D97-AF65-F5344CB8AC3E}">
        <p14:creationId xmlns:p14="http://schemas.microsoft.com/office/powerpoint/2010/main" val="33413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Pictures\2015-10\1291989112_befana_faccini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69"/>
            <a:ext cx="3240360" cy="30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4333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999983" y="58249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/>
              </a:rPr>
              <a:t>.</a:t>
            </a:r>
            <a:endParaRPr lang="ru-RU" dirty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85" y="4766103"/>
            <a:ext cx="3205019" cy="19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794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75257"/>
            <a:ext cx="505796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Италии к детям приходит </a:t>
            </a:r>
            <a:r>
              <a:rPr lang="ru-RU" sz="2000" b="1" dirty="0"/>
              <a:t>старушка </a:t>
            </a:r>
            <a:r>
              <a:rPr lang="ru-RU" sz="2000" b="1" dirty="0" err="1"/>
              <a:t>Бефана</a:t>
            </a:r>
            <a:r>
              <a:rPr lang="ru-RU" dirty="0"/>
              <a:t>. Ее внешний облик напоминает российскую Бабу Ягу - нос крючком, большие, выступающие вперед зубы; одета </a:t>
            </a:r>
            <a:r>
              <a:rPr lang="ru-RU" dirty="0" err="1"/>
              <a:t>Бефана</a:t>
            </a:r>
            <a:r>
              <a:rPr lang="ru-RU" dirty="0"/>
              <a:t> в остроконечную шляпу, длинный плащ и дырявые шерстяные чулки. На спине она носит мешочек с шоколадом и угольками. Перемещается она с крыши на крышу прыжками, на лошади или метле. По легенде, она одаривает тех детей, которые хорошо себя вели в течение года сладостями, орехами, каштанами и медом, тем же, кто был непослушен, она приносит уголь, луковицы и чеснок.</a:t>
            </a:r>
          </a:p>
          <a:p>
            <a:r>
              <a:rPr lang="ru-RU" dirty="0"/>
              <a:t>Вторым персонажем итальянских праздников является </a:t>
            </a:r>
            <a:r>
              <a:rPr lang="ru-RU" sz="2000" b="1" dirty="0" err="1" smtClean="0"/>
              <a:t>Баббе</a:t>
            </a:r>
            <a:r>
              <a:rPr lang="ru-RU" sz="2000" b="1" dirty="0" smtClean="0"/>
              <a:t> </a:t>
            </a:r>
            <a:r>
              <a:rPr lang="ru-RU" sz="2000" b="1" dirty="0"/>
              <a:t>Натале </a:t>
            </a:r>
            <a:r>
              <a:rPr lang="ru-RU" dirty="0"/>
              <a:t>- это итальянский Дед Мороз, который спускается с Альп и Доломитов.</a:t>
            </a:r>
          </a:p>
        </p:txBody>
      </p:sp>
    </p:spTree>
    <p:extLst>
      <p:ext uri="{BB962C8B-B14F-4D97-AF65-F5344CB8AC3E}">
        <p14:creationId xmlns:p14="http://schemas.microsoft.com/office/powerpoint/2010/main" val="42326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640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8145" y="116632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dirty="0" err="1"/>
              <a:t>Микулаш</a:t>
            </a:r>
            <a:r>
              <a:rPr lang="ru-RU" sz="2400" b="1" dirty="0"/>
              <a:t> </a:t>
            </a:r>
            <a:r>
              <a:rPr lang="ru-RU" dirty="0"/>
              <a:t>- Чехия, Словакия. Приходит в ночь с 5 на 6 декабря, накануне дня Святого Николая. Внешне очень похож на нашего Деда Мороза: та же длинная шуба, шапка, посох с закрученным в спираль верхом. Только вот подарки он приносит не в мешке, а в заплечном коробе. Да и сопровождает его не Снегурочка, а ангел в белоснежной одежде и лохматый чертёнок. Хороших и послушных детей </a:t>
            </a:r>
            <a:r>
              <a:rPr lang="ru-RU" dirty="0" err="1"/>
              <a:t>Микулаш</a:t>
            </a:r>
            <a:r>
              <a:rPr lang="ru-RU" dirty="0"/>
              <a:t> всегда рад одарить апельсином, яблоком или какой-нибудь сладостью, а вот «рождественские сапоги» хулиганов или бездельников вполне могут пополниться картофелиной или куском угля. Непонятно только, как удается уживаться </a:t>
            </a:r>
            <a:r>
              <a:rPr lang="ru-RU" dirty="0" err="1"/>
              <a:t>Микулашу</a:t>
            </a:r>
            <a:r>
              <a:rPr lang="ru-RU" dirty="0"/>
              <a:t> с ещё одним новогодним персонажем - </a:t>
            </a:r>
            <a:r>
              <a:rPr lang="ru-RU" dirty="0" err="1"/>
              <a:t>Ежишкой</a:t>
            </a:r>
            <a:r>
              <a:rPr lang="ru-RU" dirty="0"/>
              <a:t>.</a:t>
            </a:r>
          </a:p>
          <a:p>
            <a:pPr fontAlgn="base"/>
            <a:r>
              <a:rPr lang="ru-RU" b="1" dirty="0" err="1"/>
              <a:t>Ежишек</a:t>
            </a:r>
            <a:r>
              <a:rPr lang="ru-RU" b="1" dirty="0"/>
              <a:t> (</a:t>
            </a:r>
            <a:r>
              <a:rPr lang="ru-RU" b="1" dirty="0" err="1"/>
              <a:t>Ёжишек</a:t>
            </a:r>
            <a:r>
              <a:rPr lang="ru-RU" b="1" dirty="0"/>
              <a:t>) - Чехия, Словакия. Самый скромный новогодний персонаж в мире. Подбрасывая подарки в дома детей, </a:t>
            </a:r>
            <a:r>
              <a:rPr lang="ru-RU" b="1" dirty="0" err="1"/>
              <a:t>Ежишек</a:t>
            </a:r>
            <a:r>
              <a:rPr lang="ru-RU" b="1" dirty="0"/>
              <a:t> внимательно следит чтобы его никто не увидел, вот почему о внешности этого добряка ничего не известно. </a:t>
            </a:r>
          </a:p>
        </p:txBody>
      </p:sp>
    </p:spTree>
    <p:extLst>
      <p:ext uri="{BB962C8B-B14F-4D97-AF65-F5344CB8AC3E}">
        <p14:creationId xmlns:p14="http://schemas.microsoft.com/office/powerpoint/2010/main" val="12960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Даиди</a:t>
            </a:r>
            <a:r>
              <a:rPr lang="ru-RU" sz="2000" b="1" dirty="0"/>
              <a:t> на </a:t>
            </a:r>
            <a:r>
              <a:rPr lang="ru-RU" sz="2000" b="1" dirty="0" err="1"/>
              <a:t>Ноллаиг</a:t>
            </a:r>
            <a:r>
              <a:rPr lang="ru-RU" sz="2000" b="1" dirty="0"/>
              <a:t> </a:t>
            </a:r>
            <a:r>
              <a:rPr lang="ru-RU" dirty="0"/>
              <a:t>– ирландский коллега Деда Мороза. Ирландия – страна религиозная и очень ценит свои старые добрые традиции. Именно поэтому Новый год в Ирландии будет пропитан мистикой и необычностью.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Татьяна\Pictures\2015-10\1387768247_ded-moroz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31" y="2058771"/>
            <a:ext cx="6278538" cy="427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Монгольского новогоднего дедушку зовут </a:t>
            </a:r>
            <a:r>
              <a:rPr lang="ru-RU" sz="2400" b="1" dirty="0"/>
              <a:t>Ямал </a:t>
            </a:r>
            <a:r>
              <a:rPr lang="ru-RU" sz="2400" b="1" dirty="0" err="1"/>
              <a:t>Ири</a:t>
            </a:r>
            <a:r>
              <a:rPr lang="ru-RU" sz="2400" b="1" dirty="0"/>
              <a:t>. </a:t>
            </a:r>
            <a:r>
              <a:rPr lang="ru-RU" dirty="0"/>
              <a:t>Он носит с собой табакерку, огниво и кремень, а в руках носит длинный кнут.</a:t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3" y="1772816"/>
            <a:ext cx="743482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0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05076"/>
            <a:ext cx="3312147" cy="224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648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ребенок в России хорошо знает кто такой - </a:t>
            </a:r>
            <a:r>
              <a:rPr lang="ru-RU" sz="2000" b="1" dirty="0"/>
              <a:t>Дед Мороз. </a:t>
            </a:r>
            <a:r>
              <a:rPr lang="ru-RU" dirty="0"/>
              <a:t>Это добрый дедушка с красивым посохом, в длинной яркой шубе, с белоснежной бородой и большим мешком праздничных подарков. Этот удивительный и очаровательный образ знаком всем нам с самого раннего детства, со времен новогодних утренников. Приходит он в гости не только с подарками, но и со своей внучкой Снегурочкой. </a:t>
            </a:r>
            <a:r>
              <a:rPr lang="ru-RU" dirty="0" smtClean="0"/>
              <a:t>Снежная </a:t>
            </a:r>
            <a:r>
              <a:rPr lang="ru-RU" dirty="0"/>
              <a:t>резиденция Деда Мороза и Снегурочки находится в Великом Устюге, куда приходят открытки и письма с детскими пожеланиями.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80" y="2615987"/>
            <a:ext cx="4575400" cy="305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689599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странах мира </a:t>
            </a:r>
            <a:r>
              <a:rPr lang="ru-RU" dirty="0" smtClean="0"/>
              <a:t>Деда </a:t>
            </a:r>
            <a:r>
              <a:rPr lang="ru-RU" dirty="0"/>
              <a:t>Мороза называют совсем другими именами. Давайте разберемся, кого ожидают дети в разнообразных местах планеты в новогоднюю ночь, и какие бывают сказочные персонажи.</a:t>
            </a:r>
          </a:p>
        </p:txBody>
      </p:sp>
    </p:spTree>
    <p:extLst>
      <p:ext uri="{BB962C8B-B14F-4D97-AF65-F5344CB8AC3E}">
        <p14:creationId xmlns:p14="http://schemas.microsoft.com/office/powerpoint/2010/main" val="425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584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Все Деды Морозы приносят подарки, но каждый делает это по-своему:</a:t>
            </a:r>
            <a:br>
              <a:rPr lang="ru-RU" sz="2400" i="1" dirty="0"/>
            </a:br>
            <a:r>
              <a:rPr lang="ru-RU" sz="2400" i="1" dirty="0"/>
              <a:t>Под елку кладет подарок российский Дед Мороз.</a:t>
            </a:r>
            <a:br>
              <a:rPr lang="ru-RU" sz="2400" i="1" dirty="0"/>
            </a:br>
            <a:r>
              <a:rPr lang="ru-RU" sz="2400" i="1" dirty="0"/>
              <a:t>В носке обнаруживают подарки англичане и ирландцы, а в ботинке — мексиканцы.</a:t>
            </a:r>
            <a:br>
              <a:rPr lang="ru-RU" sz="2400" i="1" dirty="0"/>
            </a:br>
            <a:r>
              <a:rPr lang="ru-RU" sz="2400" i="1" dirty="0"/>
              <a:t>Новогодние подарки сваливаются в дымоход во Франции, а на балкон — в Испании.</a:t>
            </a:r>
            <a:br>
              <a:rPr lang="ru-RU" sz="2400" i="1" dirty="0"/>
            </a:br>
            <a:r>
              <a:rPr lang="ru-RU" sz="2400" i="1" dirty="0"/>
              <a:t>В Швеции Дед Мороз подкладывает подарки к печке, а в Германии оставляет на подоконнике.</a:t>
            </a:r>
            <a:br>
              <a:rPr lang="ru-RU" sz="2400" i="1" dirty="0"/>
            </a:br>
            <a:r>
              <a:rPr lang="ru-RU" sz="2400" i="1" dirty="0"/>
              <a:t>Деды Морозы — они все-такие неодинаковые. Выглядят по-разному, один добрый, а другой может и пожурить. У каждого есть свой персональный способ проникнуть в праздничный дом.</a:t>
            </a:r>
            <a:br>
              <a:rPr lang="ru-RU" sz="2400" i="1" dirty="0"/>
            </a:br>
            <a:r>
              <a:rPr lang="ru-RU" sz="2400" i="1" dirty="0"/>
              <a:t>Но какой бы ты ни был Дед Мороз, ты есть для того, чтобы поздравить и вручить подарок! </a:t>
            </a:r>
            <a:br>
              <a:rPr lang="ru-RU" sz="2400" i="1" dirty="0"/>
            </a:b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779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599"/>
            <a:ext cx="6944798" cy="463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530120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</a:p>
          <a:p>
            <a:pPr algn="ctr"/>
            <a:r>
              <a:rPr lang="ru-RU" sz="3200" b="1" dirty="0" smtClean="0"/>
              <a:t>2015год.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76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152"/>
            <a:ext cx="2880320" cy="367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97169"/>
            <a:ext cx="38203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Санта </a:t>
            </a:r>
            <a:r>
              <a:rPr lang="ru-RU" b="1" dirty="0"/>
              <a:t>Клаус</a:t>
            </a:r>
            <a:r>
              <a:rPr lang="ru-RU" dirty="0"/>
              <a:t> – пухленький любимец американских и австралийских детишек. Одет в коротенькую пурпурную курточку и штанишки, на голове веселый колпак.</a:t>
            </a:r>
          </a:p>
          <a:p>
            <a:pPr fontAlgn="base"/>
            <a:r>
              <a:rPr lang="ru-RU" dirty="0"/>
              <a:t>Добродушный старичок катается по воздуху на быстрых оленях, попадает в дом через дымоходную трубу. </a:t>
            </a:r>
            <a:endParaRPr lang="ru-RU" dirty="0" smtClean="0"/>
          </a:p>
          <a:p>
            <a:pPr fontAlgn="base"/>
            <a:r>
              <a:rPr lang="ru-RU" dirty="0" smtClean="0"/>
              <a:t>Санта </a:t>
            </a:r>
            <a:r>
              <a:rPr lang="ru-RU" dirty="0"/>
              <a:t>Клаус из Австралии может одеться намного </a:t>
            </a:r>
            <a:r>
              <a:rPr lang="ru-RU" dirty="0" err="1"/>
              <a:t>оригинальнее</a:t>
            </a:r>
            <a:r>
              <a:rPr lang="ru-RU" dirty="0"/>
              <a:t>, например, прийти поздравлять детей в плавках, потому что там очень жарко зимой. Но подобный наряд некого не смущает, а только особенно радует австралийских малышей.</a:t>
            </a:r>
          </a:p>
        </p:txBody>
      </p:sp>
      <p:pic>
        <p:nvPicPr>
          <p:cNvPr id="7" name="Picture 2" descr="C:\Users\Татьяна\Pictures\2015-10\z3713049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7" y="3868539"/>
            <a:ext cx="3976473" cy="28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052" y="116632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 smtClean="0"/>
              <a:t>Йоулупукки</a:t>
            </a:r>
            <a:r>
              <a:rPr lang="ru-RU" dirty="0"/>
              <a:t> – проживает в заснеженной Лапландии (Финляндия). Такое звучное имя дали ему не случайно. В далекие времена дед, одетый в козлиную шкуру, развозил новогодние гостинцы на белом козлике.</a:t>
            </a:r>
          </a:p>
          <a:p>
            <a:pPr fontAlgn="base"/>
            <a:r>
              <a:rPr lang="ru-RU" dirty="0"/>
              <a:t>В переводе с финского «</a:t>
            </a:r>
            <a:r>
              <a:rPr lang="ru-RU" dirty="0" err="1"/>
              <a:t>йоулу</a:t>
            </a:r>
            <a:r>
              <a:rPr lang="ru-RU" dirty="0"/>
              <a:t>» - означает Рождество, а «</a:t>
            </a:r>
            <a:r>
              <a:rPr lang="ru-RU" dirty="0" err="1"/>
              <a:t>пукки</a:t>
            </a:r>
            <a:r>
              <a:rPr lang="ru-RU" dirty="0"/>
              <a:t>» - козел. Все письма со сказочными пожеланиями пишут тысячи детей в Лапландию, город </a:t>
            </a:r>
            <a:r>
              <a:rPr lang="ru-RU" dirty="0" err="1"/>
              <a:t>Рованиеми</a:t>
            </a:r>
            <a:r>
              <a:rPr lang="ru-RU" dirty="0"/>
              <a:t>. Финские ребятишки обожают своего </a:t>
            </a:r>
            <a:r>
              <a:rPr lang="ru-RU" dirty="0" err="1"/>
              <a:t>Йоулупукки</a:t>
            </a:r>
            <a:r>
              <a:rPr lang="ru-RU" dirty="0"/>
              <a:t>, потому что он очень добрый и у него самый чудный колпачок на свете.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8565"/>
            <a:ext cx="5400600" cy="366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" y="5638452"/>
            <a:ext cx="8910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Раньше финские дети очень боялись </a:t>
            </a:r>
            <a:r>
              <a:rPr lang="ru-RU" dirty="0" err="1"/>
              <a:t>Йоулупукки</a:t>
            </a:r>
            <a:r>
              <a:rPr lang="ru-RU" dirty="0"/>
              <a:t>, </a:t>
            </a:r>
            <a:r>
              <a:rPr lang="ru-RU" dirty="0" smtClean="0"/>
              <a:t>он наказывал </a:t>
            </a:r>
            <a:r>
              <a:rPr lang="ru-RU" dirty="0"/>
              <a:t>или уносил к себе непослушных детей. Недаром в переводе с финского языка </a:t>
            </a:r>
            <a:r>
              <a:rPr lang="ru-RU" dirty="0" err="1"/>
              <a:t>Йоулупукки</a:t>
            </a:r>
            <a:r>
              <a:rPr lang="ru-RU" dirty="0"/>
              <a:t> переводится как "рождественский козёл". Современный </a:t>
            </a:r>
            <a:r>
              <a:rPr lang="ru-RU" dirty="0" err="1"/>
              <a:t>Йоулупукки</a:t>
            </a:r>
            <a:r>
              <a:rPr lang="ru-RU" dirty="0"/>
              <a:t> сильно подобрел и даже приносит детям подарки.</a:t>
            </a:r>
          </a:p>
        </p:txBody>
      </p:sp>
    </p:spTree>
    <p:extLst>
      <p:ext uri="{BB962C8B-B14F-4D97-AF65-F5344CB8AC3E}">
        <p14:creationId xmlns:p14="http://schemas.microsoft.com/office/powerpoint/2010/main" val="14348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5724"/>
            <a:ext cx="4948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Швеции</a:t>
            </a:r>
            <a:r>
              <a:rPr lang="ru-RU" dirty="0"/>
              <a:t> два Деда Мороза: сутулый дед с шишковатым носом - </a:t>
            </a:r>
            <a:r>
              <a:rPr lang="ru-RU" b="1" dirty="0" err="1"/>
              <a:t>Юлтомтен</a:t>
            </a:r>
            <a:r>
              <a:rPr lang="ru-RU" dirty="0"/>
              <a:t> и карлик </a:t>
            </a:r>
            <a:r>
              <a:rPr lang="ru-RU" b="1" dirty="0" err="1"/>
              <a:t>Юлниссаар</a:t>
            </a:r>
            <a:r>
              <a:rPr lang="ru-RU" dirty="0"/>
              <a:t>. И тот, и другой под Новый год ходят по домам и оставляют подарки на подоконниках.</a:t>
            </a:r>
            <a:endParaRPr lang="ru-RU" b="1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ahoma"/>
              </a:rPr>
              <a:t>Юль </a:t>
            </a:r>
            <a:r>
              <a:rPr lang="ru-RU" b="1" dirty="0" err="1">
                <a:solidFill>
                  <a:srgbClr val="000000"/>
                </a:solidFill>
                <a:latin typeface="Tahoma"/>
              </a:rPr>
              <a:t>Томтен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 по-шведски значит "Рождественский гном". Он живет в волшебном лесу и у него есть помощник - снеговик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Дасти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. Если вы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прийдете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в гости к Юлю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Томтену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- внимательно смотрите под ноги: по тропинкам снуют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крошечне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эльфы.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5" y="910127"/>
            <a:ext cx="3388853" cy="509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7453"/>
            <a:ext cx="2456656" cy="312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30537"/>
              </p:ext>
            </p:extLst>
          </p:nvPr>
        </p:nvGraphicFramePr>
        <p:xfrm>
          <a:off x="457200" y="5373216"/>
          <a:ext cx="8229600" cy="7391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427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B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3242"/>
              </p:ext>
            </p:extLst>
          </p:nvPr>
        </p:nvGraphicFramePr>
        <p:xfrm>
          <a:off x="1835696" y="1052736"/>
          <a:ext cx="5410943" cy="2957135"/>
        </p:xfrm>
        <a:graphic>
          <a:graphicData uri="http://schemas.openxmlformats.org/drawingml/2006/table">
            <a:tbl>
              <a:tblPr/>
              <a:tblGrid>
                <a:gridCol w="5410943"/>
              </a:tblGrid>
              <a:tr h="25875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B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B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0501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Пэр </a:t>
            </a:r>
            <a:r>
              <a:rPr lang="ru-RU" b="1" dirty="0" err="1"/>
              <a:t>Ноэль</a:t>
            </a:r>
            <a:r>
              <a:rPr lang="ru-RU" dirty="0"/>
              <a:t> – любимый Дед Мороз из Франции. В переводе с французского означает «рождественский отец». Темной ночью он подъезжает на сером ослике к любому дому и от всей души дарит новогодние и рождественские подарочки.</a:t>
            </a:r>
          </a:p>
          <a:p>
            <a:pPr fontAlgn="base"/>
            <a:r>
              <a:rPr lang="ru-RU" dirty="0"/>
              <a:t>Пэр </a:t>
            </a:r>
            <a:r>
              <a:rPr lang="ru-RU" dirty="0" err="1"/>
              <a:t>Ноэль</a:t>
            </a:r>
            <a:r>
              <a:rPr lang="ru-RU" dirty="0"/>
              <a:t> проворно попадает в дом через каминную трубу и аккуратно расставляет свои гостинцы в выставленные специально сапоги и ботинки.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3256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Пьер </a:t>
            </a:r>
            <a:r>
              <a:rPr lang="ru-RU" dirty="0" err="1"/>
              <a:t>Ноэль</a:t>
            </a:r>
            <a:r>
              <a:rPr lang="ru-RU" dirty="0"/>
              <a:t> переводится как «дедушка Январь». А сопровождает его не Снегурочка, а строгий гном Пьер </a:t>
            </a:r>
            <a:r>
              <a:rPr lang="ru-RU" dirty="0" err="1"/>
              <a:t>Фуетар</a:t>
            </a:r>
            <a:r>
              <a:rPr lang="ru-RU" dirty="0"/>
              <a:t> с прутом, который внимательно проверяет, чтобы подарки получили только послушные детишки.</a:t>
            </a:r>
          </a:p>
        </p:txBody>
      </p:sp>
      <p:pic>
        <p:nvPicPr>
          <p:cNvPr id="11" name="Picture 2" descr="C:\Users\Татьяна\Pictures\2015-10\1387768307_ded-moroz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46" y="1772816"/>
            <a:ext cx="4577308" cy="36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88" y="2255199"/>
            <a:ext cx="5796997" cy="434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324" y="188640"/>
            <a:ext cx="81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Кыш </a:t>
            </a:r>
            <a:r>
              <a:rPr lang="ru-RU" sz="2000" b="1" dirty="0" err="1"/>
              <a:t>Бабай</a:t>
            </a:r>
            <a:endParaRPr lang="ru-RU" sz="2000" b="1" dirty="0" smtClean="0"/>
          </a:p>
          <a:p>
            <a:r>
              <a:rPr lang="ru-RU" dirty="0" smtClean="0"/>
              <a:t>Дед </a:t>
            </a:r>
            <a:r>
              <a:rPr lang="ru-RU" dirty="0"/>
              <a:t>Мороз из Татарстана узнаваем по своему </a:t>
            </a:r>
            <a:r>
              <a:rPr lang="ru-RU" dirty="0" smtClean="0"/>
              <a:t>темно-синему наряду</a:t>
            </a:r>
            <a:r>
              <a:rPr lang="ru-RU" dirty="0"/>
              <a:t>, и такой же густой и белой бороде, как у русского деда. Этот дед всегда хитро улыбается, но он очень добрый и всегда ходит с большим мешком, набитым подарками. С 2009 года Кыш </a:t>
            </a:r>
            <a:r>
              <a:rPr lang="ru-RU" dirty="0" err="1"/>
              <a:t>Бабай</a:t>
            </a:r>
            <a:r>
              <a:rPr lang="ru-RU" dirty="0"/>
              <a:t> принимает всех желающих в своей резиденции в селении Яна </a:t>
            </a:r>
            <a:r>
              <a:rPr lang="ru-RU" dirty="0" err="1"/>
              <a:t>Кырлай</a:t>
            </a:r>
            <a:r>
              <a:rPr lang="ru-RU" dirty="0"/>
              <a:t>, (60 км до Казани).</a:t>
            </a:r>
          </a:p>
        </p:txBody>
      </p:sp>
    </p:spTree>
    <p:extLst>
      <p:ext uri="{BB962C8B-B14F-4D97-AF65-F5344CB8AC3E}">
        <p14:creationId xmlns:p14="http://schemas.microsoft.com/office/powerpoint/2010/main" val="1424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88640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Знакомьтесь - Карельский </a:t>
            </a:r>
            <a:r>
              <a:rPr lang="ru-RU" b="1" dirty="0"/>
              <a:t>Дедушка Мороз </a:t>
            </a:r>
            <a:r>
              <a:rPr lang="ru-RU" sz="2000" b="1" dirty="0" err="1"/>
              <a:t>Паккайне</a:t>
            </a:r>
            <a:endParaRPr lang="ru-RU" sz="2000" b="1" dirty="0"/>
          </a:p>
          <a:p>
            <a:r>
              <a:rPr lang="ru-RU" dirty="0"/>
              <a:t>Его дедом как-то и называть неловко- он совсем молодой и не носит бороды. Его волосы темного цвета, и одевается он по молодецки- белые одежды с красной накидкой. И светлый тулупчик у него коротенький, а рукавицы синего цвета.</a:t>
            </a:r>
          </a:p>
          <a:p>
            <a:r>
              <a:rPr lang="ru-RU" dirty="0"/>
              <a:t>С карельского языка «</a:t>
            </a:r>
            <a:r>
              <a:rPr lang="ru-RU" dirty="0" err="1"/>
              <a:t>паккайне</a:t>
            </a:r>
            <a:r>
              <a:rPr lang="ru-RU" dirty="0"/>
              <a:t>» — означает «морозец».</a:t>
            </a:r>
          </a:p>
          <a:p>
            <a:r>
              <a:rPr lang="ru-RU" dirty="0"/>
              <a:t>Согласно легенде, когда родился карельский Дед Мороз, было начало зимы, и стоял легкий морозец. Родина </a:t>
            </a:r>
            <a:r>
              <a:rPr lang="ru-RU" dirty="0" err="1"/>
              <a:t>Паккайне</a:t>
            </a:r>
            <a:r>
              <a:rPr lang="ru-RU" dirty="0"/>
              <a:t> – село Большая Сельга, вблизи столицы Карелии Петрозаводска. Когда </a:t>
            </a:r>
            <a:r>
              <a:rPr lang="ru-RU" dirty="0" err="1"/>
              <a:t>Паккайне</a:t>
            </a:r>
            <a:r>
              <a:rPr lang="ru-RU" dirty="0"/>
              <a:t> вырос, он стал много путешествовать по свету, а в канун Новогодних праздников он всегда возвращался в облике Деда Мороза, с огромным количеством заморских подарков: сладостей и диковинных сувениров.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5" y="620687"/>
            <a:ext cx="4037851" cy="52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alldevil.com/wallpapers/a60/wallpaper-snowflakes-winter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7048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Бельгия, Польша— </a:t>
            </a:r>
            <a:r>
              <a:rPr lang="ru-RU" sz="2000" b="1" dirty="0"/>
              <a:t>Святой Николай.</a:t>
            </a:r>
            <a:r>
              <a:rPr lang="ru-RU" dirty="0"/>
              <a:t> Как гласит легенда, он оставил приютившей его семье золотые яблоки в башмачке перед камином. Это было о-очень давно, поэтому Святой Николай считается самым первым Дедом Морозом. Он ездит на коне, облаченный в митру и белую епископскую мантию. Его всегда сопровождает слуга-мавр Черный Питер, который за спиной несет мешок с подарками для послушных детей, а в руках — розги для шалунов. </a:t>
            </a:r>
            <a:br>
              <a:rPr lang="ru-RU" dirty="0"/>
            </a:b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73439"/>
            <a:ext cx="3528392" cy="343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1052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33</cp:revision>
  <dcterms:created xsi:type="dcterms:W3CDTF">2015-12-15T19:48:37Z</dcterms:created>
  <dcterms:modified xsi:type="dcterms:W3CDTF">2015-12-27T20:11:45Z</dcterms:modified>
</cp:coreProperties>
</file>