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66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4B18B-06B4-44AE-8554-31E43057546E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A311B-4932-4E4D-8393-AD9586F5C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18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709E-826E-4975-B6DD-9D714A5CDFB3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CFC2-8287-4E21-9147-6866A560A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96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709E-826E-4975-B6DD-9D714A5CDFB3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CFC2-8287-4E21-9147-6866A560A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89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709E-826E-4975-B6DD-9D714A5CDFB3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CFC2-8287-4E21-9147-6866A560A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10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709E-826E-4975-B6DD-9D714A5CDFB3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CFC2-8287-4E21-9147-6866A560A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709E-826E-4975-B6DD-9D714A5CDFB3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CFC2-8287-4E21-9147-6866A560A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44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709E-826E-4975-B6DD-9D714A5CDFB3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CFC2-8287-4E21-9147-6866A560A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04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709E-826E-4975-B6DD-9D714A5CDFB3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CFC2-8287-4E21-9147-6866A560A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4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709E-826E-4975-B6DD-9D714A5CDFB3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CFC2-8287-4E21-9147-6866A560A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5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709E-826E-4975-B6DD-9D714A5CDFB3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CFC2-8287-4E21-9147-6866A560A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28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709E-826E-4975-B6DD-9D714A5CDFB3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CFC2-8287-4E21-9147-6866A560A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40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709E-826E-4975-B6DD-9D714A5CDFB3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CFC2-8287-4E21-9147-6866A560A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1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9709E-826E-4975-B6DD-9D714A5CDFB3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FCFC2-8287-4E21-9147-6866A560A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86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фоны презентаций\заповед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2384" y="1412776"/>
            <a:ext cx="515923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i="1" dirty="0" smtClean="0"/>
              <a:t>Кавказский заповедник. 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3942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фоны презентаций\кавка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71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653" y="3284984"/>
            <a:ext cx="8798694" cy="33547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dirty="0" smtClean="0"/>
              <a:t>Кавказский </a:t>
            </a:r>
            <a:r>
              <a:rPr lang="ru-RU" sz="1400" dirty="0"/>
              <a:t>государственный природный биосферный </a:t>
            </a:r>
            <a:r>
              <a:rPr lang="ru-RU" sz="1400" dirty="0" smtClean="0"/>
              <a:t>заповедник.</a:t>
            </a:r>
          </a:p>
          <a:p>
            <a:pPr>
              <a:defRPr/>
            </a:pPr>
            <a:r>
              <a:rPr lang="ru-RU" sz="1400" dirty="0"/>
              <a:t> </a:t>
            </a:r>
            <a:r>
              <a:rPr lang="ru-RU" sz="1400" dirty="0" smtClean="0"/>
              <a:t>      Самая </a:t>
            </a:r>
            <a:r>
              <a:rPr lang="ru-RU" sz="1400" dirty="0"/>
              <a:t>большая по территории </a:t>
            </a:r>
            <a:r>
              <a:rPr lang="ru-RU" sz="1400" dirty="0" smtClean="0"/>
              <a:t>и </a:t>
            </a:r>
            <a:r>
              <a:rPr lang="ru-RU" sz="1400" dirty="0"/>
              <a:t>старейшая особо охраняемая природная территория на Западном Кавказе. </a:t>
            </a: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dirty="0" smtClean="0"/>
              <a:t>Территория расположена в пределах </a:t>
            </a:r>
            <a:r>
              <a:rPr lang="ru-RU" sz="1400" dirty="0"/>
              <a:t>трёх субъектов Российской </a:t>
            </a:r>
            <a:r>
              <a:rPr lang="ru-RU" sz="1400" dirty="0" smtClean="0"/>
              <a:t>Федерации:</a:t>
            </a:r>
          </a:p>
          <a:p>
            <a:pPr>
              <a:defRPr/>
            </a:pPr>
            <a:r>
              <a:rPr lang="ru-RU" sz="1400" dirty="0"/>
              <a:t> </a:t>
            </a:r>
            <a:r>
              <a:rPr lang="ru-RU" sz="1400" dirty="0" smtClean="0"/>
              <a:t>      Краснодарского </a:t>
            </a:r>
            <a:r>
              <a:rPr lang="ru-RU" sz="1400" dirty="0"/>
              <a:t>края, Республики Адыгея и Карачаево-Черкесской Республики</a:t>
            </a:r>
            <a:r>
              <a:rPr lang="ru-RU" sz="1400" dirty="0" smtClean="0"/>
              <a:t>.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dirty="0"/>
              <a:t>Заповедник является правопреемником Кавказского зубрового заповедника</a:t>
            </a:r>
            <a:r>
              <a:rPr lang="ru-RU" sz="1400" dirty="0" smtClean="0"/>
              <a:t>, </a:t>
            </a:r>
          </a:p>
          <a:p>
            <a:pPr>
              <a:defRPr/>
            </a:pPr>
            <a:r>
              <a:rPr lang="ru-RU" sz="1400" dirty="0"/>
              <a:t> </a:t>
            </a:r>
            <a:r>
              <a:rPr lang="ru-RU" sz="1400" dirty="0" smtClean="0"/>
              <a:t>       учрежденного </a:t>
            </a:r>
            <a:r>
              <a:rPr lang="ru-RU" sz="1400" dirty="0"/>
              <a:t>12 мая </a:t>
            </a:r>
            <a:r>
              <a:rPr lang="ru-RU" sz="1400" dirty="0" smtClean="0"/>
              <a:t>1924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dirty="0" smtClean="0"/>
              <a:t> </a:t>
            </a:r>
            <a:r>
              <a:rPr lang="ru-RU" sz="1400" dirty="0"/>
              <a:t>Р</a:t>
            </a:r>
            <a:r>
              <a:rPr lang="ru-RU" sz="1400" dirty="0" smtClean="0"/>
              <a:t>асполагается </a:t>
            </a:r>
            <a:r>
              <a:rPr lang="ru-RU" sz="1400" dirty="0"/>
              <a:t>на Западном </a:t>
            </a:r>
            <a:r>
              <a:rPr lang="ru-RU" sz="1400" dirty="0" smtClean="0"/>
              <a:t>Кавказе  </a:t>
            </a:r>
            <a:r>
              <a:rPr lang="ru-RU" sz="1400" dirty="0"/>
              <a:t>на границе умеренного и субтропического климатических </a:t>
            </a:r>
            <a:r>
              <a:rPr lang="ru-RU" sz="1400" dirty="0" smtClean="0"/>
              <a:t>поясов.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dirty="0"/>
              <a:t>На базе </a:t>
            </a:r>
            <a:r>
              <a:rPr lang="ru-RU" sz="1400" dirty="0" smtClean="0"/>
              <a:t>заповедника </a:t>
            </a:r>
            <a:r>
              <a:rPr lang="ru-RU" sz="1400" dirty="0"/>
              <a:t>функционируют три музея природы и несколько передвижных экспозиций</a:t>
            </a:r>
            <a:r>
              <a:rPr lang="ru-RU" sz="1400" dirty="0" smtClean="0"/>
              <a:t>.</a:t>
            </a:r>
          </a:p>
          <a:p>
            <a:pPr>
              <a:defRPr/>
            </a:pPr>
            <a:r>
              <a:rPr lang="ru-RU" sz="1400" dirty="0" smtClean="0"/>
              <a:t>       В </a:t>
            </a:r>
            <a:r>
              <a:rPr lang="ru-RU" sz="1400" dirty="0"/>
              <a:t>музеях представлены </a:t>
            </a:r>
            <a:r>
              <a:rPr lang="ru-RU" sz="1400" dirty="0" smtClean="0"/>
              <a:t>экспонаты</a:t>
            </a:r>
            <a:r>
              <a:rPr lang="ru-RU" sz="1400" dirty="0"/>
              <a:t>, рассказывающие о природе Западного </a:t>
            </a:r>
            <a:r>
              <a:rPr lang="ru-RU" sz="1400" dirty="0" smtClean="0"/>
              <a:t>Кавказа,</a:t>
            </a:r>
          </a:p>
          <a:p>
            <a:pPr>
              <a:defRPr/>
            </a:pPr>
            <a:r>
              <a:rPr lang="ru-RU" sz="1400" dirty="0" smtClean="0"/>
              <a:t>       истории </a:t>
            </a:r>
            <a:r>
              <a:rPr lang="ru-RU" sz="1400" dirty="0"/>
              <a:t>и сегодняшнем дне </a:t>
            </a:r>
            <a:r>
              <a:rPr lang="ru-RU" sz="1400" dirty="0" smtClean="0"/>
              <a:t>заповедника.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Координаты </a:t>
            </a:r>
            <a:r>
              <a:rPr lang="ru-RU" sz="1400" dirty="0">
                <a:solidFill>
                  <a:prstClr val="black"/>
                </a:solidFill>
              </a:rPr>
              <a:t>44 — 44.5° северной широты и 40 — 41° восточной долготы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Западная часть Большого </a:t>
            </a:r>
            <a:r>
              <a:rPr lang="ru-RU" sz="1400" dirty="0" smtClean="0">
                <a:solidFill>
                  <a:prstClr val="black"/>
                </a:solidFill>
              </a:rPr>
              <a:t>Кавказа </a:t>
            </a:r>
            <a:r>
              <a:rPr lang="ru-RU" sz="1400" dirty="0">
                <a:solidFill>
                  <a:prstClr val="black"/>
                </a:solidFill>
              </a:rPr>
              <a:t>по разнообразию флоры и фауны, их сохранности </a:t>
            </a:r>
          </a:p>
          <a:p>
            <a:pPr lvl="0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не </a:t>
            </a:r>
            <a:r>
              <a:rPr lang="ru-RU" sz="1400" dirty="0">
                <a:solidFill>
                  <a:prstClr val="black"/>
                </a:solidFill>
              </a:rPr>
              <a:t>имеет себе равных не только в Кавказском </a:t>
            </a:r>
            <a:r>
              <a:rPr lang="ru-RU" sz="1400" dirty="0" smtClean="0">
                <a:solidFill>
                  <a:prstClr val="black"/>
                </a:solidFill>
              </a:rPr>
              <a:t>регионе, но </a:t>
            </a:r>
            <a:r>
              <a:rPr lang="ru-RU" sz="1400" dirty="0">
                <a:solidFill>
                  <a:prstClr val="black"/>
                </a:solidFill>
              </a:rPr>
              <a:t>и среди других горных районов Европы и Западной Азии. </a:t>
            </a:r>
          </a:p>
          <a:p>
            <a:pPr>
              <a:defRPr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8781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5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7797" y="2996952"/>
            <a:ext cx="8712968" cy="37548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dirty="0"/>
              <a:t>Многие животные заповедника имеют ограниченное </a:t>
            </a:r>
            <a:r>
              <a:rPr lang="ru-RU" sz="1400" dirty="0" smtClean="0"/>
              <a:t>распространение, либо </a:t>
            </a:r>
            <a:r>
              <a:rPr lang="ru-RU" sz="1400" dirty="0"/>
              <a:t>являются живыми свидетелями прошлых геологических </a:t>
            </a:r>
            <a:r>
              <a:rPr lang="ru-RU" sz="1400" dirty="0" smtClean="0"/>
              <a:t>эпох. </a:t>
            </a:r>
            <a:r>
              <a:rPr lang="ru-RU" sz="1400" dirty="0"/>
              <a:t>Особенно много их среди беспозвоночных животных, а также рыб, амфибий и рептилий. Наиболее уязвимым звеном природных экосистем являются крупные млекопитающие.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dirty="0"/>
              <a:t>В заповеднике это зубр, благородный олень, бурый медведь, серна, рысь, косуля и кабан</a:t>
            </a:r>
            <a:r>
              <a:rPr lang="ru-RU" sz="1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dirty="0"/>
              <a:t>В заповеднике обитает</a:t>
            </a:r>
            <a:r>
              <a:rPr lang="ru-RU" sz="1400" dirty="0" smtClean="0"/>
              <a:t>:</a:t>
            </a:r>
          </a:p>
          <a:p>
            <a:pPr>
              <a:defRPr/>
            </a:pPr>
            <a:r>
              <a:rPr lang="ru-RU" sz="1400" dirty="0" smtClean="0"/>
              <a:t> </a:t>
            </a:r>
            <a:r>
              <a:rPr lang="ru-RU" sz="1400" dirty="0"/>
              <a:t>89 видов млекопитающих,</a:t>
            </a:r>
          </a:p>
          <a:p>
            <a:pPr>
              <a:defRPr/>
            </a:pPr>
            <a:r>
              <a:rPr lang="ru-RU" sz="1400" dirty="0" smtClean="0"/>
              <a:t>248</a:t>
            </a:r>
            <a:r>
              <a:rPr lang="ru-RU" sz="1400" dirty="0"/>
              <a:t> — птиц, в том числе 112 гнездящихся</a:t>
            </a:r>
            <a:r>
              <a:rPr lang="ru-RU" sz="1400" dirty="0" smtClean="0"/>
              <a:t>,</a:t>
            </a:r>
          </a:p>
          <a:p>
            <a:pPr>
              <a:defRPr/>
            </a:pPr>
            <a:r>
              <a:rPr lang="ru-RU" sz="1400" dirty="0" smtClean="0"/>
              <a:t> </a:t>
            </a:r>
            <a:r>
              <a:rPr lang="ru-RU" sz="1400" dirty="0"/>
              <a:t>15 видов пресмыкающихся,</a:t>
            </a:r>
          </a:p>
          <a:p>
            <a:pPr>
              <a:defRPr/>
            </a:pPr>
            <a:r>
              <a:rPr lang="ru-RU" sz="1400" dirty="0"/>
              <a:t> 9 — земноводных, 21 — рыб, 1 — круглоротых, </a:t>
            </a:r>
          </a:p>
          <a:p>
            <a:pPr>
              <a:defRPr/>
            </a:pPr>
            <a:r>
              <a:rPr lang="ru-RU" sz="1400" dirty="0"/>
              <a:t> Более 100 видов моллюсков </a:t>
            </a:r>
          </a:p>
          <a:p>
            <a:pPr>
              <a:defRPr/>
            </a:pPr>
            <a:r>
              <a:rPr lang="ru-RU" sz="1400" dirty="0"/>
              <a:t> Около 10 000 видов насекомых. </a:t>
            </a:r>
          </a:p>
          <a:p>
            <a:pPr>
              <a:defRPr/>
            </a:pPr>
            <a:r>
              <a:rPr lang="ru-RU" sz="1400" dirty="0"/>
              <a:t>Точное число червей, ракообразных, паукообразных и многих других групп </a:t>
            </a:r>
            <a:r>
              <a:rPr lang="ru-RU" sz="1400" dirty="0" smtClean="0"/>
              <a:t> </a:t>
            </a:r>
            <a:r>
              <a:rPr lang="ru-RU" sz="1400" dirty="0"/>
              <a:t>беспозвоночных животных остается невыясненным</a:t>
            </a:r>
            <a:r>
              <a:rPr lang="ru-RU" sz="1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dirty="0" smtClean="0"/>
              <a:t>Из </a:t>
            </a:r>
            <a:r>
              <a:rPr lang="ru-RU" sz="1400" dirty="0"/>
              <a:t>позвоночных животных заповедника в Красную книгу МСОП занесено 8 видов, в Красную книгу РФ — 25 видов. А вместе с беспозвоночными животными в государственные и региональные Красные книги занесен 71 вид. 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2540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90519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D:\фоны презентаций\кавка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153152"/>
              </p:ext>
            </p:extLst>
          </p:nvPr>
        </p:nvGraphicFramePr>
        <p:xfrm>
          <a:off x="1524000" y="2492896"/>
          <a:ext cx="5856312" cy="29667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831976"/>
                <a:gridCol w="3024336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/>
                        <a:t>Ежовые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Землеройковые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Кротовые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Мышиные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err="1" smtClean="0"/>
                        <a:t>Зайцевые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Куньи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Беличьи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Енотовые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Полорогие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Псовые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Кошачьи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Медвежьи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Оленьи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Енотовые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err="1" smtClean="0"/>
                        <a:t>Соневые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Хомячьи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897465"/>
              </p:ext>
            </p:extLst>
          </p:nvPr>
        </p:nvGraphicFramePr>
        <p:xfrm>
          <a:off x="1524000" y="5445224"/>
          <a:ext cx="5856312" cy="3048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831976"/>
                <a:gridCol w="3024336"/>
              </a:tblGrid>
              <a:tr h="21104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err="1" smtClean="0"/>
                        <a:t>Воробинообразные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err="1" smtClean="0"/>
                        <a:t>Соловьинообразные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0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1249476269_382355857_ba0370893c_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0654"/>
            <a:ext cx="1452353" cy="10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u1018_8474_belka-widescree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121" y="2920545"/>
            <a:ext cx="1529148" cy="102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D:\фоны презентаций\полорогие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6987" y="2857677"/>
            <a:ext cx="1673408" cy="105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фоны презентаций\хомяк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4487" y="2840729"/>
            <a:ext cx="1512168" cy="106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D:\фоны презентаций\кошачьи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07164"/>
            <a:ext cx="1681721" cy="104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фоны презентаций\пес.jpe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1284" y="2823397"/>
            <a:ext cx="1547932" cy="106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D:\фоны презентаций\енот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4298" y="2823397"/>
            <a:ext cx="1681721" cy="10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фоны презентаций\тугканчик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050" y="5301208"/>
            <a:ext cx="152914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D:\фоны презентаций\олени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582" y="5301208"/>
            <a:ext cx="16831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фоны презентаций\воробьи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691" y="1065661"/>
            <a:ext cx="3528392" cy="108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фоны презентаций\сокол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5703" y="4585716"/>
            <a:ext cx="3528393" cy="10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7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187</Words>
  <Application>Microsoft Office PowerPoint</Application>
  <PresentationFormat>Экран (4:3)</PresentationFormat>
  <Paragraphs>43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17</cp:revision>
  <dcterms:created xsi:type="dcterms:W3CDTF">2015-10-24T10:26:08Z</dcterms:created>
  <dcterms:modified xsi:type="dcterms:W3CDTF">2015-11-03T12:37:28Z</dcterms:modified>
</cp:coreProperties>
</file>