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59" r:id="rId5"/>
    <p:sldId id="260" r:id="rId6"/>
    <p:sldId id="271" r:id="rId7"/>
    <p:sldId id="269" r:id="rId8"/>
    <p:sldId id="261" r:id="rId9"/>
    <p:sldId id="262" r:id="rId10"/>
    <p:sldId id="263" r:id="rId11"/>
    <p:sldId id="274" r:id="rId12"/>
    <p:sldId id="275" r:id="rId13"/>
    <p:sldId id="264" r:id="rId14"/>
    <p:sldId id="265" r:id="rId15"/>
    <p:sldId id="266" r:id="rId16"/>
    <p:sldId id="273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5554-AA38-454D-9138-AAB49EA0F89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323-116A-488D-B56E-C410DA9DE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5554-AA38-454D-9138-AAB49EA0F89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323-116A-488D-B56E-C410DA9DE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5554-AA38-454D-9138-AAB49EA0F89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323-116A-488D-B56E-C410DA9DE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5554-AA38-454D-9138-AAB49EA0F89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323-116A-488D-B56E-C410DA9DE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5554-AA38-454D-9138-AAB49EA0F89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323-116A-488D-B56E-C410DA9DE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5554-AA38-454D-9138-AAB49EA0F89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323-116A-488D-B56E-C410DA9DE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5554-AA38-454D-9138-AAB49EA0F89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323-116A-488D-B56E-C410DA9DE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5554-AA38-454D-9138-AAB49EA0F89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323-116A-488D-B56E-C410DA9DE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5554-AA38-454D-9138-AAB49EA0F89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323-116A-488D-B56E-C410DA9DE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5554-AA38-454D-9138-AAB49EA0F89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323-116A-488D-B56E-C410DA9DE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5554-AA38-454D-9138-AAB49EA0F89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323-116A-488D-B56E-C410DA9DE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5554-AA38-454D-9138-AAB49EA0F89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48323-116A-488D-B56E-C410DA9DE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590" y="280731"/>
            <a:ext cx="8572528" cy="619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404560"/>
            <a:ext cx="6696744" cy="211039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Развитие познавательной активности у детей младшего дошкольного возраста методами ТРИЗ - технологии</a:t>
            </a:r>
          </a:p>
          <a:p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Выполнила: </a:t>
            </a: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Казакова Галина Владимировна</a:t>
            </a:r>
          </a:p>
          <a:p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Воспитатель МАДОУ ЦРР д\с № 106</a:t>
            </a:r>
          </a:p>
          <a:p>
            <a:endParaRPr lang="ru-RU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876566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29552" cy="7143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2 этап: проблемно - поисковый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36912"/>
            <a:ext cx="7848872" cy="3600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29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Овладение способами решения возникших перед детьми проблем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через: наблюдение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практическое экспериментирование и опыты, моделирование, решение логических и бытовых задач, проблемных ситуаций, мозговой штурм</a:t>
            </a:r>
          </a:p>
          <a:p>
            <a:pPr marL="514350" indent="-514350" algn="r"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66700"/>
            <a:ext cx="876617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1\Desktop\триз на чтение\WP_20151126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032448" cy="22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триз на чтение\WP_20151126_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469246" cy="251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7149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        Фотоотчет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8052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66700"/>
            <a:ext cx="876617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1\Desktop\триз на чтение\WP_20151126_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33" y="3933056"/>
            <a:ext cx="4283968" cy="24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триз на чтение\WP_20151126_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210959"/>
            <a:ext cx="4146396" cy="232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9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04" y="404664"/>
            <a:ext cx="8786874" cy="618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7499176" cy="36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Обеспечить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формирование самостоятельности, инициативности и способности оценивать свою деятельность и деятельность другого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человека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404664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этап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 совершенствования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605" y="548680"/>
            <a:ext cx="876888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chemeClr val="tx2"/>
                </a:solidFill>
                <a:latin typeface="Comic Sans MS" pitchFamily="66" charset="0"/>
              </a:rPr>
              <a:t>Р</a:t>
            </a:r>
            <a:r>
              <a:rPr lang="ru-RU" sz="3600" b="1" dirty="0" smtClean="0">
                <a:solidFill>
                  <a:schemeClr val="tx2"/>
                </a:solidFill>
                <a:latin typeface="Comic Sans MS" pitchFamily="66" charset="0"/>
              </a:rPr>
              <a:t>езультативность</a:t>
            </a:r>
            <a:endParaRPr lang="ru-RU" sz="36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914700"/>
              </p:ext>
            </p:extLst>
          </p:nvPr>
        </p:nvGraphicFramePr>
        <p:xfrm>
          <a:off x="827586" y="2564904"/>
          <a:ext cx="7344814" cy="36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9617"/>
                <a:gridCol w="1035227"/>
                <a:gridCol w="1037529"/>
                <a:gridCol w="1033692"/>
                <a:gridCol w="1035994"/>
                <a:gridCol w="1038296"/>
                <a:gridCol w="1034459"/>
              </a:tblGrid>
              <a:tr h="349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начало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конец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высший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низкий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высший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низкий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0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Методика «Вербальная фантазия»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Методика «Рисунок»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0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Методика «скульптура»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43%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33525" y="2995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01040"/>
            <a:ext cx="8424936" cy="591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Р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езультат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07196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Как показывает опыт проведенной мною работы, такой подход к организации поисковой деятельности существенно повысил уровень развития познавательной активности детей. Наибольший результат дали те виды поисковой деятельности, которые были доступны детям, как по содержанию, так и по действенной составляющей: экспериментирование, опытническая деятельность, решение творческих задач и дидактические игры поискового характера.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311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2113"/>
            <a:ext cx="8229600" cy="60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0445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Главное, не принимать решения вместо ребенка, а учить его мыслить и анализировать ситуацию с разных сторон и с точки зрения эффективности.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Боритесь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с желанием читать лекции и долго объяснять заданную ситуацию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Не давите на ребенка такими словами как "давай скорее", "думай сам", "это неправильно".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Ребенок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учится мыслить постепенно, и задача педагога — помочь, а не заставить. Не забывайте про похвалу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РЕКОМЕНДАЦИИ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90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8143932" cy="610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1538" y="1357298"/>
            <a:ext cx="55721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Благодарим за внимание</a:t>
            </a:r>
            <a:endParaRPr lang="ru-RU" sz="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61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7000924" cy="4572032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Научиться можно только тому, что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любишь.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  	  </a:t>
            </a:r>
            <a:r>
              <a:rPr lang="ru-RU" sz="2400" i="1" dirty="0" smtClean="0">
                <a:solidFill>
                  <a:schemeClr val="tx2"/>
                </a:solidFill>
                <a:latin typeface="Comic Sans MS" pitchFamily="66" charset="0"/>
              </a:rPr>
              <a:t>Гёте </a:t>
            </a:r>
            <a:r>
              <a:rPr lang="ru-RU" sz="2400" i="1" dirty="0">
                <a:solidFill>
                  <a:schemeClr val="tx2"/>
                </a:solidFill>
                <a:latin typeface="Comic Sans MS" pitchFamily="66" charset="0"/>
              </a:rPr>
              <a:t>И</a:t>
            </a:r>
            <a:r>
              <a:rPr lang="ru-RU" sz="2400" i="1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ru-RU" sz="2400" i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Ребенок, 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который учится без желания, — это птица без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крыльев.		</a:t>
            </a:r>
            <a:r>
              <a:rPr lang="ru-RU" sz="2400" i="1" dirty="0" smtClean="0">
                <a:solidFill>
                  <a:schemeClr val="tx2"/>
                </a:solidFill>
                <a:latin typeface="Comic Sans MS" pitchFamily="66" charset="0"/>
              </a:rPr>
              <a:t>Саади</a:t>
            </a:r>
          </a:p>
          <a:p>
            <a:endParaRPr lang="ru-RU" sz="2400" i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Для воспитания юных умов полезнее всего бесполезное.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	    Жорж 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Дюамель </a:t>
            </a:r>
            <a:endParaRPr lang="ru-RU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ru-RU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Дети должны жить в мире красоты, игры, сказки, музыки, рисунка, фантазии, творчества.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	      В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.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А.Сухомлинский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14921"/>
            <a:ext cx="8786874" cy="648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1438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Актуальность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28802"/>
            <a:ext cx="84969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2"/>
                </a:solidFill>
                <a:latin typeface="Comic Sans MS" pitchFamily="66" charset="0"/>
              </a:rPr>
              <a:t>Развитие </a:t>
            </a:r>
            <a:r>
              <a:rPr lang="ru-RU" sz="3600" dirty="0">
                <a:solidFill>
                  <a:schemeClr val="tx2"/>
                </a:solidFill>
                <a:latin typeface="Comic Sans MS" pitchFamily="66" charset="0"/>
              </a:rPr>
              <a:t>творческого интереса и познавательной активности у детей дошкольного возраста посредством использования ТРИЗ технологии.</a:t>
            </a:r>
            <a:endParaRPr lang="ru-RU" sz="36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48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6686568" cy="79690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Comic Sans MS" pitchFamily="66" charset="0"/>
              </a:rPr>
              <a:t>Цель</a:t>
            </a:r>
            <a:endParaRPr lang="ru-RU" sz="4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357430"/>
            <a:ext cx="7500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ru-RU" sz="3600" dirty="0" smtClean="0">
                <a:solidFill>
                  <a:schemeClr val="tx2"/>
                </a:solidFill>
                <a:latin typeface="Comic Sans MS" pitchFamily="66" charset="0"/>
              </a:rPr>
              <a:t>Создание </a:t>
            </a:r>
            <a:r>
              <a:rPr lang="ru-RU" sz="3600" dirty="0">
                <a:solidFill>
                  <a:schemeClr val="tx2"/>
                </a:solidFill>
                <a:latin typeface="Comic Sans MS" pitchFamily="66" charset="0"/>
              </a:rPr>
              <a:t>условий для развития познавательной активности у детей посредством применения технологии ТРИЗ.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48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043758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Задачи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6500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100" dirty="0" smtClean="0">
                <a:solidFill>
                  <a:schemeClr val="tx2"/>
                </a:solidFill>
                <a:latin typeface="Comic Sans MS" pitchFamily="66" charset="0"/>
              </a:rPr>
              <a:t>   Формировать </a:t>
            </a:r>
            <a:r>
              <a:rPr lang="ru-RU" sz="2100" dirty="0">
                <a:solidFill>
                  <a:schemeClr val="tx2"/>
                </a:solidFill>
                <a:latin typeface="Comic Sans MS" pitchFamily="66" charset="0"/>
              </a:rPr>
              <a:t>у детей исследовательские навыки: умения наблюдать, анализировать, сравнивать и моделировать процессы взаимодействия объектов</a:t>
            </a:r>
            <a:r>
              <a:rPr lang="ru-RU" sz="2100" dirty="0" smtClean="0">
                <a:solidFill>
                  <a:schemeClr val="tx2"/>
                </a:solidFill>
                <a:latin typeface="Comic Sans MS" pitchFamily="66" charset="0"/>
              </a:rPr>
              <a:t>,</a:t>
            </a:r>
            <a:endParaRPr lang="ru-RU" sz="2100" dirty="0">
              <a:solidFill>
                <a:schemeClr val="tx2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ru-RU" sz="2100" dirty="0">
                <a:solidFill>
                  <a:schemeClr val="tx2"/>
                </a:solidFill>
                <a:latin typeface="Comic Sans MS" pitchFamily="66" charset="0"/>
              </a:rPr>
              <a:t>    </a:t>
            </a:r>
            <a:r>
              <a:rPr lang="ru-RU" sz="2100" dirty="0" smtClean="0">
                <a:solidFill>
                  <a:schemeClr val="tx2"/>
                </a:solidFill>
                <a:latin typeface="Comic Sans MS" pitchFamily="66" charset="0"/>
              </a:rPr>
              <a:t>Развивать </a:t>
            </a:r>
            <a:r>
              <a:rPr lang="ru-RU" sz="2100" dirty="0">
                <a:solidFill>
                  <a:schemeClr val="tx2"/>
                </a:solidFill>
                <a:latin typeface="Comic Sans MS" pitchFamily="66" charset="0"/>
              </a:rPr>
              <a:t>способность быстро входить в новые предметные области</a:t>
            </a:r>
            <a:r>
              <a:rPr lang="ru-RU" sz="2100" dirty="0" smtClean="0">
                <a:solidFill>
                  <a:schemeClr val="tx2"/>
                </a:solidFill>
                <a:latin typeface="Comic Sans MS" pitchFamily="66" charset="0"/>
              </a:rPr>
              <a:t>;</a:t>
            </a:r>
            <a:endParaRPr lang="ru-RU" sz="2100" dirty="0">
              <a:solidFill>
                <a:schemeClr val="tx2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ru-RU" sz="2100" dirty="0">
                <a:solidFill>
                  <a:schemeClr val="tx2"/>
                </a:solidFill>
                <a:latin typeface="Comic Sans MS" pitchFamily="66" charset="0"/>
              </a:rPr>
              <a:t>    </a:t>
            </a:r>
            <a:r>
              <a:rPr lang="ru-RU" sz="2100" dirty="0" smtClean="0">
                <a:solidFill>
                  <a:schemeClr val="tx2"/>
                </a:solidFill>
                <a:latin typeface="Comic Sans MS" pitchFamily="66" charset="0"/>
              </a:rPr>
              <a:t>Развивать </a:t>
            </a:r>
            <a:r>
              <a:rPr lang="ru-RU" sz="2100" dirty="0">
                <a:solidFill>
                  <a:schemeClr val="tx2"/>
                </a:solidFill>
                <a:latin typeface="Comic Sans MS" pitchFamily="66" charset="0"/>
              </a:rPr>
              <a:t>умение анализировать новые ситуации; ставить и решать нетиповые проблемы никогда прежде не встречавшиеся</a:t>
            </a:r>
            <a:r>
              <a:rPr lang="ru-RU" sz="2100" dirty="0" smtClean="0">
                <a:solidFill>
                  <a:schemeClr val="tx2"/>
                </a:solidFill>
                <a:latin typeface="Comic Sans MS" pitchFamily="66" charset="0"/>
              </a:rPr>
              <a:t>;</a:t>
            </a:r>
            <a:endParaRPr lang="ru-RU" sz="2100" dirty="0">
              <a:solidFill>
                <a:schemeClr val="tx2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ru-RU" sz="2100" dirty="0">
                <a:solidFill>
                  <a:schemeClr val="tx2"/>
                </a:solidFill>
                <a:latin typeface="Comic Sans MS" pitchFamily="66" charset="0"/>
              </a:rPr>
              <a:t>    </a:t>
            </a:r>
            <a:r>
              <a:rPr lang="ru-RU" sz="2100" dirty="0" smtClean="0">
                <a:solidFill>
                  <a:schemeClr val="tx2"/>
                </a:solidFill>
                <a:latin typeface="Comic Sans MS" pitchFamily="66" charset="0"/>
              </a:rPr>
              <a:t>Адаптировать </a:t>
            </a:r>
            <a:r>
              <a:rPr lang="ru-RU" sz="2100" dirty="0">
                <a:solidFill>
                  <a:schemeClr val="tx2"/>
                </a:solidFill>
                <a:latin typeface="Comic Sans MS" pitchFamily="66" charset="0"/>
              </a:rPr>
              <a:t>к динамичной картине мира</a:t>
            </a:r>
            <a:r>
              <a:rPr lang="ru-RU" sz="2100" dirty="0" smtClean="0">
                <a:solidFill>
                  <a:schemeClr val="tx2"/>
                </a:solidFill>
                <a:latin typeface="Comic Sans MS" pitchFamily="66" charset="0"/>
              </a:rPr>
              <a:t>;</a:t>
            </a:r>
            <a:endParaRPr lang="ru-RU" sz="2100" dirty="0">
              <a:solidFill>
                <a:schemeClr val="tx2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ru-RU" sz="2100" dirty="0">
                <a:solidFill>
                  <a:schemeClr val="tx2"/>
                </a:solidFill>
                <a:latin typeface="Comic Sans MS" pitchFamily="66" charset="0"/>
              </a:rPr>
              <a:t>    </a:t>
            </a:r>
            <a:r>
              <a:rPr lang="ru-RU" sz="2100" dirty="0" smtClean="0">
                <a:solidFill>
                  <a:schemeClr val="tx2"/>
                </a:solidFill>
                <a:latin typeface="Comic Sans MS" pitchFamily="66" charset="0"/>
              </a:rPr>
              <a:t>Развивать </a:t>
            </a:r>
            <a:r>
              <a:rPr lang="ru-RU" sz="2100" dirty="0">
                <a:solidFill>
                  <a:schemeClr val="tx2"/>
                </a:solidFill>
                <a:latin typeface="Comic Sans MS" pitchFamily="66" charset="0"/>
              </a:rPr>
              <a:t>желание заниматься самостоятельной экспериментальной деятельностью.</a:t>
            </a:r>
          </a:p>
          <a:p>
            <a:pPr marL="457200" indent="-457200">
              <a:buAutoNum type="arabicPeriod"/>
            </a:pPr>
            <a:endParaRPr lang="ru-RU" sz="21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5001"/>
            <a:ext cx="8786874" cy="648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6400816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Принципы работы: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" y="2348880"/>
            <a:ext cx="8229600" cy="432048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Системный подход: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С помощью алгоритма системного мышления упражнять детей в познании объекта как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системы.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Диалектический подход: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Формировать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у детей способность чувствовать и решать противоречия.</a:t>
            </a:r>
          </a:p>
          <a:p>
            <a:pPr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Моделирование маленькими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человечками: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</a:p>
          <a:p>
            <a:pPr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Упражнять детей в применении знаний об изменениях агрегатного состояния вещества с использованием моделей.</a:t>
            </a:r>
          </a:p>
          <a:p>
            <a:pPr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Мозговой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штурм: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Формировать у детей умения давать большое количество идей в рамках заданной темы и побуждать выбирать оригинальное решение задачи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Метод фокальных объектов (МФО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):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Учить детей подбирать нетипичные свойства предмету, представлять их и объяснять практическое назначение необычных свойств.</a:t>
            </a:r>
          </a:p>
          <a:p>
            <a:pPr algn="ctr">
              <a:buNone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buNone/>
            </a:pPr>
            <a:endParaRPr lang="ru-RU" sz="2800" dirty="0">
              <a:latin typeface="Comic Sans MS" panose="030F0702030302020204" pitchFamily="66" charset="0"/>
            </a:endParaRPr>
          </a:p>
          <a:p>
            <a:pPr algn="ctr">
              <a:buNone/>
            </a:pPr>
            <a:endParaRPr lang="ru-RU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"/>
            <a:ext cx="871296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29552" cy="78581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Поисково экспериментально исследовательская деятельность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357430"/>
            <a:ext cx="8856984" cy="342902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Организация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поисковой и экспериментально-опытнической деятельности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2.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Использование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мультимедиа систем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Планирование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поэтапной организации поисковой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48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Реализация проходит через ТРИЗ - технологии по следующим этапам:</a:t>
            </a:r>
          </a:p>
          <a:p>
            <a:pPr algn="ctr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этап: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подготовительный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2 этап: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проблемно – поисковый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 этап: совершенствования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38538"/>
            <a:ext cx="8429684" cy="607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043758" cy="78581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 этап: подготовительный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стимулирование познавательных мотивов осуществления деятельности;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 обогащение чувственной сферы;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 накопление информации об окружающем мире.</a:t>
            </a:r>
          </a:p>
          <a:p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ru-RU" sz="9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471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Актуальность</vt:lpstr>
      <vt:lpstr>Цель</vt:lpstr>
      <vt:lpstr>Задачи</vt:lpstr>
      <vt:lpstr>Принципы работы:</vt:lpstr>
      <vt:lpstr>Поисково экспериментально исследовательская деятельность</vt:lpstr>
      <vt:lpstr>Презентация PowerPoint</vt:lpstr>
      <vt:lpstr>1 этап: подготовительный. </vt:lpstr>
      <vt:lpstr>2 этап: проблемно - поисковый</vt:lpstr>
      <vt:lpstr>Презентация PowerPoint</vt:lpstr>
      <vt:lpstr>Презентация PowerPoint</vt:lpstr>
      <vt:lpstr>Презентация PowerPoint</vt:lpstr>
      <vt:lpstr> Результативность</vt:lpstr>
      <vt:lpstr>Результат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1</cp:lastModifiedBy>
  <cp:revision>83</cp:revision>
  <dcterms:created xsi:type="dcterms:W3CDTF">2015-03-19T11:58:14Z</dcterms:created>
  <dcterms:modified xsi:type="dcterms:W3CDTF">2015-11-26T02:49:11Z</dcterms:modified>
</cp:coreProperties>
</file>