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57" r:id="rId14"/>
    <p:sldId id="274" r:id="rId15"/>
    <p:sldId id="276" r:id="rId16"/>
    <p:sldId id="277" r:id="rId17"/>
    <p:sldId id="275" r:id="rId18"/>
    <p:sldId id="278" r:id="rId19"/>
    <p:sldId id="259" r:id="rId20"/>
    <p:sldId id="279" r:id="rId21"/>
  </p:sldIdLst>
  <p:sldSz cx="9144000" cy="6858000" type="screen4x3"/>
  <p:notesSz cx="7102475" cy="10234613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B02D-BF3A-4A95-A5F2-C6BDFCD1FF73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4A897-7FC6-441D-8FA6-066140AD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Преломление света.</a:t>
            </a:r>
            <a:b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Дисперсия. Цвета тел.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5072074"/>
            <a:ext cx="4500594" cy="135732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Физика и химия</a:t>
            </a:r>
          </a:p>
          <a:p>
            <a:r>
              <a:rPr lang="ru-RU" dirty="0" smtClean="0"/>
              <a:t>6 класс </a:t>
            </a:r>
          </a:p>
          <a:p>
            <a:r>
              <a:rPr lang="ru-RU" dirty="0" smtClean="0"/>
              <a:t>Литовко И.В.</a:t>
            </a:r>
            <a:endParaRPr lang="ru-RU" dirty="0"/>
          </a:p>
          <a:p>
            <a:r>
              <a:rPr lang="ru-RU" dirty="0" smtClean="0"/>
              <a:t>МОАУ СОШ № 1 г.Свободного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ciences.physiques.perso.neuf.fr/illustrations/Refraction%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2290906" cy="3286148"/>
          </a:xfrm>
          <a:prstGeom prst="rect">
            <a:avLst/>
          </a:prstGeom>
          <a:noFill/>
        </p:spPr>
      </p:pic>
      <p:pic>
        <p:nvPicPr>
          <p:cNvPr id="5" name="Picture 2" descr="http://www.ssaft.com/Blog/dotclear/public/WindowsLiveWriter/HaveFunWithGlycerine_B2A4/brokpen_1_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642527" cy="3162115"/>
          </a:xfrm>
          <a:prstGeom prst="rect">
            <a:avLst/>
          </a:prstGeom>
          <a:noFill/>
        </p:spPr>
      </p:pic>
      <p:pic>
        <p:nvPicPr>
          <p:cNvPr id="6" name="Picture 2" descr="http://storage0.dms.mpinteractiv.ro/media/401/321/5387/9065071/9/refract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929066"/>
            <a:ext cx="3532463" cy="2357454"/>
          </a:xfrm>
          <a:prstGeom prst="rect">
            <a:avLst/>
          </a:prstGeom>
          <a:noFill/>
        </p:spPr>
      </p:pic>
      <p:pic>
        <p:nvPicPr>
          <p:cNvPr id="8" name="Picture 2" descr="http://www.m0dy.net/vb/uploaded/up/m0dy.net-301999_12199092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333377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s.pikabu.ru/post_img/2013/03/23/10/1364055749_112270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383304" cy="5286412"/>
          </a:xfrm>
          <a:prstGeom prst="rect">
            <a:avLst/>
          </a:prstGeom>
          <a:noFill/>
        </p:spPr>
      </p:pic>
      <p:pic>
        <p:nvPicPr>
          <p:cNvPr id="53250" name="Picture 2" descr="http://www.photoline.ru/secbase/picpart/1256/1256553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3938834" cy="526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edu.znate.ru/tw_files2/urls_1/9948/d-9947642/img13.jpg"/>
          <p:cNvPicPr>
            <a:picLocks noChangeAspect="1" noChangeArrowheads="1"/>
          </p:cNvPicPr>
          <p:nvPr/>
        </p:nvPicPr>
        <p:blipFill>
          <a:blip r:embed="rId2"/>
          <a:srcRect l="27402" t="27087" r="20787" b="21417"/>
          <a:stretch>
            <a:fillRect/>
          </a:stretch>
        </p:blipFill>
        <p:spPr bwMode="auto">
          <a:xfrm>
            <a:off x="428596" y="357166"/>
            <a:ext cx="833692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Постройте ход светового луча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 стеклянной призме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6" name="Picture 4" descr="http://image.made-in-china.com/2f0j10VBlQDtkmANgF/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69652" cy="3267072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5643570" y="4214818"/>
            <a:ext cx="2928958" cy="21288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643438" y="5357826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5409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285720" y="5786454"/>
            <a:ext cx="8643998" cy="107154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Исаак Ньютон - английский математик, физик, астроном                 1665 год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0" name="AutoShape 2" descr="http://%D1%81%D0%B2%D1%8F%D1%89%D0%B5%D0%BD%D0%BD%D1%8B%D0%B9%D0%B1%D0%B0%D0%B9%D0%BA%D0%B0%D0%BB%D0%B8%D1%80%D0%BA.%D1%80%D1%84/wp-content/uploads/%D0%A3%D1%87%D0%B5%D0%BD%D1%8B%D0%B5-%D0%B8-%D0%91%D0%9E%D0%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vbcreates.files.wordpress.com/2009/07/newton51.jpg?w=300&amp;h=20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19050"/>
            <a:ext cx="2987675" cy="139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6227763" y="17463"/>
            <a:ext cx="2916237" cy="139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0" y="4724400"/>
            <a:ext cx="2916238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227763" y="4724400"/>
            <a:ext cx="2916237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916238" y="141287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916238" y="472440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rot="5400000">
            <a:off x="1260475" y="3068638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rot="5400000">
            <a:off x="4572000" y="3068638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227763" y="4724400"/>
            <a:ext cx="2916237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55650" y="1557338"/>
            <a:ext cx="1441450" cy="3167062"/>
            <a:chOff x="385" y="845"/>
            <a:chExt cx="1044" cy="2222"/>
          </a:xfrm>
        </p:grpSpPr>
        <p:sp>
          <p:nvSpPr>
            <p:cNvPr id="14368" name="Line 12"/>
            <p:cNvSpPr>
              <a:spLocks noChangeShapeType="1"/>
            </p:cNvSpPr>
            <p:nvPr/>
          </p:nvSpPr>
          <p:spPr bwMode="auto">
            <a:xfrm rot="-5400000">
              <a:off x="590" y="1910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Line 13"/>
            <p:cNvSpPr>
              <a:spLocks noChangeShapeType="1"/>
            </p:cNvSpPr>
            <p:nvPr/>
          </p:nvSpPr>
          <p:spPr bwMode="auto">
            <a:xfrm rot="-5400000">
              <a:off x="-680" y="1956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0" name="Line 14"/>
            <p:cNvSpPr>
              <a:spLocks noChangeShapeType="1"/>
            </p:cNvSpPr>
            <p:nvPr/>
          </p:nvSpPr>
          <p:spPr bwMode="auto">
            <a:xfrm rot="-5400000" flipH="1" flipV="1">
              <a:off x="771" y="2408"/>
              <a:ext cx="364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Line 15"/>
            <p:cNvSpPr>
              <a:spLocks noChangeShapeType="1"/>
            </p:cNvSpPr>
            <p:nvPr/>
          </p:nvSpPr>
          <p:spPr bwMode="auto">
            <a:xfrm rot="5400000" flipH="1">
              <a:off x="771" y="459"/>
              <a:ext cx="271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flipH="1">
            <a:off x="6732588" y="1052513"/>
            <a:ext cx="1871662" cy="4176712"/>
            <a:chOff x="385" y="845"/>
            <a:chExt cx="1044" cy="2222"/>
          </a:xfrm>
        </p:grpSpPr>
        <p:sp>
          <p:nvSpPr>
            <p:cNvPr id="14364" name="Line 17"/>
            <p:cNvSpPr>
              <a:spLocks noChangeShapeType="1"/>
            </p:cNvSpPr>
            <p:nvPr/>
          </p:nvSpPr>
          <p:spPr bwMode="auto">
            <a:xfrm rot="-5400000">
              <a:off x="590" y="1910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Line 18"/>
            <p:cNvSpPr>
              <a:spLocks noChangeShapeType="1"/>
            </p:cNvSpPr>
            <p:nvPr/>
          </p:nvSpPr>
          <p:spPr bwMode="auto">
            <a:xfrm rot="-5400000">
              <a:off x="-680" y="1956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6" name="Line 19"/>
            <p:cNvSpPr>
              <a:spLocks noChangeShapeType="1"/>
            </p:cNvSpPr>
            <p:nvPr/>
          </p:nvSpPr>
          <p:spPr bwMode="auto">
            <a:xfrm rot="-5400000" flipH="1" flipV="1">
              <a:off x="771" y="2408"/>
              <a:ext cx="364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7" name="Line 20"/>
            <p:cNvSpPr>
              <a:spLocks noChangeShapeType="1"/>
            </p:cNvSpPr>
            <p:nvPr/>
          </p:nvSpPr>
          <p:spPr bwMode="auto">
            <a:xfrm rot="5400000" flipH="1">
              <a:off x="771" y="459"/>
              <a:ext cx="271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9" name="AutoShape 21" descr="Голубая тисненая бумага"/>
          <p:cNvSpPr>
            <a:spLocks noChangeArrowheads="1"/>
          </p:cNvSpPr>
          <p:nvPr/>
        </p:nvSpPr>
        <p:spPr bwMode="auto">
          <a:xfrm flipV="1">
            <a:off x="3924300" y="3573463"/>
            <a:ext cx="1008063" cy="1008062"/>
          </a:xfrm>
          <a:prstGeom prst="triangle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3708400" y="5300663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23"/>
          <p:cNvSpPr>
            <a:spLocks noChangeArrowheads="1"/>
          </p:cNvSpPr>
          <p:nvPr/>
        </p:nvSpPr>
        <p:spPr bwMode="auto">
          <a:xfrm>
            <a:off x="4427538" y="4437063"/>
            <a:ext cx="71437" cy="1079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Line 24"/>
          <p:cNvSpPr>
            <a:spLocks noChangeShapeType="1"/>
          </p:cNvSpPr>
          <p:nvPr/>
        </p:nvSpPr>
        <p:spPr bwMode="auto">
          <a:xfrm>
            <a:off x="1547813" y="1773238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Oval 25"/>
          <p:cNvSpPr>
            <a:spLocks noChangeArrowheads="1"/>
          </p:cNvSpPr>
          <p:nvPr/>
        </p:nvSpPr>
        <p:spPr bwMode="auto">
          <a:xfrm>
            <a:off x="1763713" y="2852738"/>
            <a:ext cx="144462" cy="2889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Line 26"/>
          <p:cNvSpPr>
            <a:spLocks noChangeShapeType="1"/>
          </p:cNvSpPr>
          <p:nvPr/>
        </p:nvSpPr>
        <p:spPr bwMode="auto">
          <a:xfrm>
            <a:off x="4140200" y="39338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4208463" y="4000500"/>
            <a:ext cx="452437" cy="0"/>
          </a:xfrm>
          <a:prstGeom prst="line">
            <a:avLst/>
          </a:prstGeom>
          <a:noFill/>
          <a:ln w="381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 flipV="1">
            <a:off x="4689475" y="2636838"/>
            <a:ext cx="2906713" cy="1373187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7524750" y="2420938"/>
            <a:ext cx="169863" cy="407987"/>
          </a:xfrm>
          <a:prstGeom prst="ellipse">
            <a:avLst/>
          </a:prstGeom>
          <a:solidFill>
            <a:srgbClr val="003399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8" name="Line 30"/>
          <p:cNvSpPr>
            <a:spLocks noChangeShapeType="1"/>
          </p:cNvSpPr>
          <p:nvPr/>
        </p:nvSpPr>
        <p:spPr bwMode="auto">
          <a:xfrm>
            <a:off x="1835150" y="2997200"/>
            <a:ext cx="792163" cy="28733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AutoShape 31"/>
          <p:cNvSpPr>
            <a:spLocks noChangeArrowheads="1"/>
          </p:cNvSpPr>
          <p:nvPr/>
        </p:nvSpPr>
        <p:spPr bwMode="auto">
          <a:xfrm rot="16200000" flipH="1">
            <a:off x="2051844" y="3067844"/>
            <a:ext cx="1150938" cy="431800"/>
          </a:xfrm>
          <a:prstGeom prst="parallelogram">
            <a:avLst>
              <a:gd name="adj" fmla="val 58455"/>
            </a:avLst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>
            <a:off x="2700338" y="3357563"/>
            <a:ext cx="1439862" cy="576262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Oval 33"/>
          <p:cNvSpPr>
            <a:spLocks noChangeArrowheads="1"/>
          </p:cNvSpPr>
          <p:nvPr/>
        </p:nvSpPr>
        <p:spPr bwMode="auto">
          <a:xfrm>
            <a:off x="2555875" y="3141663"/>
            <a:ext cx="144463" cy="288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Oval 35"/>
          <p:cNvSpPr>
            <a:spLocks noChangeArrowheads="1"/>
          </p:cNvSpPr>
          <p:nvPr/>
        </p:nvSpPr>
        <p:spPr bwMode="auto">
          <a:xfrm>
            <a:off x="2555875" y="3141663"/>
            <a:ext cx="144463" cy="2889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00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5" grpId="0" animBg="1"/>
      <p:bldP spid="78876" grpId="0" animBg="1"/>
      <p:bldP spid="78877" grpId="0" animBg="1"/>
      <p:bldP spid="78878" grpId="0" animBg="1"/>
      <p:bldP spid="788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2916238" y="141287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2916238" y="472440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rot="5400000">
            <a:off x="1260475" y="3068638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rot="5400000">
            <a:off x="4572000" y="3068638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0" y="19050"/>
            <a:ext cx="2987675" cy="139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6227763" y="17463"/>
            <a:ext cx="2916237" cy="139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0" y="4724400"/>
            <a:ext cx="2916238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6227763" y="4724400"/>
            <a:ext cx="2916237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5650" y="1557338"/>
            <a:ext cx="1441450" cy="3167062"/>
            <a:chOff x="385" y="845"/>
            <a:chExt cx="1044" cy="2222"/>
          </a:xfrm>
        </p:grpSpPr>
        <p:sp>
          <p:nvSpPr>
            <p:cNvPr id="13342" name="Line 11"/>
            <p:cNvSpPr>
              <a:spLocks noChangeShapeType="1"/>
            </p:cNvSpPr>
            <p:nvPr/>
          </p:nvSpPr>
          <p:spPr bwMode="auto">
            <a:xfrm rot="-5400000">
              <a:off x="590" y="1910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Line 12"/>
            <p:cNvSpPr>
              <a:spLocks noChangeShapeType="1"/>
            </p:cNvSpPr>
            <p:nvPr/>
          </p:nvSpPr>
          <p:spPr bwMode="auto">
            <a:xfrm rot="-5400000">
              <a:off x="-680" y="1956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4" name="Line 13"/>
            <p:cNvSpPr>
              <a:spLocks noChangeShapeType="1"/>
            </p:cNvSpPr>
            <p:nvPr/>
          </p:nvSpPr>
          <p:spPr bwMode="auto">
            <a:xfrm rot="-5400000" flipH="1" flipV="1">
              <a:off x="771" y="2408"/>
              <a:ext cx="364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Line 14"/>
            <p:cNvSpPr>
              <a:spLocks noChangeShapeType="1"/>
            </p:cNvSpPr>
            <p:nvPr/>
          </p:nvSpPr>
          <p:spPr bwMode="auto">
            <a:xfrm rot="5400000" flipH="1">
              <a:off x="771" y="459"/>
              <a:ext cx="271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6732588" y="1052513"/>
            <a:ext cx="1871662" cy="4176712"/>
            <a:chOff x="385" y="845"/>
            <a:chExt cx="1044" cy="2222"/>
          </a:xfrm>
        </p:grpSpPr>
        <p:sp>
          <p:nvSpPr>
            <p:cNvPr id="13338" name="Line 16"/>
            <p:cNvSpPr>
              <a:spLocks noChangeShapeType="1"/>
            </p:cNvSpPr>
            <p:nvPr/>
          </p:nvSpPr>
          <p:spPr bwMode="auto">
            <a:xfrm rot="-5400000">
              <a:off x="590" y="1910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9" name="Line 17"/>
            <p:cNvSpPr>
              <a:spLocks noChangeShapeType="1"/>
            </p:cNvSpPr>
            <p:nvPr/>
          </p:nvSpPr>
          <p:spPr bwMode="auto">
            <a:xfrm rot="-5400000">
              <a:off x="-680" y="1956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Line 18"/>
            <p:cNvSpPr>
              <a:spLocks noChangeShapeType="1"/>
            </p:cNvSpPr>
            <p:nvPr/>
          </p:nvSpPr>
          <p:spPr bwMode="auto">
            <a:xfrm rot="-5400000" flipH="1" flipV="1">
              <a:off x="771" y="2408"/>
              <a:ext cx="364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1" name="Line 19"/>
            <p:cNvSpPr>
              <a:spLocks noChangeShapeType="1"/>
            </p:cNvSpPr>
            <p:nvPr/>
          </p:nvSpPr>
          <p:spPr bwMode="auto">
            <a:xfrm rot="5400000" flipH="1">
              <a:off x="771" y="459"/>
              <a:ext cx="271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24" name="AutoShape 20" descr="Голубая тисненая бумага"/>
          <p:cNvSpPr>
            <a:spLocks noChangeArrowheads="1"/>
          </p:cNvSpPr>
          <p:nvPr/>
        </p:nvSpPr>
        <p:spPr bwMode="auto">
          <a:xfrm flipV="1">
            <a:off x="3924300" y="3573463"/>
            <a:ext cx="1008063" cy="1008062"/>
          </a:xfrm>
          <a:prstGeom prst="triangle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25" name="Oval 21"/>
          <p:cNvSpPr>
            <a:spLocks noChangeArrowheads="1"/>
          </p:cNvSpPr>
          <p:nvPr/>
        </p:nvSpPr>
        <p:spPr bwMode="auto">
          <a:xfrm>
            <a:off x="3708400" y="5300663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Rectangle 22"/>
          <p:cNvSpPr>
            <a:spLocks noChangeArrowheads="1"/>
          </p:cNvSpPr>
          <p:nvPr/>
        </p:nvSpPr>
        <p:spPr bwMode="auto">
          <a:xfrm>
            <a:off x="4427538" y="4437063"/>
            <a:ext cx="71437" cy="1079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Line 23"/>
          <p:cNvSpPr>
            <a:spLocks noChangeShapeType="1"/>
          </p:cNvSpPr>
          <p:nvPr/>
        </p:nvSpPr>
        <p:spPr bwMode="auto">
          <a:xfrm>
            <a:off x="1547813" y="1773238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Oval 24"/>
          <p:cNvSpPr>
            <a:spLocks noChangeArrowheads="1"/>
          </p:cNvSpPr>
          <p:nvPr/>
        </p:nvSpPr>
        <p:spPr bwMode="auto">
          <a:xfrm>
            <a:off x="1763713" y="2852738"/>
            <a:ext cx="144462" cy="2889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>
            <a:off x="1835150" y="2997200"/>
            <a:ext cx="792163" cy="28733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Line 26"/>
          <p:cNvSpPr>
            <a:spLocks noChangeShapeType="1"/>
          </p:cNvSpPr>
          <p:nvPr/>
        </p:nvSpPr>
        <p:spPr bwMode="auto">
          <a:xfrm>
            <a:off x="4140200" y="39338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4208463" y="4000500"/>
            <a:ext cx="396875" cy="163513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4643438" y="4149725"/>
            <a:ext cx="2911475" cy="339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497763" y="4244975"/>
            <a:ext cx="169862" cy="407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AutoShape 30"/>
          <p:cNvSpPr>
            <a:spLocks noChangeArrowheads="1"/>
          </p:cNvSpPr>
          <p:nvPr/>
        </p:nvSpPr>
        <p:spPr bwMode="auto">
          <a:xfrm rot="16200000" flipH="1">
            <a:off x="2051844" y="3067844"/>
            <a:ext cx="1150938" cy="431800"/>
          </a:xfrm>
          <a:prstGeom prst="parallelogram">
            <a:avLst>
              <a:gd name="adj" fmla="val 584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2700338" y="3357563"/>
            <a:ext cx="1439862" cy="5762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Oval 32"/>
          <p:cNvSpPr>
            <a:spLocks noChangeArrowheads="1"/>
          </p:cNvSpPr>
          <p:nvPr/>
        </p:nvSpPr>
        <p:spPr bwMode="auto">
          <a:xfrm>
            <a:off x="2555875" y="3141663"/>
            <a:ext cx="144463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9" grpId="0" animBg="1"/>
      <p:bldP spid="77851" grpId="0" animBg="1"/>
      <p:bldP spid="77852" grpId="0" animBg="1"/>
      <p:bldP spid="77853" grpId="0" animBg="1"/>
      <p:bldP spid="778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2916238" y="141287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916238" y="472440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rot="5400000">
            <a:off x="1260475" y="3068638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5400000">
            <a:off x="4572000" y="3068638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0" y="19050"/>
            <a:ext cx="2987675" cy="139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6227763" y="17463"/>
            <a:ext cx="2916237" cy="139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0" y="4724400"/>
            <a:ext cx="2916238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227763" y="4724400"/>
            <a:ext cx="2916237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5650" y="1557338"/>
            <a:ext cx="1441450" cy="3167062"/>
            <a:chOff x="385" y="845"/>
            <a:chExt cx="1044" cy="2222"/>
          </a:xfrm>
        </p:grpSpPr>
        <p:sp>
          <p:nvSpPr>
            <p:cNvPr id="10282" name="Line 11"/>
            <p:cNvSpPr>
              <a:spLocks noChangeShapeType="1"/>
            </p:cNvSpPr>
            <p:nvPr/>
          </p:nvSpPr>
          <p:spPr bwMode="auto">
            <a:xfrm rot="-5400000">
              <a:off x="590" y="1910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Line 12"/>
            <p:cNvSpPr>
              <a:spLocks noChangeShapeType="1"/>
            </p:cNvSpPr>
            <p:nvPr/>
          </p:nvSpPr>
          <p:spPr bwMode="auto">
            <a:xfrm rot="-5400000">
              <a:off x="-680" y="1956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Line 13"/>
            <p:cNvSpPr>
              <a:spLocks noChangeShapeType="1"/>
            </p:cNvSpPr>
            <p:nvPr/>
          </p:nvSpPr>
          <p:spPr bwMode="auto">
            <a:xfrm rot="-5400000" flipH="1" flipV="1">
              <a:off x="771" y="2408"/>
              <a:ext cx="364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Line 14"/>
            <p:cNvSpPr>
              <a:spLocks noChangeShapeType="1"/>
            </p:cNvSpPr>
            <p:nvPr/>
          </p:nvSpPr>
          <p:spPr bwMode="auto">
            <a:xfrm rot="5400000" flipH="1">
              <a:off x="771" y="459"/>
              <a:ext cx="271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6732588" y="1052513"/>
            <a:ext cx="1871662" cy="4176712"/>
            <a:chOff x="385" y="845"/>
            <a:chExt cx="1044" cy="2222"/>
          </a:xfrm>
        </p:grpSpPr>
        <p:sp>
          <p:nvSpPr>
            <p:cNvPr id="10278" name="Line 16"/>
            <p:cNvSpPr>
              <a:spLocks noChangeShapeType="1"/>
            </p:cNvSpPr>
            <p:nvPr/>
          </p:nvSpPr>
          <p:spPr bwMode="auto">
            <a:xfrm rot="-5400000">
              <a:off x="590" y="1910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Line 17"/>
            <p:cNvSpPr>
              <a:spLocks noChangeShapeType="1"/>
            </p:cNvSpPr>
            <p:nvPr/>
          </p:nvSpPr>
          <p:spPr bwMode="auto">
            <a:xfrm rot="-5400000">
              <a:off x="-680" y="1956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Line 18"/>
            <p:cNvSpPr>
              <a:spLocks noChangeShapeType="1"/>
            </p:cNvSpPr>
            <p:nvPr/>
          </p:nvSpPr>
          <p:spPr bwMode="auto">
            <a:xfrm rot="-5400000" flipH="1" flipV="1">
              <a:off x="771" y="2408"/>
              <a:ext cx="364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Line 19"/>
            <p:cNvSpPr>
              <a:spLocks noChangeShapeType="1"/>
            </p:cNvSpPr>
            <p:nvPr/>
          </p:nvSpPr>
          <p:spPr bwMode="auto">
            <a:xfrm rot="5400000" flipH="1">
              <a:off x="771" y="459"/>
              <a:ext cx="271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2" name="AutoShape 20" descr="Голубая тисненая бумага"/>
          <p:cNvSpPr>
            <a:spLocks noChangeArrowheads="1"/>
          </p:cNvSpPr>
          <p:nvPr/>
        </p:nvSpPr>
        <p:spPr bwMode="auto">
          <a:xfrm flipV="1">
            <a:off x="3924300" y="3573463"/>
            <a:ext cx="1008063" cy="1008062"/>
          </a:xfrm>
          <a:prstGeom prst="triangle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53" name="Oval 21"/>
          <p:cNvSpPr>
            <a:spLocks noChangeArrowheads="1"/>
          </p:cNvSpPr>
          <p:nvPr/>
        </p:nvSpPr>
        <p:spPr bwMode="auto">
          <a:xfrm>
            <a:off x="3708400" y="5300663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4427538" y="4437063"/>
            <a:ext cx="71437" cy="1079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Line 23"/>
          <p:cNvSpPr>
            <a:spLocks noChangeShapeType="1"/>
          </p:cNvSpPr>
          <p:nvPr/>
        </p:nvSpPr>
        <p:spPr bwMode="auto">
          <a:xfrm>
            <a:off x="1547813" y="1773238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Oval 24"/>
          <p:cNvSpPr>
            <a:spLocks noChangeArrowheads="1"/>
          </p:cNvSpPr>
          <p:nvPr/>
        </p:nvSpPr>
        <p:spPr bwMode="auto">
          <a:xfrm>
            <a:off x="1763713" y="2852738"/>
            <a:ext cx="144462" cy="2889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1835150" y="2997200"/>
            <a:ext cx="2305050" cy="9366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Line 26"/>
          <p:cNvSpPr>
            <a:spLocks noChangeShapeType="1"/>
          </p:cNvSpPr>
          <p:nvPr/>
        </p:nvSpPr>
        <p:spPr bwMode="auto">
          <a:xfrm>
            <a:off x="4140200" y="39338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4208463" y="4000500"/>
            <a:ext cx="396875" cy="16351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4208463" y="4000500"/>
            <a:ext cx="452437" cy="0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4208463" y="4000500"/>
            <a:ext cx="452437" cy="80963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V="1">
            <a:off x="4716463" y="2349500"/>
            <a:ext cx="2894012" cy="17145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V="1">
            <a:off x="4660900" y="3184525"/>
            <a:ext cx="2894013" cy="896938"/>
          </a:xfrm>
          <a:prstGeom prst="lin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4643438" y="4149725"/>
            <a:ext cx="2911475" cy="339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V="1">
            <a:off x="4718050" y="2776538"/>
            <a:ext cx="2836863" cy="1223962"/>
          </a:xfrm>
          <a:prstGeom prst="line">
            <a:avLst/>
          </a:prstGeom>
          <a:ln w="57150"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V="1">
            <a:off x="4718050" y="3509963"/>
            <a:ext cx="2836863" cy="6540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V="1">
            <a:off x="4832350" y="3836988"/>
            <a:ext cx="2778125" cy="3270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7497763" y="2205038"/>
            <a:ext cx="169862" cy="407987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7497763" y="2613025"/>
            <a:ext cx="169862" cy="4079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7497763" y="3021013"/>
            <a:ext cx="169862" cy="4079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7497763" y="3348038"/>
            <a:ext cx="169862" cy="4079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>
            <a:off x="7497763" y="3673475"/>
            <a:ext cx="169862" cy="407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Oval 41"/>
          <p:cNvSpPr>
            <a:spLocks noChangeArrowheads="1"/>
          </p:cNvSpPr>
          <p:nvPr/>
        </p:nvSpPr>
        <p:spPr bwMode="auto">
          <a:xfrm>
            <a:off x="7497763" y="3917950"/>
            <a:ext cx="169862" cy="407988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4" name="Oval 42"/>
          <p:cNvSpPr>
            <a:spLocks noChangeArrowheads="1"/>
          </p:cNvSpPr>
          <p:nvPr/>
        </p:nvSpPr>
        <p:spPr bwMode="auto">
          <a:xfrm>
            <a:off x="7497763" y="4244975"/>
            <a:ext cx="169862" cy="407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V="1">
            <a:off x="4660900" y="4081463"/>
            <a:ext cx="2894013" cy="825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250825" y="5805488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900igr.net/datai/fizika/Dispersija-sveta-urok/0017-022-Dispersija-sveta-ur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6-tub-ru.yandex.net/i?id=409669333-4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810022" cy="3429024"/>
          </a:xfrm>
          <a:prstGeom prst="rect">
            <a:avLst/>
          </a:prstGeom>
          <a:noFill/>
        </p:spPr>
      </p:pic>
      <p:pic>
        <p:nvPicPr>
          <p:cNvPr id="5" name="Picture 2" descr="http://im8-tub-ru.yandex.net/i?id=365375354-43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030532" cy="2786082"/>
          </a:xfrm>
          <a:prstGeom prst="rect">
            <a:avLst/>
          </a:prstGeom>
          <a:noFill/>
        </p:spPr>
      </p:pic>
      <p:pic>
        <p:nvPicPr>
          <p:cNvPr id="6" name="Рисунок 5" descr="http://club.foto.ru/gallery/images/preview/2008/06/03/111587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429000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udaprirode.com/portal/images/stories/najpzonadiamn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71942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Какое явление наблюдаем? Почему?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File:Black-necked Stilt (Himantopus mexicanus), Corte Mad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4286280" cy="532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214290"/>
            <a:ext cx="4757742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Цвета тел</a:t>
            </a:r>
            <a:endParaRPr lang="ru-RU" sz="3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dc247.4shared.com/img/Ls7Ic6JC/s3/1283497cbf8/0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857628"/>
            <a:ext cx="3333773" cy="2500330"/>
          </a:xfrm>
          <a:prstGeom prst="rect">
            <a:avLst/>
          </a:prstGeom>
          <a:noFill/>
        </p:spPr>
      </p:pic>
      <p:pic>
        <p:nvPicPr>
          <p:cNvPr id="20484" name="Picture 4" descr="http://album.foto.ru/photos/pr0/210336/359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14422"/>
            <a:ext cx="3286148" cy="2464611"/>
          </a:xfrm>
          <a:prstGeom prst="rect">
            <a:avLst/>
          </a:prstGeom>
          <a:noFill/>
        </p:spPr>
      </p:pic>
      <p:pic>
        <p:nvPicPr>
          <p:cNvPr id="11" name="Рисунок 10" descr="http://mojmirok.ucoz.ru/_fr/6/3792485.jpg"/>
          <p:cNvPicPr/>
          <p:nvPr/>
        </p:nvPicPr>
        <p:blipFill>
          <a:blip r:embed="rId4"/>
          <a:srcRect b="3150"/>
          <a:stretch>
            <a:fillRect/>
          </a:stretch>
        </p:blipFill>
        <p:spPr bwMode="auto">
          <a:xfrm>
            <a:off x="285720" y="428604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stat18.privet.ru/lr/0a2574d06a6c7dff03744ebcb3f90b73"/>
          <p:cNvPicPr>
            <a:picLocks noChangeAspect="1" noChangeArrowheads="1"/>
          </p:cNvPicPr>
          <p:nvPr/>
        </p:nvPicPr>
        <p:blipFill>
          <a:blip r:embed="rId5"/>
          <a:srcRect t="5647" b="6454"/>
          <a:stretch>
            <a:fillRect/>
          </a:stretch>
        </p:blipFill>
        <p:spPr bwMode="auto">
          <a:xfrm>
            <a:off x="500034" y="3929066"/>
            <a:ext cx="3690920" cy="2435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Какое явление наблюдаем? Почему?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festival.1september.ru/articles/601346/presentation/15.JPG"/>
          <p:cNvPicPr>
            <a:picLocks noChangeAspect="1" noChangeArrowheads="1"/>
          </p:cNvPicPr>
          <p:nvPr/>
        </p:nvPicPr>
        <p:blipFill>
          <a:blip r:embed="rId2"/>
          <a:srcRect l="9843" t="13648" r="11024" b="5249"/>
          <a:stretch>
            <a:fillRect/>
          </a:stretch>
        </p:blipFill>
        <p:spPr bwMode="auto">
          <a:xfrm>
            <a:off x="1500166" y="1428736"/>
            <a:ext cx="6786610" cy="521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Какое явление наблюдаем? Почему?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openwalls.com/down/image/13321/green_road_2560x10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439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Какое явление наблюдаем? Почему?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igpicture.ru/wp-content/uploads/2011/03/shadows7.jpg"/>
          <p:cNvPicPr/>
          <p:nvPr/>
        </p:nvPicPr>
        <p:blipFill>
          <a:blip r:embed="rId2"/>
          <a:srcRect t="11669"/>
          <a:stretch>
            <a:fillRect/>
          </a:stretch>
        </p:blipFill>
        <p:spPr bwMode="auto">
          <a:xfrm>
            <a:off x="714348" y="1643050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Какое явление наблюдаем? Почему?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saxbyphysics.com/HonorsPhysics/Images/Refra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3575025" cy="538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fr.academic.ru/pictures/frwiki/70/F%C3%A9nyt%C3%B6r%C3%A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334"/>
            <a:ext cx="7867648" cy="6286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Преломление света -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071678"/>
            <a:ext cx="8329642" cy="39481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dirty="0" smtClean="0"/>
              <a:t>явление изменения направления светового луча при переходе из одной среды в другую. </a:t>
            </a:r>
            <a:endParaRPr lang="ru-RU" sz="3200" b="1" dirty="0"/>
          </a:p>
        </p:txBody>
      </p:sp>
      <p:pic>
        <p:nvPicPr>
          <p:cNvPr id="4" name="Picture 2" descr="http://e-ypok.ru/files/image/EGE/physics/fiz_ege_2012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3214710" cy="274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4306282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357686" y="2428868"/>
            <a:ext cx="4786314" cy="40005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Падающий луч</a:t>
            </a:r>
          </a:p>
          <a:p>
            <a:r>
              <a:rPr lang="ru-RU" sz="3200" b="1" dirty="0" smtClean="0"/>
              <a:t>Преломленный луч</a:t>
            </a:r>
          </a:p>
          <a:p>
            <a:r>
              <a:rPr lang="ru-RU" sz="3200" b="1" dirty="0" smtClean="0"/>
              <a:t>Угол падения  </a:t>
            </a:r>
            <a:r>
              <a:rPr lang="el-GR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Угол преломления </a:t>
            </a:r>
            <a:r>
              <a:rPr lang="el-GR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ww.d.umn.edu/%7Emharvey/th1501refra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0703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3c84d7fa4417cb61095a0b9cc749baa60cbb58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91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Преломление света. Дисперсия. Цвета тел.</vt:lpstr>
      <vt:lpstr>Какое явление наблюдаем? Почему?</vt:lpstr>
      <vt:lpstr>Какое явление наблюдаем? Почему?</vt:lpstr>
      <vt:lpstr>Какое явление наблюдаем? Почему?</vt:lpstr>
      <vt:lpstr>Какое явление наблюдаем? Почему?</vt:lpstr>
      <vt:lpstr>Какое явление наблюдаем? Почему?</vt:lpstr>
      <vt:lpstr>Слайд 7</vt:lpstr>
      <vt:lpstr>Преломление света - </vt:lpstr>
      <vt:lpstr>Слайд 9</vt:lpstr>
      <vt:lpstr>Слайд 10</vt:lpstr>
      <vt:lpstr>Слайд 11</vt:lpstr>
      <vt:lpstr>Слайд 12</vt:lpstr>
      <vt:lpstr>Постройте ход светового луча  в стеклянной призме</vt:lpstr>
      <vt:lpstr>Слайд 14</vt:lpstr>
      <vt:lpstr>Слайд 15</vt:lpstr>
      <vt:lpstr>Слайд 16</vt:lpstr>
      <vt:lpstr>Слайд 17</vt:lpstr>
      <vt:lpstr>Слайд 18</vt:lpstr>
      <vt:lpstr>Слайд 19</vt:lpstr>
      <vt:lpstr>Цвета тел</vt:lpstr>
    </vt:vector>
  </TitlesOfParts>
  <Company>HOMEINC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9</cp:revision>
  <dcterms:created xsi:type="dcterms:W3CDTF">2015-10-14T11:53:47Z</dcterms:created>
  <dcterms:modified xsi:type="dcterms:W3CDTF">2015-12-27T09:14:52Z</dcterms:modified>
</cp:coreProperties>
</file>