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18430E-49EA-456F-B75D-B3F20EAAF664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D105E2-C87C-406F-BC4E-69BA18620E7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18430E-49EA-456F-B75D-B3F20EAAF664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D105E2-C87C-406F-BC4E-69BA18620E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18430E-49EA-456F-B75D-B3F20EAAF664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D105E2-C87C-406F-BC4E-69BA18620E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18430E-49EA-456F-B75D-B3F20EAAF664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D105E2-C87C-406F-BC4E-69BA18620E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18430E-49EA-456F-B75D-B3F20EAAF664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D105E2-C87C-406F-BC4E-69BA18620E7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18430E-49EA-456F-B75D-B3F20EAAF664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D105E2-C87C-406F-BC4E-69BA18620E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18430E-49EA-456F-B75D-B3F20EAAF664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D105E2-C87C-406F-BC4E-69BA18620E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18430E-49EA-456F-B75D-B3F20EAAF664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D105E2-C87C-406F-BC4E-69BA18620E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18430E-49EA-456F-B75D-B3F20EAAF664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D105E2-C87C-406F-BC4E-69BA18620E7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18430E-49EA-456F-B75D-B3F20EAAF664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D105E2-C87C-406F-BC4E-69BA18620E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18430E-49EA-456F-B75D-B3F20EAAF664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D105E2-C87C-406F-BC4E-69BA18620E7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818430E-49EA-456F-B75D-B3F20EAAF664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AD105E2-C87C-406F-BC4E-69BA18620E7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561" TargetMode="External"/><Relationship Id="rId2" Type="http://schemas.openxmlformats.org/officeDocument/2006/relationships/hyperlink" Target="https://ru.wikipedia.org/wiki/1555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359898"/>
            <a:ext cx="7696224" cy="3497730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Русская культура в </a:t>
            </a:r>
            <a:r>
              <a:rPr lang="en-US" sz="6000" b="1" dirty="0" smtClean="0"/>
              <a:t>XIV-XVI</a:t>
            </a:r>
            <a:r>
              <a:rPr lang="ru-RU" sz="6000" b="1" dirty="0" smtClean="0"/>
              <a:t> вв.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1850064"/>
            <a:ext cx="7624786" cy="17526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Храмы в Москве при Иване Калите во второй четверти </a:t>
            </a:r>
            <a:r>
              <a:rPr lang="en-US" dirty="0" smtClean="0"/>
              <a:t>XIV</a:t>
            </a:r>
            <a:r>
              <a:rPr lang="ru-RU" dirty="0" smtClean="0"/>
              <a:t> 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Архангельский </a:t>
            </a:r>
            <a:r>
              <a:rPr lang="ru-RU" dirty="0" smtClean="0"/>
              <a:t>собор московского кремля</a:t>
            </a:r>
            <a:endParaRPr lang="ru-RU" dirty="0"/>
          </a:p>
        </p:txBody>
      </p:sp>
      <p:pic>
        <p:nvPicPr>
          <p:cNvPr id="22532" name="Picture 4" descr="http://arhproject.ucoz.ru/_ph/1/3220647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071678"/>
            <a:ext cx="6643734" cy="4357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Производство кирпича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Аристотель </a:t>
            </a:r>
            <a:r>
              <a:rPr lang="ru-RU" b="1" dirty="0" err="1" smtClean="0"/>
              <a:t>Фиораванти</a:t>
            </a:r>
            <a:r>
              <a:rPr lang="ru-RU" b="1" dirty="0" smtClean="0"/>
              <a:t> </a:t>
            </a:r>
            <a:r>
              <a:rPr lang="ru-RU" dirty="0" smtClean="0"/>
              <a:t>построил первый кирпичный завод.</a:t>
            </a:r>
          </a:p>
          <a:p>
            <a:r>
              <a:rPr lang="ru-RU" dirty="0" smtClean="0"/>
              <a:t>Колокольня И</a:t>
            </a:r>
            <a:r>
              <a:rPr lang="ru-RU" dirty="0" smtClean="0"/>
              <a:t>вана Великого </a:t>
            </a:r>
            <a:r>
              <a:rPr lang="ru-RU" dirty="0" smtClean="0"/>
              <a:t>1505- </a:t>
            </a:r>
            <a:r>
              <a:rPr lang="ru-RU" dirty="0" smtClean="0"/>
              <a:t>1508</a:t>
            </a:r>
            <a:endParaRPr lang="ru-RU" dirty="0"/>
          </a:p>
        </p:txBody>
      </p:sp>
      <p:pic>
        <p:nvPicPr>
          <p:cNvPr id="24578" name="Picture 2" descr="http://s2.gismeteo.ua/static/news/img/src/641/ecc164b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071810"/>
            <a:ext cx="4929222" cy="3481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Грановитая</a:t>
            </a:r>
            <a:r>
              <a:rPr lang="ru-RU" dirty="0" smtClean="0"/>
              <a:t> палата в Москве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Архитекторы </a:t>
            </a:r>
            <a:r>
              <a:rPr lang="ru-RU" dirty="0" smtClean="0"/>
              <a:t>Марко </a:t>
            </a:r>
            <a:r>
              <a:rPr lang="ru-RU" dirty="0" err="1" smtClean="0"/>
              <a:t>Руффо</a:t>
            </a:r>
            <a:r>
              <a:rPr lang="ru-RU" dirty="0" smtClean="0"/>
              <a:t> и </a:t>
            </a:r>
            <a:r>
              <a:rPr lang="ru-RU" dirty="0" err="1" smtClean="0"/>
              <a:t>Пьетро</a:t>
            </a:r>
            <a:r>
              <a:rPr lang="ru-RU" dirty="0" smtClean="0"/>
              <a:t> Антонио </a:t>
            </a:r>
            <a:r>
              <a:rPr lang="ru-RU" dirty="0" err="1" smtClean="0"/>
              <a:t>Солари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5602" name="Picture 2" descr="http://dist-tutor.info/file.php/85/Kultura_16/Grap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571744"/>
            <a:ext cx="6500858" cy="4019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Московский</a:t>
            </a:r>
            <a:r>
              <a:rPr lang="ru-RU" dirty="0" smtClean="0"/>
              <a:t> </a:t>
            </a:r>
            <a:r>
              <a:rPr lang="ru-RU" b="1" dirty="0" smtClean="0"/>
              <a:t>Кремль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Крепость расположилась на </a:t>
            </a:r>
            <a:r>
              <a:rPr lang="ru-RU" b="1" dirty="0" err="1" smtClean="0"/>
              <a:t>Боровицком</a:t>
            </a:r>
            <a:r>
              <a:rPr lang="ru-RU" b="1" dirty="0" smtClean="0"/>
              <a:t> </a:t>
            </a:r>
            <a:r>
              <a:rPr lang="ru-RU" b="1" dirty="0" err="1" smtClean="0"/>
              <a:t>холме</a:t>
            </a:r>
            <a:r>
              <a:rPr lang="ru-RU" dirty="0" err="1" smtClean="0"/>
              <a:t>,</a:t>
            </a:r>
            <a:r>
              <a:rPr lang="ru-RU" dirty="0" err="1" smtClean="0"/>
              <a:t>последний</a:t>
            </a:r>
            <a:r>
              <a:rPr lang="ru-RU" dirty="0" smtClean="0"/>
              <a:t> </a:t>
            </a:r>
            <a:r>
              <a:rPr lang="ru-RU" dirty="0" smtClean="0"/>
              <a:t>раз Кремль был перестроен при Иване III, в конце XV века. Строили крепость итальянские мастера — Аристотель </a:t>
            </a:r>
            <a:r>
              <a:rPr lang="ru-RU" dirty="0" err="1" smtClean="0"/>
              <a:t>Фиорованти</a:t>
            </a:r>
            <a:r>
              <a:rPr lang="ru-RU" dirty="0" smtClean="0"/>
              <a:t>, Петр Антонио </a:t>
            </a:r>
            <a:r>
              <a:rPr lang="ru-RU" dirty="0" err="1" smtClean="0"/>
              <a:t>Солари</a:t>
            </a:r>
            <a:r>
              <a:rPr lang="ru-RU" dirty="0" smtClean="0"/>
              <a:t>, Марко </a:t>
            </a:r>
            <a:r>
              <a:rPr lang="ru-RU" dirty="0" err="1" smtClean="0"/>
              <a:t>Руффо</a:t>
            </a:r>
            <a:r>
              <a:rPr lang="ru-RU" dirty="0" smtClean="0"/>
              <a:t> </a:t>
            </a:r>
            <a:r>
              <a:rPr lang="ru-RU" dirty="0" smtClean="0"/>
              <a:t>в 1485-95 </a:t>
            </a:r>
            <a:r>
              <a:rPr lang="ru-RU" dirty="0" smtClean="0"/>
              <a:t>гг.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Московский</a:t>
            </a:r>
            <a:r>
              <a:rPr lang="ru-RU" dirty="0" smtClean="0"/>
              <a:t> </a:t>
            </a:r>
            <a:r>
              <a:rPr lang="ru-RU" b="1" dirty="0" smtClean="0"/>
              <a:t>Кремль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www.novoye-vremya.com/photos/nv/2015-06-19-22-06-4620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7620000" cy="514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шатровый храм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Церковь</a:t>
            </a:r>
            <a:r>
              <a:rPr lang="ru-RU" dirty="0" smtClean="0"/>
              <a:t> </a:t>
            </a:r>
            <a:r>
              <a:rPr lang="ru-RU" b="1" dirty="0" smtClean="0"/>
              <a:t>Вознесения</a:t>
            </a:r>
            <a:r>
              <a:rPr lang="ru-RU" dirty="0" smtClean="0"/>
              <a:t> Господня в селе </a:t>
            </a:r>
            <a:r>
              <a:rPr lang="ru-RU" b="1" dirty="0" smtClean="0"/>
              <a:t>Коломенском</a:t>
            </a:r>
            <a:r>
              <a:rPr lang="ru-RU" dirty="0" smtClean="0"/>
              <a:t> на Москве-реке была построена в 1532 году.</a:t>
            </a:r>
            <a:endParaRPr lang="ru-RU" dirty="0"/>
          </a:p>
        </p:txBody>
      </p:sp>
      <p:pic>
        <p:nvPicPr>
          <p:cNvPr id="28674" name="Picture 2" descr="http://s.traveltipz.ru/gallery/33/35933/1024x768/20517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071810"/>
            <a:ext cx="6143668" cy="3571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08279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Собор</a:t>
            </a:r>
            <a:r>
              <a:rPr lang="ru-RU" sz="3200" dirty="0" smtClean="0"/>
              <a:t> Покрова Пресвятой Богородицы, что на Рву (разговорное название — </a:t>
            </a:r>
            <a:r>
              <a:rPr lang="ru-RU" sz="3200" b="1" dirty="0" smtClean="0"/>
              <a:t>Собор </a:t>
            </a:r>
            <a:r>
              <a:rPr lang="ru-RU" sz="3200" dirty="0" smtClean="0"/>
              <a:t>Василия </a:t>
            </a:r>
            <a:r>
              <a:rPr lang="ru-RU" sz="3200" dirty="0" smtClean="0"/>
              <a:t>Блаженного) </a:t>
            </a:r>
            <a:r>
              <a:rPr lang="ru-RU" sz="3200" dirty="0" smtClean="0">
                <a:hlinkClick r:id="rId2" tooltip="1555"/>
              </a:rPr>
              <a:t>1555</a:t>
            </a:r>
            <a:r>
              <a:rPr lang="ru-RU" sz="3200" dirty="0" smtClean="0"/>
              <a:t>—</a:t>
            </a:r>
            <a:r>
              <a:rPr lang="ru-RU" sz="3200" u="sng" dirty="0" smtClean="0">
                <a:hlinkClick r:id="rId3" tooltip="1561"/>
              </a:rPr>
              <a:t>1561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285992"/>
            <a:ext cx="7498080" cy="3962408"/>
          </a:xfrm>
        </p:spPr>
        <p:txBody>
          <a:bodyPr/>
          <a:lstStyle/>
          <a:p>
            <a:r>
              <a:rPr lang="ru-RU" dirty="0" smtClean="0"/>
              <a:t>Построен в </a:t>
            </a:r>
            <a:r>
              <a:rPr lang="ru-RU" b="1" dirty="0" smtClean="0"/>
              <a:t>честь взятия Казани </a:t>
            </a:r>
            <a:r>
              <a:rPr lang="ru-RU" dirty="0" smtClean="0"/>
              <a:t>русскими мастерами </a:t>
            </a:r>
            <a:r>
              <a:rPr lang="ru-RU" b="1" dirty="0" err="1" smtClean="0"/>
              <a:t>Барма</a:t>
            </a:r>
            <a:r>
              <a:rPr lang="ru-RU" b="1" dirty="0" smtClean="0"/>
              <a:t> и Постник</a:t>
            </a:r>
          </a:p>
          <a:p>
            <a:r>
              <a:rPr lang="ru-RU" b="1" dirty="0" smtClean="0"/>
              <a:t>Главная идея:</a:t>
            </a:r>
            <a:r>
              <a:rPr lang="ru-RU" dirty="0" smtClean="0"/>
              <a:t> как Москва объединила вокруг себя земли, так центральный шатер храма объединяет восемь отдельных главок.</a:t>
            </a:r>
            <a:endParaRPr lang="ru-RU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/>
              <a:t>Собор </a:t>
            </a:r>
            <a:r>
              <a:rPr lang="ru-RU" sz="4400" dirty="0" smtClean="0"/>
              <a:t>Василия Блаженного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Moscow July 2011-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500174"/>
            <a:ext cx="4500594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Живописцы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Феофан Грек </a:t>
            </a:r>
            <a:r>
              <a:rPr lang="ru-RU" dirty="0" smtClean="0"/>
              <a:t>(около 1340 — около 1410) — великий русский и византийский иконописец, миниатюрист и мастер монументальных фресковых </a:t>
            </a:r>
            <a:r>
              <a:rPr lang="ru-RU" dirty="0" smtClean="0"/>
              <a:t>росписей. Родился </a:t>
            </a:r>
            <a:r>
              <a:rPr lang="ru-RU" dirty="0" smtClean="0"/>
              <a:t>в Византии (отсюда прозвище </a:t>
            </a:r>
            <a:r>
              <a:rPr lang="ru-RU" b="1" dirty="0" smtClean="0"/>
              <a:t>Грек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Роспись купола церкви Спаса Преображения в Новгороде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http://www.naturalpigments.com/education/images/fresco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71612"/>
            <a:ext cx="5643570" cy="47005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развития русской культуры в </a:t>
            </a:r>
            <a:r>
              <a:rPr lang="en-US" dirty="0" smtClean="0"/>
              <a:t> XIV-XVI </a:t>
            </a:r>
            <a:r>
              <a:rPr lang="ru-RU" dirty="0" smtClean="0"/>
              <a:t>вв.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Культурное возрождение Руси         </a:t>
            </a:r>
            <a:r>
              <a:rPr lang="ru-RU" dirty="0" smtClean="0"/>
              <a:t>(идеи единства Русской земли и борьба с ордой);</a:t>
            </a:r>
          </a:p>
          <a:p>
            <a:r>
              <a:rPr lang="ru-RU" b="1" dirty="0" smtClean="0"/>
              <a:t>Преодоление культурной разобщенности русских земель </a:t>
            </a:r>
            <a:r>
              <a:rPr lang="ru-RU" dirty="0" smtClean="0"/>
              <a:t>(Москва  - культурный центр);</a:t>
            </a:r>
          </a:p>
          <a:p>
            <a:r>
              <a:rPr lang="ru-RU" b="1" dirty="0" smtClean="0"/>
              <a:t>Возрождение культурной самобытности </a:t>
            </a:r>
            <a:r>
              <a:rPr lang="ru-RU" dirty="0" smtClean="0"/>
              <a:t>( освобождение от византийского влияния);</a:t>
            </a:r>
          </a:p>
          <a:p>
            <a:r>
              <a:rPr lang="ru-RU" b="1" dirty="0" smtClean="0"/>
              <a:t>Новые культурные контакты России с другими странами </a:t>
            </a:r>
            <a:r>
              <a:rPr lang="ru-RU" dirty="0" smtClean="0"/>
              <a:t>(итальянский след в русской культуре).</a:t>
            </a:r>
            <a:endParaRPr lang="ru-RU" b="1" dirty="0" smtClean="0"/>
          </a:p>
          <a:p>
            <a:endParaRPr lang="ru-RU" b="1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Живописцы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Андрей Рублев </a:t>
            </a:r>
            <a:r>
              <a:rPr lang="ru-RU" dirty="0" smtClean="0"/>
              <a:t>(около 1360 — 17 октября 1428, Москва) — наиболее известный и почитаемый мастер московской школы иконописи, книжной и монументальной живописи XV века. Канонизирован Русской православной церковью в лике преподобных святых.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Троица. </a:t>
            </a:r>
            <a:r>
              <a:rPr lang="ru-RU" smtClean="0"/>
              <a:t>А.Рублев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img1.liveinternet.ru/images/attach/c/9/108/433/108433017_large_trini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285860"/>
            <a:ext cx="5838825" cy="5381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Просвещение.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Стали ввозить бумагу (вместо бересты и пергамента);</a:t>
            </a:r>
          </a:p>
          <a:p>
            <a:r>
              <a:rPr lang="ru-RU" dirty="0" smtClean="0"/>
              <a:t>Книги стали дешеветь и их стало больше;</a:t>
            </a:r>
          </a:p>
          <a:p>
            <a:r>
              <a:rPr lang="ru-RU" dirty="0" smtClean="0"/>
              <a:t>Изменилась техника письма («устав» заменили на «полуустав» – более беглое и свободное письмо);</a:t>
            </a:r>
          </a:p>
          <a:p>
            <a:r>
              <a:rPr lang="ru-RU" dirty="0" smtClean="0"/>
              <a:t>Центрами просвещения стали монастыри (библиотеки, книжные мастерские, училища для детей)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u="sng" dirty="0" smtClean="0"/>
              <a:t>1564 </a:t>
            </a:r>
            <a:r>
              <a:rPr lang="ru-RU" b="1" dirty="0" smtClean="0"/>
              <a:t>г. - начало книгопечатания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 инициативе Ивана Грозного и церкви </a:t>
            </a:r>
            <a:r>
              <a:rPr lang="ru-RU" b="1" dirty="0" smtClean="0"/>
              <a:t>Иван Федоров  </a:t>
            </a:r>
            <a:r>
              <a:rPr lang="ru-RU" sz="2800" dirty="0" smtClean="0"/>
              <a:t>напечатал первую русскую книгу </a:t>
            </a:r>
            <a:r>
              <a:rPr lang="ru-RU" sz="2800" b="1" dirty="0" smtClean="0"/>
              <a:t>«Апостол», </a:t>
            </a:r>
            <a:r>
              <a:rPr lang="ru-RU" sz="2800" dirty="0" smtClean="0"/>
              <a:t>а в 1565 </a:t>
            </a:r>
            <a:r>
              <a:rPr lang="ru-RU" sz="2800" b="1" dirty="0" smtClean="0"/>
              <a:t>«</a:t>
            </a:r>
            <a:r>
              <a:rPr lang="ru-RU" sz="2800" b="1" dirty="0" err="1" smtClean="0"/>
              <a:t>Часословец</a:t>
            </a:r>
            <a:r>
              <a:rPr lang="ru-RU" sz="2800" b="1" dirty="0" smtClean="0"/>
              <a:t>» </a:t>
            </a:r>
            <a:r>
              <a:rPr lang="ru-RU" sz="2800" dirty="0" smtClean="0"/>
              <a:t>(книга для обучения грамоте).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1026" name="Picture 2" descr="http://imperor.net/wp-content/uploads/2015/04/image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357562"/>
            <a:ext cx="2476500" cy="3228977"/>
          </a:xfrm>
          <a:prstGeom prst="rect">
            <a:avLst/>
          </a:prstGeom>
          <a:noFill/>
        </p:spPr>
      </p:pic>
      <p:pic>
        <p:nvPicPr>
          <p:cNvPr id="1028" name="Picture 4" descr="https://upload.wikimedia.org/wikipedia/commons/thumb/6/64/Apostol_1564_Frontispis.jpg/800px-Apostol_1564_Frontisp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357562"/>
            <a:ext cx="4071966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Героический былинный эпос </a:t>
            </a:r>
            <a:r>
              <a:rPr lang="ru-RU" dirty="0" smtClean="0"/>
              <a:t>(князь Владимир Красное Солнышко, купец Василий </a:t>
            </a:r>
            <a:r>
              <a:rPr lang="ru-RU" dirty="0" err="1" smtClean="0"/>
              <a:t>Буслаевич</a:t>
            </a:r>
            <a:r>
              <a:rPr lang="ru-RU" dirty="0" smtClean="0"/>
              <a:t>, богатый гость Садко);</a:t>
            </a:r>
          </a:p>
          <a:p>
            <a:r>
              <a:rPr lang="ru-RU" b="1" dirty="0" smtClean="0"/>
              <a:t>Исторические песни </a:t>
            </a:r>
            <a:r>
              <a:rPr lang="ru-RU" dirty="0" smtClean="0"/>
              <a:t>(об </a:t>
            </a:r>
            <a:r>
              <a:rPr lang="ru-RU" dirty="0" err="1" smtClean="0"/>
              <a:t>Авдотье-Рязаночке</a:t>
            </a:r>
            <a:r>
              <a:rPr lang="ru-RU" dirty="0" smtClean="0"/>
              <a:t>, о </a:t>
            </a:r>
            <a:r>
              <a:rPr lang="ru-RU" dirty="0" err="1" smtClean="0"/>
              <a:t>Щелкане</a:t>
            </a:r>
            <a:r>
              <a:rPr lang="ru-RU" dirty="0" smtClean="0"/>
              <a:t> </a:t>
            </a:r>
            <a:r>
              <a:rPr lang="ru-RU" dirty="0" err="1" smtClean="0"/>
              <a:t>Дудентьевиче</a:t>
            </a:r>
            <a:r>
              <a:rPr lang="ru-RU" dirty="0" smtClean="0"/>
              <a:t>, </a:t>
            </a:r>
            <a:r>
              <a:rPr lang="ru-RU" dirty="0" err="1" smtClean="0"/>
              <a:t>о</a:t>
            </a:r>
            <a:r>
              <a:rPr lang="ru-RU" dirty="0" smtClean="0"/>
              <a:t> взятии Казане, о покорении Сибири Ермаком)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214422"/>
            <a:ext cx="7498080" cy="5357850"/>
          </a:xfrm>
        </p:spPr>
        <p:txBody>
          <a:bodyPr>
            <a:noAutofit/>
          </a:bodyPr>
          <a:lstStyle/>
          <a:p>
            <a:r>
              <a:rPr lang="ru-RU" sz="2000" b="1" u="sng" dirty="0" smtClean="0"/>
              <a:t>Воинская повесть</a:t>
            </a:r>
            <a:r>
              <a:rPr lang="ru-RU" sz="2000" b="1" dirty="0" smtClean="0"/>
              <a:t>: «Повесть о разорении Рязани Батыем», «</a:t>
            </a:r>
            <a:r>
              <a:rPr lang="ru-RU" sz="2000" b="1" dirty="0" err="1" smtClean="0"/>
              <a:t>Задонщина</a:t>
            </a:r>
            <a:r>
              <a:rPr lang="ru-RU" sz="2000" b="1" dirty="0" smtClean="0"/>
              <a:t>»</a:t>
            </a:r>
            <a:r>
              <a:rPr lang="ru-RU" sz="2000" dirty="0" smtClean="0"/>
              <a:t> </a:t>
            </a:r>
            <a:r>
              <a:rPr lang="ru-RU" sz="2000" dirty="0" err="1" smtClean="0"/>
              <a:t>Сафоний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Рязанец</a:t>
            </a:r>
            <a:r>
              <a:rPr lang="ru-RU" sz="2000" dirty="0" smtClean="0"/>
              <a:t>, </a:t>
            </a:r>
            <a:r>
              <a:rPr lang="ru-RU" sz="2000" b="1" dirty="0" smtClean="0"/>
              <a:t>«Сказание о Мамаевом побоище»;</a:t>
            </a:r>
          </a:p>
          <a:p>
            <a:r>
              <a:rPr lang="ru-RU" sz="2000" b="1" u="sng" dirty="0" smtClean="0"/>
              <a:t>Хождения</a:t>
            </a:r>
            <a:r>
              <a:rPr lang="ru-RU" sz="2000" b="1" dirty="0" smtClean="0"/>
              <a:t> (путевые заметки) «Хождение за три моря» </a:t>
            </a:r>
            <a:r>
              <a:rPr lang="ru-RU" sz="2000" dirty="0" smtClean="0"/>
              <a:t>Афанасий Никитин</a:t>
            </a:r>
          </a:p>
          <a:p>
            <a:r>
              <a:rPr lang="ru-RU" sz="2000" b="1" dirty="0" smtClean="0"/>
              <a:t>Возрождение общерусской </a:t>
            </a:r>
            <a:r>
              <a:rPr lang="ru-RU" sz="2000" b="1" u="sng" dirty="0" smtClean="0"/>
              <a:t>летописи</a:t>
            </a:r>
            <a:r>
              <a:rPr lang="ru-RU" sz="2000" b="1" dirty="0" smtClean="0"/>
              <a:t> </a:t>
            </a:r>
            <a:r>
              <a:rPr lang="ru-RU" sz="2000" dirty="0" smtClean="0"/>
              <a:t>(с 1418 г. митрополит </a:t>
            </a:r>
            <a:r>
              <a:rPr lang="ru-RU" sz="2000" dirty="0" err="1" smtClean="0"/>
              <a:t>Фотий</a:t>
            </a:r>
            <a:r>
              <a:rPr lang="ru-RU" sz="2000" dirty="0" smtClean="0"/>
              <a:t>)</a:t>
            </a:r>
          </a:p>
          <a:p>
            <a:r>
              <a:rPr lang="ru-RU" sz="2000" b="1" u="sng" dirty="0" smtClean="0"/>
              <a:t>Публицистика</a:t>
            </a:r>
            <a:r>
              <a:rPr lang="ru-RU" sz="2000" b="1" dirty="0" smtClean="0"/>
              <a:t>, </a:t>
            </a:r>
            <a:r>
              <a:rPr lang="ru-RU" sz="2000" dirty="0" smtClean="0"/>
              <a:t>Иван </a:t>
            </a:r>
            <a:r>
              <a:rPr lang="ru-RU" sz="2000" dirty="0" err="1" smtClean="0"/>
              <a:t>Пересветов</a:t>
            </a:r>
            <a:r>
              <a:rPr lang="ru-RU" sz="2000" dirty="0" smtClean="0"/>
              <a:t> писал челобитные царю, где излагал проекты реформ</a:t>
            </a:r>
          </a:p>
          <a:p>
            <a:r>
              <a:rPr lang="ru-RU" sz="2000" b="1" dirty="0" smtClean="0"/>
              <a:t>«Хронограф» –</a:t>
            </a:r>
            <a:r>
              <a:rPr lang="ru-RU" sz="2000" dirty="0" smtClean="0"/>
              <a:t>сборник сочинений по всемирной истории</a:t>
            </a:r>
          </a:p>
          <a:p>
            <a:r>
              <a:rPr lang="ru-RU" sz="2000" b="1" dirty="0" smtClean="0"/>
              <a:t>«Четьи </a:t>
            </a:r>
            <a:r>
              <a:rPr lang="ru-RU" sz="2000" b="1" dirty="0" err="1" smtClean="0"/>
              <a:t>менеи</a:t>
            </a:r>
            <a:r>
              <a:rPr lang="ru-RU" sz="2000" b="1" dirty="0" smtClean="0"/>
              <a:t>» – </a:t>
            </a:r>
            <a:r>
              <a:rPr lang="ru-RU" sz="2000" dirty="0" smtClean="0"/>
              <a:t>энциклопедия русского средневекового общества</a:t>
            </a:r>
          </a:p>
          <a:p>
            <a:r>
              <a:rPr lang="ru-RU" sz="2000" b="1" dirty="0" smtClean="0"/>
              <a:t>«Домострой» </a:t>
            </a:r>
            <a:r>
              <a:rPr lang="ru-RU" sz="2000" dirty="0" err="1" smtClean="0"/>
              <a:t>Сильвестор</a:t>
            </a:r>
            <a:r>
              <a:rPr lang="ru-RU" sz="2000" dirty="0" smtClean="0"/>
              <a:t>  (энциклопедия по ведению домашнего хозяйства, воспитания детей)</a:t>
            </a:r>
            <a:r>
              <a:rPr lang="ru-RU" sz="2000" b="1" dirty="0" smtClean="0"/>
              <a:t>                     </a:t>
            </a:r>
          </a:p>
          <a:p>
            <a:pPr>
              <a:buNone/>
            </a:pPr>
            <a:endParaRPr lang="ru-RU" sz="2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Литейное искусство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42984"/>
            <a:ext cx="7498080" cy="5105416"/>
          </a:xfrm>
        </p:spPr>
        <p:txBody>
          <a:bodyPr/>
          <a:lstStyle/>
          <a:p>
            <a:r>
              <a:rPr lang="ru-RU" b="1" dirty="0" smtClean="0"/>
              <a:t>Царь</a:t>
            </a:r>
            <a:r>
              <a:rPr lang="ru-RU" dirty="0" smtClean="0"/>
              <a:t>-</a:t>
            </a:r>
            <a:r>
              <a:rPr lang="ru-RU" b="1" dirty="0" smtClean="0"/>
              <a:t>пушка</a:t>
            </a:r>
            <a:r>
              <a:rPr lang="ru-RU" dirty="0" smtClean="0"/>
              <a:t> </a:t>
            </a:r>
            <a:r>
              <a:rPr lang="ru-RU" dirty="0" smtClean="0"/>
              <a:t> (</a:t>
            </a:r>
            <a:r>
              <a:rPr lang="ru-RU" dirty="0" smtClean="0"/>
              <a:t>бомбарда), </a:t>
            </a:r>
            <a:r>
              <a:rPr lang="ru-RU" dirty="0" smtClean="0"/>
              <a:t>отлита </a:t>
            </a:r>
            <a:r>
              <a:rPr lang="ru-RU" dirty="0" smtClean="0"/>
              <a:t>из бронзы в </a:t>
            </a:r>
            <a:r>
              <a:rPr lang="ru-RU" sz="4000" b="1" dirty="0" smtClean="0"/>
              <a:t>1586</a:t>
            </a:r>
            <a:r>
              <a:rPr lang="ru-RU" dirty="0" smtClean="0"/>
              <a:t> году русским мастером </a:t>
            </a:r>
            <a:r>
              <a:rPr lang="ru-RU" b="1" dirty="0" smtClean="0"/>
              <a:t>Андреем </a:t>
            </a:r>
            <a:r>
              <a:rPr lang="ru-RU" b="1" dirty="0" err="1" smtClean="0"/>
              <a:t>Чоховым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7410" name="Picture 2" descr="http://disput-pmr.ru/attachments/tsar_pushka-jpg.6682/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000372"/>
            <a:ext cx="6286544" cy="3357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/>
          <a:lstStyle/>
          <a:p>
            <a:r>
              <a:rPr lang="ru-RU" dirty="0" smtClean="0"/>
              <a:t>Архитектура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928670"/>
            <a:ext cx="4023360" cy="50006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28596" y="1214422"/>
            <a:ext cx="8258204" cy="78581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В </a:t>
            </a:r>
            <a:r>
              <a:rPr lang="en-US" sz="2800" b="1" dirty="0" smtClean="0"/>
              <a:t>XIV</a:t>
            </a:r>
            <a:r>
              <a:rPr lang="ru-RU" sz="2800" b="1" dirty="0" smtClean="0"/>
              <a:t> в. возобновилось каменное зодчество в Новгороде</a:t>
            </a:r>
          </a:p>
          <a:p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457200" y="2214554"/>
            <a:ext cx="4023360" cy="4357718"/>
          </a:xfrm>
        </p:spPr>
        <p:txBody>
          <a:bodyPr/>
          <a:lstStyle/>
          <a:p>
            <a:r>
              <a:rPr lang="ru-RU" b="1" dirty="0" smtClean="0"/>
              <a:t>Церковь</a:t>
            </a:r>
            <a:r>
              <a:rPr lang="ru-RU" dirty="0" smtClean="0"/>
              <a:t> </a:t>
            </a:r>
            <a:r>
              <a:rPr lang="ru-RU" b="1" dirty="0" smtClean="0"/>
              <a:t>Спаса</a:t>
            </a:r>
            <a:r>
              <a:rPr lang="ru-RU" dirty="0" smtClean="0"/>
              <a:t> </a:t>
            </a:r>
            <a:r>
              <a:rPr lang="ru-RU" b="1" dirty="0" smtClean="0"/>
              <a:t>Преображения</a:t>
            </a:r>
            <a:r>
              <a:rPr lang="ru-RU" dirty="0" smtClean="0"/>
              <a:t> </a:t>
            </a:r>
            <a:r>
              <a:rPr lang="ru-RU" b="1" dirty="0" smtClean="0"/>
              <a:t>на</a:t>
            </a:r>
            <a:r>
              <a:rPr lang="ru-RU" dirty="0" smtClean="0"/>
              <a:t> </a:t>
            </a:r>
            <a:r>
              <a:rPr lang="ru-RU" b="1" dirty="0" smtClean="0"/>
              <a:t>Ильине</a:t>
            </a:r>
            <a:r>
              <a:rPr lang="ru-RU" dirty="0" smtClean="0"/>
              <a:t> </a:t>
            </a:r>
            <a:r>
              <a:rPr lang="ru-RU" b="1" dirty="0" smtClean="0"/>
              <a:t>улице </a:t>
            </a:r>
            <a:r>
              <a:rPr lang="ru-RU" sz="2000" dirty="0" smtClean="0"/>
              <a:t>сохранились фрески кисти Феофана Грека.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63440" y="2143116"/>
            <a:ext cx="4023360" cy="4357718"/>
          </a:xfrm>
        </p:spPr>
        <p:txBody>
          <a:bodyPr/>
          <a:lstStyle/>
          <a:p>
            <a:r>
              <a:rPr lang="ru-RU" b="1" dirty="0" smtClean="0"/>
              <a:t>Церковь</a:t>
            </a:r>
            <a:r>
              <a:rPr lang="ru-RU" dirty="0" smtClean="0"/>
              <a:t> Фёдора </a:t>
            </a:r>
            <a:r>
              <a:rPr lang="ru-RU" b="1" dirty="0" err="1" smtClean="0"/>
              <a:t>Стратила́та</a:t>
            </a:r>
            <a:r>
              <a:rPr lang="ru-RU" dirty="0" smtClean="0"/>
              <a:t> </a:t>
            </a:r>
            <a:r>
              <a:rPr lang="ru-RU" b="1" dirty="0" smtClean="0"/>
              <a:t>на</a:t>
            </a:r>
            <a:r>
              <a:rPr lang="ru-RU" dirty="0" smtClean="0"/>
              <a:t> </a:t>
            </a:r>
            <a:r>
              <a:rPr lang="ru-RU" b="1" dirty="0" smtClean="0"/>
              <a:t>Ручью́</a:t>
            </a:r>
            <a:endParaRPr lang="ru-RU" dirty="0"/>
          </a:p>
        </p:txBody>
      </p:sp>
      <p:pic>
        <p:nvPicPr>
          <p:cNvPr id="20482" name="Picture 2" descr="http://st03.kakprosto.ru/tumb/680/images/article/2013/10/11/1_527a0aa33e8ef527a0aa33e9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876"/>
            <a:ext cx="4214842" cy="3000361"/>
          </a:xfrm>
          <a:prstGeom prst="rect">
            <a:avLst/>
          </a:prstGeom>
          <a:noFill/>
        </p:spPr>
      </p:pic>
      <p:pic>
        <p:nvPicPr>
          <p:cNvPr id="20484" name="Picture 4" descr="http://temples.ru/private/f000260/260_0045027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71876"/>
            <a:ext cx="4357686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Храмы в </a:t>
            </a:r>
            <a:r>
              <a:rPr lang="ru-RU" dirty="0" smtClean="0"/>
              <a:t>М</a:t>
            </a:r>
            <a:r>
              <a:rPr lang="ru-RU" dirty="0" smtClean="0"/>
              <a:t>оскве при Иване Калите во второй четверти </a:t>
            </a:r>
            <a:r>
              <a:rPr lang="en-US" dirty="0" smtClean="0"/>
              <a:t>XIV</a:t>
            </a:r>
            <a:r>
              <a:rPr lang="ru-RU" dirty="0" smtClean="0"/>
              <a:t> в.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Успенский </a:t>
            </a:r>
            <a:r>
              <a:rPr lang="ru-RU" dirty="0" smtClean="0"/>
              <a:t>собор московского кремля</a:t>
            </a:r>
            <a:endParaRPr lang="ru-RU" dirty="0"/>
          </a:p>
        </p:txBody>
      </p:sp>
      <p:pic>
        <p:nvPicPr>
          <p:cNvPr id="21506" name="Picture 2" descr="http://kv-moskva.my1.ru/_ph/1/532958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000240"/>
            <a:ext cx="5834060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127</TotalTime>
  <Words>458</Words>
  <Application>Microsoft Office PowerPoint</Application>
  <PresentationFormat>Экран (4:3)</PresentationFormat>
  <Paragraphs>60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Русская культура в XIV-XVI вв.</vt:lpstr>
      <vt:lpstr>Особенности развития русской культуры в  XIV-XVI вв.</vt:lpstr>
      <vt:lpstr>Просвещение.</vt:lpstr>
      <vt:lpstr>1564 г. - начало книгопечатания</vt:lpstr>
      <vt:lpstr>УНТ</vt:lpstr>
      <vt:lpstr>Литература</vt:lpstr>
      <vt:lpstr>Литейное искусство</vt:lpstr>
      <vt:lpstr>Архитектура</vt:lpstr>
      <vt:lpstr>Храмы в Москве при Иване Калите во второй четверти XIV в.</vt:lpstr>
      <vt:lpstr>Храмы в Москве при Иване Калите во второй четверти XIV в.</vt:lpstr>
      <vt:lpstr>Производство кирпича</vt:lpstr>
      <vt:lpstr>Грановитая палата в Москве</vt:lpstr>
      <vt:lpstr>Московский Кремль</vt:lpstr>
      <vt:lpstr>Московский Кремль</vt:lpstr>
      <vt:lpstr>Первый шатровый храм</vt:lpstr>
      <vt:lpstr>Собор Покрова Пресвятой Богородицы, что на Рву (разговорное название — Собор Василия Блаженного) 1555—1561</vt:lpstr>
      <vt:lpstr>Собор Василия Блаженного</vt:lpstr>
      <vt:lpstr>Живописцы</vt:lpstr>
      <vt:lpstr>Роспись купола церкви Спаса Преображения в Новгороде</vt:lpstr>
      <vt:lpstr>Живописцы</vt:lpstr>
      <vt:lpstr>Троица. А.Рублев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культура в XIV-XVI вв.</dc:title>
  <dc:creator>Максим</dc:creator>
  <cp:lastModifiedBy>Максим</cp:lastModifiedBy>
  <cp:revision>13</cp:revision>
  <dcterms:created xsi:type="dcterms:W3CDTF">2015-09-02T18:55:18Z</dcterms:created>
  <dcterms:modified xsi:type="dcterms:W3CDTF">2015-09-02T21:03:18Z</dcterms:modified>
</cp:coreProperties>
</file>