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89" r:id="rId2"/>
    <p:sldId id="274" r:id="rId3"/>
    <p:sldId id="259" r:id="rId4"/>
    <p:sldId id="277" r:id="rId5"/>
    <p:sldId id="278" r:id="rId6"/>
    <p:sldId id="258" r:id="rId7"/>
    <p:sldId id="291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270" r:id="rId16"/>
    <p:sldId id="302" r:id="rId17"/>
    <p:sldId id="300" r:id="rId18"/>
    <p:sldId id="279" r:id="rId19"/>
    <p:sldId id="273" r:id="rId20"/>
    <p:sldId id="301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00"/>
    <a:srgbClr val="920000"/>
    <a:srgbClr val="008000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6B509-DD3C-4756-BB79-909E2E2FBF78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1D9C8-FA15-4A41-A0A8-0B95BDA9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86F7EF-22B3-40A1-A0E5-C2B1B1661A42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8851A4-9EB6-4785-AEA7-42E3062F1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tionary.org/wiki/%D0%B4%D0%BE%D0%B1%D1%80%D0%BE%D0%B4%D1%83%D1%88%D0%BD%D1%8B%D0%B9" TargetMode="External"/><Relationship Id="rId13" Type="http://schemas.openxmlformats.org/officeDocument/2006/relationships/hyperlink" Target="http://ru.wiktionary.org/wiki/%D0%B4%D0%BE%D0%B1%D1%80%D0%BE%D1%81%D0%BE%D0%B2%D0%B5%D1%81%D1%82%D0%BD%D1%8B%D0%B9" TargetMode="External"/><Relationship Id="rId18" Type="http://schemas.openxmlformats.org/officeDocument/2006/relationships/hyperlink" Target="http://ru.wiktionary.org/wiki/%D0%B7%D0%B0%D0%B4%D0%BE%D0%B1%D1%80%D0%B8%D1%82%D1%8C" TargetMode="External"/><Relationship Id="rId26" Type="http://schemas.openxmlformats.org/officeDocument/2006/relationships/hyperlink" Target="http://ru.wiktionary.org/wiki/%D0%B4%D0%BE%D0%B1%D1%80%D0%BE%D1%81%D0%B5%D1%80%D0%B4%D0%B5%D1%87%D0%BD%D0%BE%D1%81%D1%82%D1%8C" TargetMode="External"/><Relationship Id="rId3" Type="http://schemas.openxmlformats.org/officeDocument/2006/relationships/hyperlink" Target="http://ru.wiktionary.org/w/index.php?title=%D0%B4%D0%BE%D0%B1%D1%80%D0%BE%D0%B4%D0%B5%D0%B9&amp;action=edit&amp;redlink=1" TargetMode="External"/><Relationship Id="rId21" Type="http://schemas.openxmlformats.org/officeDocument/2006/relationships/hyperlink" Target="http://ru.wiktionary.org/wiki/%D0%B4%D0%BE%D0%B1%D1%80%D0%BE%D0%B6%D0%B5%D0%BB%D0%B0%D1%82%D0%B5%D0%BB%D1%8C" TargetMode="External"/><Relationship Id="rId7" Type="http://schemas.openxmlformats.org/officeDocument/2006/relationships/hyperlink" Target="http://ru.wiktionary.org/wiki/%D0%B4%D0%BE%D0%B1%D1%80%D0%BE%D0%B4%D0%B5%D1%82%D0%B5%D0%BB%D1%8C%D0%BD%D1%8B%D0%B9" TargetMode="External"/><Relationship Id="rId12" Type="http://schemas.openxmlformats.org/officeDocument/2006/relationships/hyperlink" Target="http://ru.wiktionary.org/wiki/%D0%B4%D0%BE%D0%B1%D1%80%D0%BE%D1%81%D0%B5%D1%80%D0%B4%D0%B5%D1%87%D0%BD%D1%8B%D0%B9" TargetMode="External"/><Relationship Id="rId17" Type="http://schemas.openxmlformats.org/officeDocument/2006/relationships/hyperlink" Target="http://ru.wiktionary.org/wiki/%D0%B4%D0%BE%D0%B1%D1%80%D0%BE%D1%85%D0%BE%D1%82%D1%81%D1%82%D0%B2%D0%BE%D0%B2%D0%B0%D1%82%D1%8C" TargetMode="External"/><Relationship Id="rId25" Type="http://schemas.openxmlformats.org/officeDocument/2006/relationships/hyperlink" Target="http://ru.wiktionary.org/w/index.php?title=%D0%B4%D0%BE%D0%B1%D1%80%D0%BE%D0%BB%D1%8E%D0%B1%D0%B8%D0%B5&amp;action=edit&amp;redlink=1" TargetMode="External"/><Relationship Id="rId2" Type="http://schemas.openxmlformats.org/officeDocument/2006/relationships/hyperlink" Target="http://ru.wiktionary.org/wiki/%D0%B4%D0%BE%D0%B1%D1%80%D0%BE" TargetMode="External"/><Relationship Id="rId16" Type="http://schemas.openxmlformats.org/officeDocument/2006/relationships/hyperlink" Target="http://ru.wiktionary.org/wiki/%D0%B4%D0%BE%D0%B1%D1%80%D0%BE%D0%B6%D0%B5%D0%BB%D0%B0%D1%82%D0%B5%D0%BB%D1%8C%D1%81%D1%82%D0%B2%D0%BE%D0%B2%D0%B0%D1%82%D1%8C" TargetMode="External"/><Relationship Id="rId20" Type="http://schemas.openxmlformats.org/officeDocument/2006/relationships/hyperlink" Target="http://ru.wiktionary.org/wiki/%D0%B4%D0%BE%D0%B1%D1%80%D0%B8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tionary.org/wiki/%D0%B4%D0%BE%D0%B1%D1%80%D0%B5%D0%BD%D1%8C%D0%BA%D0%B8%D0%B9" TargetMode="External"/><Relationship Id="rId11" Type="http://schemas.openxmlformats.org/officeDocument/2006/relationships/hyperlink" Target="http://ru.wiktionary.org/wiki/%D0%B4%D0%BE%D0%B1%D1%80%D0%BE%D0%BF%D0%BE%D1%80%D1%8F%D0%B4%D0%BE%D1%87%D0%BD%D1%8B%D0%B9" TargetMode="External"/><Relationship Id="rId24" Type="http://schemas.openxmlformats.org/officeDocument/2006/relationships/hyperlink" Target="http://ru.wiktionary.org/wiki/%D0%B4%D0%BE%D0%B1%D1%80%D0%BE%D0%B6%D0%B5%D0%BB%D0%B0%D1%82%D0%B5%D0%BB%D1%8C%D0%BD%D0%BE%D1%81%D1%82%D1%8C" TargetMode="External"/><Relationship Id="rId5" Type="http://schemas.openxmlformats.org/officeDocument/2006/relationships/hyperlink" Target="http://ru.wiktionary.org/wiki/%D0%B4%D0%BE%D0%B1%D1%80%D1%8F%D0%BA" TargetMode="External"/><Relationship Id="rId15" Type="http://schemas.openxmlformats.org/officeDocument/2006/relationships/hyperlink" Target="http://ru.wiktionary.org/wiki/%D0%B4%D0%BE%D0%B1%D1%80%D0%B5%D1%82%D1%8C" TargetMode="External"/><Relationship Id="rId23" Type="http://schemas.openxmlformats.org/officeDocument/2006/relationships/hyperlink" Target="http://ru.wiktionary.org/wiki/%D0%B4%D0%BE%D0%B1%D1%80%D0%BE%D0%B6%D0%B5%D0%BB%D0%B0%D1%82%D0%B5%D0%BB%D1%8C%D0%BD%D0%B8%D1%86%D0%B0" TargetMode="External"/><Relationship Id="rId10" Type="http://schemas.openxmlformats.org/officeDocument/2006/relationships/hyperlink" Target="http://ru.wiktionary.org/wiki/%D0%B4%D0%BE%D0%B1%D1%80%D0%BE%D0%BA%D0%B0%D1%87%D0%B5%D1%81%D1%82%D0%B2%D0%B5%D0%BD%D0%BD%D1%8B%D0%B9" TargetMode="External"/><Relationship Id="rId19" Type="http://schemas.openxmlformats.org/officeDocument/2006/relationships/hyperlink" Target="http://ru.wiktionary.org/w/index.php?title=%D0%B7%D0%B0%D0%B4%D0%BE%D0%B1%D1%80%D1%8F%D1%82%D1%8C&amp;action=edit&amp;redlink=1" TargetMode="External"/><Relationship Id="rId4" Type="http://schemas.openxmlformats.org/officeDocument/2006/relationships/hyperlink" Target="http://ru.wiktionary.org/wiki/%D0%B4%D0%BE%D0%B1%D1%80%D0%BE%D0%B4%D0%B5%D1%82%D0%B5%D0%BB%D1%8C" TargetMode="External"/><Relationship Id="rId9" Type="http://schemas.openxmlformats.org/officeDocument/2006/relationships/hyperlink" Target="http://ru.wiktionary.org/wiki/%D0%B4%D0%BE%D0%B1%D1%80%D0%BE%D0%B6%D0%B5%D0%BB%D0%B0%D1%82%D0%B5%D0%BB%D1%8C%D0%BD%D1%8B%D0%B9" TargetMode="External"/><Relationship Id="rId14" Type="http://schemas.openxmlformats.org/officeDocument/2006/relationships/hyperlink" Target="http://ru.wiktionary.org/wiki/%D0%B4%D0%BE%D0%B1%D1%80%D1%8B%D0%B9" TargetMode="External"/><Relationship Id="rId22" Type="http://schemas.openxmlformats.org/officeDocument/2006/relationships/hyperlink" Target="http://ru.wiktionary.org/w/index.php?title=%D0%B4%D0%BE%D0%B1%D1%80%D0%BE%D1%82%D0%BE%D0%BB%D1%8E%D0%B1%D0%B8%D0%B5&amp;action=edit&amp;redlink=1" TargetMode="External"/><Relationship Id="rId27" Type="http://schemas.openxmlformats.org/officeDocument/2006/relationships/hyperlink" Target="http://ru.wiktionary.org/wiki/%D0%B4%D0%BE%D0%B1%D1%80%D0%BE%D1%81%D0%BE%D0%B2%D0%B5%D1%81%D1%82%D0%BD%D0%BE%D1%81%D1%82%D1%8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doms.ru/avt/b149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383219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br>
              <a:rPr lang="ru-RU" dirty="0" smtClean="0">
                <a:latin typeface="Monotype Corsiva" pitchFamily="66" charset="0"/>
              </a:rPr>
            </a:b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солнце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521149" cy="2571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764704"/>
            <a:ext cx="612068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МАОУ «СОШ № 12»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РУССКОГО ЯЗЫКА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4 класс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ИМЯ </a:t>
            </a:r>
            <a:br>
              <a:rPr lang="ru-RU" sz="3200" b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СУЩЕСТВИТЕЛЬНОЕ</a:t>
            </a:r>
            <a:br>
              <a:rPr lang="ru-RU" sz="3200" b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                         учитель начальных классов</a:t>
            </a:r>
          </a:p>
          <a:p>
            <a:pPr algn="r"/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Щербакова Ирина Анатольевна </a:t>
            </a:r>
            <a:br>
              <a:rPr lang="ru-RU" sz="3200" b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. </a:t>
            </a:r>
            <a:r>
              <a:rPr lang="ru-RU" sz="2400" b="1" dirty="0" smtClean="0"/>
              <a:t>существительные: </a:t>
            </a:r>
            <a:r>
              <a:rPr lang="ru-RU" sz="2400" b="1" dirty="0" smtClean="0">
                <a:hlinkClick r:id="rId2" tooltip="добро"/>
              </a:rPr>
              <a:t>добро</a:t>
            </a:r>
            <a:r>
              <a:rPr lang="ru-RU" sz="2400" b="1" dirty="0" smtClean="0"/>
              <a:t> ,  </a:t>
            </a:r>
            <a:r>
              <a:rPr lang="ru-RU" sz="2400" b="1" dirty="0" err="1" smtClean="0">
                <a:hlinkClick r:id="rId3" tooltip="добродей (страница не существует)"/>
              </a:rPr>
              <a:t>добродей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4" tooltip="добродетель"/>
              </a:rPr>
              <a:t>добродетель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5" tooltip="добряк"/>
              </a:rPr>
              <a:t>добряк</a:t>
            </a:r>
            <a:endParaRPr lang="ru-RU" sz="2400" b="1" dirty="0" smtClean="0"/>
          </a:p>
          <a:p>
            <a:pPr lvl="0">
              <a:buNone/>
            </a:pPr>
            <a:r>
              <a:rPr lang="ru-RU" sz="2400" b="1" dirty="0" smtClean="0"/>
              <a:t>  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прилагательные</a:t>
            </a:r>
            <a:r>
              <a:rPr lang="ru-RU" sz="2400" dirty="0" smtClean="0"/>
              <a:t>: </a:t>
            </a:r>
            <a:r>
              <a:rPr lang="ru-RU" sz="2400" b="1" dirty="0" smtClean="0">
                <a:hlinkClick r:id="rId6" tooltip="добренький"/>
              </a:rPr>
              <a:t>добренький</a:t>
            </a:r>
            <a:r>
              <a:rPr lang="ru-RU" sz="2400" b="1" dirty="0" smtClean="0"/>
              <a:t>,   </a:t>
            </a:r>
            <a:r>
              <a:rPr lang="ru-RU" sz="2400" b="1" dirty="0" smtClean="0">
                <a:hlinkClick r:id="rId7" tooltip="добродетельный"/>
              </a:rPr>
              <a:t>добродетельный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8" tooltip="добродушный"/>
              </a:rPr>
              <a:t>добродушный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9" tooltip="доброжелательный"/>
              </a:rPr>
              <a:t>доброжелательный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10" tooltip="доброкачественный"/>
              </a:rPr>
              <a:t>доброкачественный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11" tooltip="добропорядочный"/>
              </a:rPr>
              <a:t>добропорядочный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12" tooltip="добросердечный"/>
              </a:rPr>
              <a:t>добросердечный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13" tooltip="добросовестный"/>
              </a:rPr>
              <a:t>добросовестный</a:t>
            </a:r>
            <a:r>
              <a:rPr lang="ru-RU" sz="2400" b="1" dirty="0" smtClean="0"/>
              <a:t>,  </a:t>
            </a:r>
            <a:r>
              <a:rPr lang="ru-RU" sz="2400" b="1" dirty="0" smtClean="0">
                <a:hlinkClick r:id="rId14" tooltip="добрый"/>
              </a:rPr>
              <a:t>добрый</a:t>
            </a:r>
            <a:endParaRPr lang="ru-RU" sz="2400" b="1" dirty="0" smtClean="0"/>
          </a:p>
          <a:p>
            <a:pPr lvl="0">
              <a:buFont typeface="Wingdings" pitchFamily="2" charset="2"/>
              <a:buChar char="Ø"/>
            </a:pPr>
            <a:endParaRPr lang="ru-RU" sz="2400" b="1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глаголы</a:t>
            </a:r>
            <a:r>
              <a:rPr lang="ru-RU" sz="2400" dirty="0" smtClean="0"/>
              <a:t>: </a:t>
            </a:r>
            <a:r>
              <a:rPr lang="ru-RU" sz="2400" b="1" dirty="0" smtClean="0">
                <a:hlinkClick r:id="rId15" tooltip="добреть"/>
              </a:rPr>
              <a:t>добреть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hlinkClick r:id="rId16" tooltip="доброжелательствовать"/>
              </a:rPr>
              <a:t>доброжелательствовать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17" tooltip="доброхотствовать"/>
              </a:rPr>
              <a:t>доброхотствовать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18" tooltip="задобрить"/>
              </a:rPr>
              <a:t>задобрить</a:t>
            </a:r>
            <a:r>
              <a:rPr lang="ru-RU" sz="2400" b="1" dirty="0" smtClean="0"/>
              <a:t>,   </a:t>
            </a:r>
            <a:r>
              <a:rPr lang="ru-RU" sz="2400" b="1" dirty="0" err="1" smtClean="0">
                <a:hlinkClick r:id="rId19" tooltip="задобрять (страница не существует)"/>
              </a:rPr>
              <a:t>задобрять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20" tooltip="добрить"/>
              </a:rPr>
              <a:t>добрить</a:t>
            </a:r>
            <a:r>
              <a:rPr lang="ru-RU" sz="2400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Сложные слова</a:t>
            </a:r>
            <a:r>
              <a:rPr lang="ru-RU" sz="2400" dirty="0" smtClean="0"/>
              <a:t>:  </a:t>
            </a:r>
            <a:r>
              <a:rPr lang="ru-RU" sz="2400" b="1" dirty="0" smtClean="0">
                <a:hlinkClick r:id="rId21" tooltip="доброжелатель"/>
              </a:rPr>
              <a:t>доброжелатель</a:t>
            </a:r>
            <a:r>
              <a:rPr lang="ru-RU" sz="2400" b="1" dirty="0" smtClean="0"/>
              <a:t>, </a:t>
            </a:r>
            <a:r>
              <a:rPr lang="ru-RU" sz="2400" b="1" dirty="0" err="1" smtClean="0">
                <a:hlinkClick r:id="rId22" tooltip="добротолюбие (страница не существует)"/>
              </a:rPr>
              <a:t>добротолюбие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23" tooltip="доброжелательница"/>
              </a:rPr>
              <a:t>доброжелательница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24" tooltip="доброжелательность"/>
              </a:rPr>
              <a:t>доброжелательность</a:t>
            </a:r>
            <a:r>
              <a:rPr lang="ru-RU" sz="2400" b="1" dirty="0" smtClean="0"/>
              <a:t>, </a:t>
            </a:r>
            <a:r>
              <a:rPr lang="ru-RU" sz="2400" b="1" dirty="0" err="1" smtClean="0">
                <a:hlinkClick r:id="rId25" tooltip="добролюбие (страница не существует)"/>
              </a:rPr>
              <a:t>добролюбие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26" tooltip="добросердечность"/>
              </a:rPr>
              <a:t>добросердечность</a:t>
            </a:r>
            <a:r>
              <a:rPr lang="ru-RU" sz="2400" b="1" dirty="0" smtClean="0"/>
              <a:t>, </a:t>
            </a:r>
            <a:r>
              <a:rPr lang="ru-RU" sz="2400" b="1" dirty="0" smtClean="0">
                <a:hlinkClick r:id="rId27" tooltip="добросовестность"/>
              </a:rPr>
              <a:t>добросовестность</a:t>
            </a:r>
            <a:endParaRPr lang="ru-RU" sz="2400" b="1" dirty="0" smtClean="0"/>
          </a:p>
          <a:p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938"/>
          </a:xfrm>
        </p:spPr>
        <p:txBody>
          <a:bodyPr/>
          <a:lstStyle/>
          <a:p>
            <a:pPr eaLnBrk="1" hangingPunct="1"/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МОРФОЛОГИЯ</a:t>
            </a:r>
            <a:br>
              <a:rPr lang="ru-RU" b="1" i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(правила изменения слов)</a:t>
            </a:r>
            <a:r>
              <a:rPr lang="ru-RU" sz="4000" b="1" i="1" dirty="0" smtClean="0">
                <a:latin typeface="Georgia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Georgi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076700"/>
            <a:ext cx="1858963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349500"/>
            <a:ext cx="1800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933825"/>
            <a:ext cx="18716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2492375"/>
            <a:ext cx="15843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>                                   Д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о</a:t>
            </a: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>бр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о</a:t>
            </a: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>та</a:t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Вопрос</a:t>
            </a: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> – что? </a:t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Обозначает</a:t>
            </a: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>  - предмет, нарицательное, неодушевлённое </a:t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Число</a:t>
            </a: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> – только единственное,</a:t>
            </a:r>
            <a:r>
              <a:rPr lang="ru-RU" sz="2800" dirty="0" smtClean="0">
                <a:latin typeface="Georgia" pitchFamily="18" charset="0"/>
              </a:rPr>
              <a:t> 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так как это отвлеченное имя сущ.)</a:t>
            </a: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Род</a:t>
            </a: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> –  женский</a:t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Склонение</a:t>
            </a: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> – первое</a:t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Падеж</a:t>
            </a: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> - Именительный</a:t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>В предложении может быть главным  и второстепенным членом. </a:t>
            </a: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>Вывод : является </a:t>
            </a:r>
            <a:r>
              <a:rPr lang="ru-RU" sz="28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именем существительным</a:t>
            </a:r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u="sng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u="sng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u="sng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СИНТАКСИС</a:t>
            </a:r>
            <a:r>
              <a:rPr lang="ru-RU" sz="2800" b="1" i="1" u="sng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u="sng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  <a:t>Структура словосочетаний </a:t>
            </a:r>
            <a:br>
              <a:rPr lang="ru-RU" sz="2800" b="1" i="1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  <a:t>                и предложений.</a:t>
            </a:r>
            <a:r>
              <a:rPr lang="ru-RU" b="1" i="1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5C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rgbClr val="005C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8204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Составить  </a:t>
            </a:r>
            <a:r>
              <a:rPr lang="ru-RU" b="1" dirty="0" err="1" smtClean="0"/>
              <a:t>синквейн</a:t>
            </a:r>
            <a:r>
              <a:rPr lang="ru-RU" b="1" dirty="0" smtClean="0"/>
              <a:t> со </a:t>
            </a:r>
            <a:r>
              <a:rPr lang="ru-RU" sz="2000" b="1" dirty="0" smtClean="0"/>
              <a:t>словами  </a:t>
            </a:r>
            <a:r>
              <a:rPr lang="ru-RU" sz="2000" b="1" i="1" dirty="0" smtClean="0"/>
              <a:t>(забота, поддержка, помощь, доброта)</a:t>
            </a:r>
            <a:endParaRPr lang="ru-RU" sz="2000" dirty="0"/>
          </a:p>
        </p:txBody>
      </p:sp>
      <p:pic>
        <p:nvPicPr>
          <p:cNvPr id="4" name="Рисунок 2" descr="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9528"/>
            <a:ext cx="62646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34549" y="1700808"/>
            <a:ext cx="1274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1 группа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/>
              <a:t>2 группа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76470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Сочинение-рассуждение </a:t>
            </a:r>
          </a:p>
          <a:p>
            <a:pPr algn="ctr"/>
            <a:r>
              <a:rPr lang="ru-RU" sz="3200" dirty="0" smtClean="0"/>
              <a:t>на тему: </a:t>
            </a:r>
          </a:p>
          <a:p>
            <a:pPr algn="ctr"/>
            <a:r>
              <a:rPr lang="ru-RU" sz="3200" b="1" dirty="0" smtClean="0"/>
              <a:t>«Что такое доброта?»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7687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Я считаю, что доброта – это…</a:t>
            </a:r>
          </a:p>
          <a:p>
            <a:r>
              <a:rPr lang="ru-RU" sz="3600" dirty="0" smtClean="0"/>
              <a:t>Я думаю, что доброта – это…</a:t>
            </a:r>
          </a:p>
          <a:p>
            <a:r>
              <a:rPr lang="ru-RU" sz="3600" dirty="0" smtClean="0"/>
              <a:t>Я убежден, что слово доброта…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меня добрый человек – это ….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5" name="Содержимое 5" descr="жу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725144"/>
            <a:ext cx="3240360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920000"/>
                </a:solidFill>
                <a:latin typeface="Georgia" pitchFamily="18" charset="0"/>
              </a:rPr>
              <a:t>3 группа</a:t>
            </a:r>
            <a:br>
              <a:rPr lang="ru-RU" sz="2400" b="1" dirty="0" smtClean="0">
                <a:solidFill>
                  <a:srgbClr val="92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920000"/>
                </a:solidFill>
                <a:latin typeface="Georgia" pitchFamily="18" charset="0"/>
              </a:rPr>
              <a:t>Восстановите пословицу</a:t>
            </a:r>
            <a:endParaRPr lang="ru-RU" sz="2400" b="1" dirty="0">
              <a:solidFill>
                <a:srgbClr val="92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35013" y="172085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824" y="1341438"/>
            <a:ext cx="4035423" cy="5873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Доброе слово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824" y="2071678"/>
            <a:ext cx="3963985" cy="638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Не одежда красит человека</a:t>
            </a:r>
            <a:r>
              <a:rPr lang="ru-RU" dirty="0"/>
              <a:t>,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0824" y="2857497"/>
            <a:ext cx="3963985" cy="6429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Торопись на доброе дело</a:t>
            </a:r>
            <a:r>
              <a:rPr lang="ru-RU" dirty="0"/>
              <a:t>,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7158" y="3714752"/>
            <a:ext cx="385765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Доброе слово лечит,</a:t>
            </a:r>
            <a:endParaRPr lang="ru-RU" b="1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85720" y="4643446"/>
            <a:ext cx="3857652" cy="6429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В ком добра нет,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14282" y="5643578"/>
            <a:ext cx="4143404" cy="7905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Не ищи красоты -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929190" y="5643578"/>
            <a:ext cx="3786214" cy="7905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ищи доброты.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786314" y="4500570"/>
            <a:ext cx="3929090" cy="7858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а худое само приспеет</a:t>
            </a:r>
            <a:r>
              <a:rPr lang="ru-RU" dirty="0"/>
              <a:t>.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786314" y="3643314"/>
            <a:ext cx="4000528" cy="7143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в том и правды мало</a:t>
            </a:r>
            <a:r>
              <a:rPr lang="ru-RU" dirty="0"/>
              <a:t>.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714876" y="2857496"/>
            <a:ext cx="4105274" cy="571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а злое калечит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714876" y="2000240"/>
            <a:ext cx="4105274" cy="70962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и кошке приятно.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714876" y="1341438"/>
            <a:ext cx="4105274" cy="5873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а его добрые дела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3600" b="1" i="1" u="sng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600" b="1" i="1" u="sng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ФРАЗЕОЛОГИЯ</a:t>
            </a:r>
            <a:r>
              <a:rPr lang="ru-RU" sz="3600" b="1" i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3600" b="1" i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Устойчивые словосочетания.</a:t>
            </a:r>
            <a:br>
              <a:rPr lang="ru-RU" sz="3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 smtClean="0"/>
              <a:t>В добрый путь</a:t>
            </a:r>
            <a:r>
              <a:rPr lang="ru-RU" sz="2000" dirty="0" smtClean="0"/>
              <a:t>! 1. Доброе пожелание тому, кто уезжает. 2. Доброе пожелание при начинании какого-либо дела.</a:t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i="1" dirty="0" smtClean="0"/>
              <a:t>В добрый час</a:t>
            </a:r>
            <a:r>
              <a:rPr lang="ru-RU" sz="2000" dirty="0" smtClean="0"/>
              <a:t>! 1. Пожелание удачи, благополучия в пути при расставании. 2. Пожелание удачи, благополучия при начинании какого-либо дела.</a:t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i="1" dirty="0" smtClean="0"/>
              <a:t>Добро пожаловать</a:t>
            </a:r>
            <a:r>
              <a:rPr lang="ru-RU" sz="2000" dirty="0" smtClean="0"/>
              <a:t>! – вежливое приветствие и гостеприимное приглашение (прийти, приехать, войти в дом и т.д.).</a:t>
            </a:r>
            <a:br>
              <a:rPr lang="ru-RU" sz="2000" dirty="0" smtClean="0"/>
            </a:br>
            <a:r>
              <a:rPr lang="ru-RU" sz="2000" dirty="0" smtClean="0"/>
              <a:t>– Есть фразеологизмы, взятые из фольклора, как, например, </a:t>
            </a:r>
            <a:r>
              <a:rPr lang="ru-RU" sz="2000" b="1" i="1" dirty="0" smtClean="0"/>
              <a:t>добрый молодец</a:t>
            </a:r>
            <a:r>
              <a:rPr lang="ru-RU" sz="2000" dirty="0" smtClean="0"/>
              <a:t>. Молодец – молодой человек, который отличается храбростью, удалью. </a:t>
            </a:r>
            <a:r>
              <a:rPr lang="ru-RU" sz="2000" b="1" i="1" dirty="0" smtClean="0"/>
              <a:t>Добрый </a:t>
            </a:r>
            <a:r>
              <a:rPr lang="ru-RU" sz="2000" dirty="0" smtClean="0"/>
              <a:t>– обладающий положительными качествами, достойный уважения.</a:t>
            </a:r>
            <a:br>
              <a:rPr lang="ru-RU" sz="2000" dirty="0" smtClean="0"/>
            </a:br>
            <a:r>
              <a:rPr lang="ru-RU" sz="2000" dirty="0" smtClean="0"/>
              <a:t>– А также фразеологизмы, рожденные в последнее время:</a:t>
            </a:r>
          </a:p>
          <a:p>
            <a:r>
              <a:rPr lang="ru-RU" sz="2000" b="1" i="1" dirty="0" smtClean="0"/>
              <a:t>Дать добро </a:t>
            </a:r>
            <a:r>
              <a:rPr lang="ru-RU" sz="2000" b="1" dirty="0" smtClean="0"/>
              <a:t>– дать согласие, разрешение, одобрить.</a:t>
            </a:r>
          </a:p>
          <a:p>
            <a:r>
              <a:rPr lang="ru-RU" sz="2000" b="1" i="1" dirty="0" smtClean="0"/>
              <a:t>Получить добро </a:t>
            </a:r>
            <a:r>
              <a:rPr lang="ru-RU" sz="2000" b="1" dirty="0" smtClean="0"/>
              <a:t>– получить разрешение, согласие на что-либо, одобрение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Этапы подведения итогов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Лексика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Фонетика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Орфография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Словообразование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Морфология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Синтаксис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Фразеология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ПИСАТЕЛИ О  ДОБРОТЕ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357430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-678510"/>
            <a:ext cx="82089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Доброта — это то, что может услышать глухой и увидеть слепой.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Марк Твен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8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Доброта – вещь удивительная.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Она сближает, как ничто другое. 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Доброта избавляет нас от одиночества,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душевных ран и непрошеных обид.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В. Розов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1"/>
            <a:ext cx="2267822" cy="219346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68052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стой в стороне равнодушно,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у кого-то беда.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Рвануться на выручку нужно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любую минуту, всегда!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если кому-то, кому-то поможет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Твоя доброта, улыбка твоя,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счастлив, что день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напрасно был прожит,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годы живешь ты не зря!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1\Documents\доброта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941168"/>
            <a:ext cx="3178324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солнце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3000364" cy="30237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215106"/>
          </a:xfrm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2"/>
            <a:ext cx="6372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Georgia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СЛОВО</a:t>
            </a:r>
          </a:p>
          <a:p>
            <a:r>
              <a:rPr lang="ru-RU" sz="3200" b="1" dirty="0" smtClean="0">
                <a:latin typeface="Georgia" pitchFamily="18" charset="0"/>
              </a:rPr>
              <a:t>«Слово дороже бриллиантов, жемчуга и злата». </a:t>
            </a:r>
          </a:p>
          <a:p>
            <a:pPr algn="r"/>
            <a:r>
              <a:rPr lang="ru-RU" sz="3200" b="1" dirty="0" smtClean="0">
                <a:latin typeface="Georgia" pitchFamily="18" charset="0"/>
              </a:rPr>
              <a:t>К.Д. Ушинский</a:t>
            </a:r>
          </a:p>
          <a:p>
            <a:pPr algn="r"/>
            <a:r>
              <a:rPr lang="ru-RU" sz="3200" b="1" dirty="0" smtClean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3306318"/>
          <a:ext cx="7704856" cy="1051560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О  Д  Б  </a:t>
                      </a:r>
                      <a:r>
                        <a:rPr lang="ru-RU" sz="6000" b="1" dirty="0">
                          <a:solidFill>
                            <a:srgbClr val="FF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0" b="1" dirty="0">
                          <a:solidFill>
                            <a:srgbClr val="FF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  </a:t>
                      </a:r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Т  А  </a:t>
                      </a:r>
                      <a:endParaRPr lang="ru-RU" sz="6000" dirty="0">
                        <a:solidFill>
                          <a:srgbClr val="FF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" descr="C:\Documents and Settings\User\Рабочий стол\УРОК\символы\Копия i (5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4611">
            <a:off x="186964" y="4608186"/>
            <a:ext cx="2467176" cy="2008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4" descr="C:\Documents and Settings\User\Рабочий стол\УРОК\символы\i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81128"/>
            <a:ext cx="342332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РЕФЛЕКСИЯ</a:t>
            </a:r>
            <a:endParaRPr lang="ru-RU" dirty="0"/>
          </a:p>
        </p:txBody>
      </p:sp>
      <p:pic>
        <p:nvPicPr>
          <p:cNvPr id="4" name="Рисунок 2" descr="http://festival.1september.ru/articles/568867/img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352928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доброт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57554" cy="26174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984776" cy="185821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ЛЕКСИКА</a:t>
            </a:r>
            <a:br>
              <a:rPr lang="ru-RU" b="1" i="1" u="sng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(значение слова, словарный состав, многозначность, синонимы, антонимы)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48880"/>
            <a:ext cx="7886110" cy="3528393"/>
          </a:xfrm>
        </p:spPr>
        <p:txBody>
          <a:bodyPr/>
          <a:lstStyle/>
          <a:p>
            <a:pPr>
              <a:buNone/>
            </a:pPr>
            <a:r>
              <a:rPr lang="ru-RU" sz="2800" b="1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</a:t>
            </a:r>
            <a:r>
              <a:rPr lang="ru-RU" sz="2800" b="1" i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Доброта - </a:t>
            </a:r>
            <a:r>
              <a:rPr lang="ru-RU" sz="2800" b="1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добродушие, доброжелательство, наклонность к добру, как качество человека. Не ищи красоты, ищи </a:t>
            </a:r>
            <a:r>
              <a:rPr lang="ru-RU" sz="2800" b="1" i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доброты»</a:t>
            </a:r>
            <a:r>
              <a:rPr lang="ru-RU" sz="2800" b="1" i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ru-RU" sz="2800" b="1" i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В.И.Даль</a:t>
            </a:r>
          </a:p>
          <a:p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Доброта - отзывчивость, душевное расположение к людям,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стремление делать добро другим.                                         С.И.Ожегов</a:t>
            </a:r>
          </a:p>
          <a:p>
            <a:pPr algn="r">
              <a:buNone/>
            </a:pPr>
            <a:endParaRPr lang="ru-RU" b="1" i="1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r">
              <a:buNone/>
            </a:pPr>
            <a:endParaRPr lang="ru-RU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8665">
            <a:off x="6449775" y="4019681"/>
            <a:ext cx="2316803" cy="250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082" y="0"/>
            <a:ext cx="2215764" cy="2143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Синонимы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5257800"/>
          </a:xfrm>
        </p:spPr>
        <p:txBody>
          <a:bodyPr/>
          <a:lstStyle/>
          <a:p>
            <a:pPr marL="457200" indent="-457200">
              <a:buAutoNum type="arabicPeriod"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latin typeface="Georgia" pitchFamily="18" charset="0"/>
              </a:rPr>
              <a:t> БЛАГОДУШИЕ</a:t>
            </a:r>
          </a:p>
          <a:p>
            <a:r>
              <a:rPr lang="ru-RU" b="1" dirty="0" smtClean="0">
                <a:latin typeface="Georgia" pitchFamily="18" charset="0"/>
              </a:rPr>
              <a:t>ЧЕЛОВЕЧНОСТЬ</a:t>
            </a:r>
          </a:p>
          <a:p>
            <a:r>
              <a:rPr lang="ru-RU" b="1" dirty="0" smtClean="0">
                <a:latin typeface="Georgia" pitchFamily="18" charset="0"/>
              </a:rPr>
              <a:t>ЗАБОТА</a:t>
            </a:r>
          </a:p>
          <a:p>
            <a:r>
              <a:rPr lang="ru-RU" b="1" dirty="0" smtClean="0">
                <a:latin typeface="Georgia" pitchFamily="18" charset="0"/>
              </a:rPr>
              <a:t>ПОДДЕРЖКА</a:t>
            </a:r>
          </a:p>
          <a:p>
            <a:r>
              <a:rPr lang="ru-RU" b="1" dirty="0" smtClean="0">
                <a:latin typeface="Georgia" pitchFamily="18" charset="0"/>
              </a:rPr>
              <a:t>ОТЗЫВЧИВОСТЬ</a:t>
            </a:r>
          </a:p>
          <a:p>
            <a:r>
              <a:rPr lang="ru-RU" b="1" dirty="0" smtClean="0">
                <a:latin typeface="Georgia" pitchFamily="18" charset="0"/>
              </a:rPr>
              <a:t>ДОБРОДУШНОСТЬ</a:t>
            </a:r>
          </a:p>
          <a:p>
            <a:r>
              <a:rPr lang="ru-RU" b="1" dirty="0" smtClean="0">
                <a:latin typeface="Georgia" pitchFamily="18" charset="0"/>
              </a:rPr>
              <a:t>ПОМОЩЬ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User\Рабочий стол\УРОК\помощь\257_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571900" cy="2714644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УРОК\помощь\i (9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93096"/>
            <a:ext cx="342902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АНТОНИМЫ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412776"/>
            <a:ext cx="4835450" cy="4896544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Ложь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Хитрость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Обман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Бездушность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Жестокость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бессердечность</a:t>
            </a:r>
          </a:p>
          <a:p>
            <a:pPr lvl="1">
              <a:buFont typeface="Wingdings" pitchFamily="2" charset="2"/>
              <a:buChar char="Ø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User\Рабочий стол\УРОК\добродетель и порок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429024" cy="371477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6336704" cy="185821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ФОНЕТИКА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(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Раздел науки фонетика изучает звуки нашей речи, слоги, ударение, интонацию).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7715200" cy="39212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33, 21, 10, 6, 4, 2?</a:t>
            </a:r>
          </a:p>
          <a:p>
            <a:pPr>
              <a:buFont typeface="Wingdings" pitchFamily="2" charset="2"/>
              <a:buChar char="ü"/>
            </a:pPr>
            <a:endParaRPr lang="ru-RU" sz="3600" b="1" dirty="0" smtClean="0"/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ДОБРОМУ – ДОБРАЯ ПАМЯТЬ.</a:t>
            </a:r>
          </a:p>
          <a:p>
            <a:pPr>
              <a:buFont typeface="Wingdings" pitchFamily="2" charset="2"/>
              <a:buChar char="ü"/>
            </a:pPr>
            <a:endParaRPr lang="ru-RU" sz="3600" b="1" dirty="0" smtClean="0"/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ДОБРОТА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411760" cy="206084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ОРФОГРАФИЯ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Georgia" pitchFamily="18" charset="0"/>
              </a:rPr>
              <a:t>(Правила написания слов)</a:t>
            </a:r>
          </a:p>
          <a:p>
            <a:pPr algn="ctr">
              <a:buNone/>
            </a:pPr>
            <a:endParaRPr lang="ru-RU" b="1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4400" b="1" i="1" dirty="0" smtClean="0"/>
              <a:t>Д…</a:t>
            </a:r>
            <a:r>
              <a:rPr lang="ru-RU" sz="4400" b="1" i="1" dirty="0" err="1" smtClean="0"/>
              <a:t>бр</a:t>
            </a:r>
            <a:r>
              <a:rPr lang="ru-RU" sz="4400" b="1" i="1" dirty="0" smtClean="0"/>
              <a:t>…та – добрый, добро</a:t>
            </a:r>
            <a:endParaRPr lang="ru-RU" sz="4400" dirty="0"/>
          </a:p>
        </p:txBody>
      </p:sp>
      <p:pic>
        <p:nvPicPr>
          <p:cNvPr id="4" name="Picture 7" descr="C:\Documents and Settings\User\Рабочий стол\УРОК\1308896077_y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71461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C:\Documents and Settings\User\Рабочий стол\УРОК\семья\i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250033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СЛОВООБРАЗОВАНИЕ</a:t>
            </a:r>
            <a:br>
              <a:rPr lang="ru-RU" b="1" i="1" u="sng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4133056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latin typeface="Georgia" pitchFamily="18" charset="0"/>
                <a:cs typeface="Times New Roman" pitchFamily="18" charset="0"/>
              </a:rPr>
              <a:t>(Морфологическое </a:t>
            </a:r>
            <a:br>
              <a:rPr lang="ru-RU" sz="40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Georgia" pitchFamily="18" charset="0"/>
                <a:cs typeface="Times New Roman" pitchFamily="18" charset="0"/>
              </a:rPr>
              <a:t>строение слова</a:t>
            </a:r>
            <a:br>
              <a:rPr lang="ru-RU" sz="40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Georgia" pitchFamily="18" charset="0"/>
                <a:cs typeface="Times New Roman" pitchFamily="18" charset="0"/>
              </a:rPr>
              <a:t>и способы </a:t>
            </a:r>
            <a:br>
              <a:rPr lang="ru-RU" sz="40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Georgia" pitchFamily="18" charset="0"/>
                <a:cs typeface="Times New Roman" pitchFamily="18" charset="0"/>
              </a:rPr>
              <a:t>образования </a:t>
            </a:r>
            <a:br>
              <a:rPr lang="ru-RU" sz="40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Georgia" pitchFamily="18" charset="0"/>
                <a:cs typeface="Times New Roman" pitchFamily="18" charset="0"/>
              </a:rPr>
              <a:t>новых слов)</a:t>
            </a:r>
            <a:endParaRPr lang="ru-RU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0013">
            <a:off x="5988653" y="3274731"/>
            <a:ext cx="2546519" cy="31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ДОБРОТА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Georgia" pitchFamily="18" charset="0"/>
              </a:rPr>
              <a:t>1 группа </a:t>
            </a:r>
            <a:r>
              <a:rPr lang="ru-RU" dirty="0" smtClean="0">
                <a:latin typeface="Georgia" pitchFamily="18" charset="0"/>
              </a:rPr>
              <a:t>образует однокоренные имена существительные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Georgia" pitchFamily="18" charset="0"/>
              </a:rPr>
              <a:t>2 группа </a:t>
            </a:r>
            <a:r>
              <a:rPr lang="ru-RU" dirty="0" smtClean="0">
                <a:latin typeface="Georgia" pitchFamily="18" charset="0"/>
              </a:rPr>
              <a:t>образует однокоренные имена прилагательные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Georgia" pitchFamily="18" charset="0"/>
              </a:rPr>
              <a:t>3 группа </a:t>
            </a:r>
            <a:r>
              <a:rPr lang="ru-RU" dirty="0" smtClean="0">
                <a:latin typeface="Georgia" pitchFamily="18" charset="0"/>
              </a:rPr>
              <a:t>образует однокоренные глаголы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Georgia" pitchFamily="18" charset="0"/>
              </a:rPr>
              <a:t>4 группа </a:t>
            </a:r>
            <a:r>
              <a:rPr lang="ru-RU" dirty="0" smtClean="0">
                <a:latin typeface="Georgia" pitchFamily="18" charset="0"/>
              </a:rPr>
              <a:t>образует сложные слова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749</TotalTime>
  <Words>412</Words>
  <Application>Microsoft Office PowerPoint</Application>
  <PresentationFormat>Экран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</vt:lpstr>
      <vt:lpstr>Слайд 1</vt:lpstr>
      <vt:lpstr>Слайд 2</vt:lpstr>
      <vt:lpstr> 1. ЛЕКСИКА (значение слова, словарный состав, многозначность, синонимы, антонимы) </vt:lpstr>
      <vt:lpstr>Синонимы</vt:lpstr>
      <vt:lpstr>АНТОНИМЫ</vt:lpstr>
      <vt:lpstr>ФОНЕТИКА (Раздел науки фонетика изучает звуки нашей речи, слоги, ударение, интонацию). </vt:lpstr>
      <vt:lpstr>ОРФОГРАФИЯ</vt:lpstr>
      <vt:lpstr>СЛОВООБРАЗОВАНИЕ </vt:lpstr>
      <vt:lpstr>ДОБРОТА</vt:lpstr>
      <vt:lpstr>Слайд 10</vt:lpstr>
      <vt:lpstr>МОРФОЛОГИЯ  (правила изменения слов) </vt:lpstr>
      <vt:lpstr>                                               Доброта Вопрос – что?  Обозначает  - предмет, нарицательное, неодушевлённое   Число – только единственное,  так как это отвлеченное имя сущ.) Род –  женский Склонение – первое Падеж - Именительный В предложении может быть главным  и второстепенным членом.  Вывод : является именем существительным </vt:lpstr>
      <vt:lpstr>   СИНТАКСИС Структура словосочетаний                  и предложений.      </vt:lpstr>
      <vt:lpstr>   2 группа    </vt:lpstr>
      <vt:lpstr>3 группа Восстановите пословицу</vt:lpstr>
      <vt:lpstr> ФРАЗЕОЛОГИЯ Устойчивые словосочетания. </vt:lpstr>
      <vt:lpstr>Этапы подведения итогов исследования</vt:lpstr>
      <vt:lpstr>ПИСАТЕЛИ О  ДОБРОТЕ</vt:lpstr>
      <vt:lpstr>Слайд 19</vt:lpstr>
      <vt:lpstr>РЕФЛЕКСИЯ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House</cp:lastModifiedBy>
  <cp:revision>92</cp:revision>
  <dcterms:created xsi:type="dcterms:W3CDTF">2010-10-19T17:10:47Z</dcterms:created>
  <dcterms:modified xsi:type="dcterms:W3CDTF">2012-11-26T19:55:15Z</dcterms:modified>
</cp:coreProperties>
</file>