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71" d="100"/>
          <a:sy n="71" d="100"/>
        </p:scale>
        <p:origin x="-12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bruch.ru/" TargetMode="External"/><Relationship Id="rId3" Type="http://schemas.openxmlformats.org/officeDocument/2006/relationships/hyperlink" Target="http://www.google.com/url?q=http://school-collection.edu.ru/&amp;sa=D&amp;sntz=1&amp;usg=AFQjCNHk3JUVA2ejSAOqqYv6yS-XgFQVag" TargetMode="External"/><Relationship Id="rId7" Type="http://schemas.openxmlformats.org/officeDocument/2006/relationships/hyperlink" Target="http://www.det-sad.com/sovremenni_det_sad" TargetMode="External"/><Relationship Id="rId12" Type="http://schemas.openxmlformats.org/officeDocument/2006/relationships/hyperlink" Target="http://www.google.com/url?q=http://festival.1september.ru/&amp;sa=D&amp;sntz=1&amp;usg=AFQjCNFkXF4HXZ1YCkM0ZoCI-Q-hqfOMA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oshkolnik.ru/" TargetMode="External"/><Relationship Id="rId11" Type="http://schemas.openxmlformats.org/officeDocument/2006/relationships/hyperlink" Target="http://sdo-journal.ru/" TargetMode="External"/><Relationship Id="rId5" Type="http://schemas.openxmlformats.org/officeDocument/2006/relationships/hyperlink" Target="http://www.gallery-projects.com/" TargetMode="External"/><Relationship Id="rId10" Type="http://schemas.openxmlformats.org/officeDocument/2006/relationships/hyperlink" Target="http://best-ru.net/cache/9988/" TargetMode="External"/><Relationship Id="rId4" Type="http://schemas.openxmlformats.org/officeDocument/2006/relationships/hyperlink" Target="http://school-collection.edu.ru/" TargetMode="External"/><Relationship Id="rId9" Type="http://schemas.openxmlformats.org/officeDocument/2006/relationships/hyperlink" Target="http://detsad-journal.narod.ru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tskiysad.ru/" TargetMode="External"/><Relationship Id="rId3" Type="http://schemas.openxmlformats.org/officeDocument/2006/relationships/hyperlink" Target="http://detsad-kitty.ru/" TargetMode="External"/><Relationship Id="rId7" Type="http://schemas.openxmlformats.org/officeDocument/2006/relationships/hyperlink" Target="http://vospitatel.com.ua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tsadd.narod.ru/" TargetMode="External"/><Relationship Id="rId5" Type="http://schemas.openxmlformats.org/officeDocument/2006/relationships/hyperlink" Target="http://www.moi-detsad.ru/" TargetMode="External"/><Relationship Id="rId10" Type="http://schemas.openxmlformats.org/officeDocument/2006/relationships/hyperlink" Target="http://www.google.com/url?q=http://www.maam.ru/&amp;sa=D&amp;sntz=1&amp;usg=AFQjCNFJ85ywiSoUIDSL4wIKokYHaZHimg" TargetMode="External"/><Relationship Id="rId4" Type="http://schemas.openxmlformats.org/officeDocument/2006/relationships/hyperlink" Target="http://www.doshvozrast.ru/" TargetMode="External"/><Relationship Id="rId9" Type="http://schemas.openxmlformats.org/officeDocument/2006/relationships/hyperlink" Target="http://www.o-detstve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77118" y="1137092"/>
            <a:ext cx="34049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цифровых образовательных ресурсов в построении образовательного про</a:t>
            </a:r>
            <a:r>
              <a:rPr lang="ru-RU" sz="2800" b="1" dirty="0">
                <a:solidFill>
                  <a:srgbClr val="002060"/>
                </a:solidFill>
              </a:rPr>
              <a:t>цесса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73" y="0"/>
            <a:ext cx="913993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28776" y="2420470"/>
            <a:ext cx="49968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73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9965" y="1179914"/>
            <a:ext cx="82027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 цифровым образовательным ресурсом (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ЦОР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 понимается информационный источник, содержащий графическую, текстовую, цифровую, речевую, музыкальную, видео, фото и другую информацию, направленный на реализацию целей и задач современного образования.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17" y="3857570"/>
            <a:ext cx="2779415" cy="25405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5" y="3857570"/>
            <a:ext cx="2578193" cy="257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73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2353" y="788734"/>
            <a:ext cx="7651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Цифровой образовательный ресурс может быть представлен на СD, DVD или любом другом электронном носителе, а также опубликован в телекоммуникационной сети. Важно отметить, что ЦОР не может быть редуцирован к бумажному варианту, так как при этом теряются его дидактические свойства.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6528" y="1929565"/>
            <a:ext cx="2968982" cy="596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73" y="-13447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21224" y="470647"/>
            <a:ext cx="6131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</a:rPr>
              <a:t>Цифровые образовательные ресурсы</a:t>
            </a:r>
            <a:r>
              <a:rPr lang="ru-RU" sz="2000" dirty="0">
                <a:solidFill>
                  <a:srgbClr val="00B050"/>
                </a:solidFill>
              </a:rPr>
              <a:t> можно представить в виде </a:t>
            </a:r>
            <a:r>
              <a:rPr lang="ru-RU" sz="2000" b="1" dirty="0" smtClean="0">
                <a:solidFill>
                  <a:srgbClr val="00B050"/>
                </a:solidFill>
              </a:rPr>
              <a:t>нескольких </a:t>
            </a:r>
            <a:r>
              <a:rPr lang="ru-RU" sz="2000" b="1" dirty="0">
                <a:solidFill>
                  <a:srgbClr val="00B050"/>
                </a:solidFill>
              </a:rPr>
              <a:t>групп</a:t>
            </a:r>
            <a:r>
              <a:rPr lang="ru-RU" sz="2000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070" y="1520018"/>
            <a:ext cx="188258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информационные источники:</a:t>
            </a:r>
            <a:endParaRPr lang="ru-RU" sz="1600" dirty="0">
              <a:solidFill>
                <a:srgbClr val="002060"/>
              </a:solidFill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оригинальные тексты (хрестоматии; тексты из специальных словарей и энциклопедий; тексты из научной, научно-популярной, учебной, художественной литературы и публицистики…) не повторяющие стабильные учебники;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45658" y="1520018"/>
            <a:ext cx="142539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статические изображения</a:t>
            </a:r>
            <a:r>
              <a:rPr lang="ru-RU" sz="1600" dirty="0">
                <a:solidFill>
                  <a:srgbClr val="002060"/>
                </a:solidFill>
              </a:rPr>
              <a:t> </a:t>
            </a:r>
            <a:r>
              <a:rPr lang="ru-RU" sz="1600" dirty="0" smtClean="0">
                <a:solidFill>
                  <a:srgbClr val="002060"/>
                </a:solidFill>
              </a:rPr>
              <a:t>(</a:t>
            </a:r>
            <a:r>
              <a:rPr lang="ru-RU" sz="1600" dirty="0">
                <a:solidFill>
                  <a:srgbClr val="002060"/>
                </a:solidFill>
              </a:rPr>
              <a:t>галереи портретов ученых соответствующей предметной области; «плакаты» - изображения изучаемых объектов и процессов и пр.);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71048" y="1512594"/>
            <a:ext cx="151951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динамические </a:t>
            </a:r>
            <a:r>
              <a:rPr lang="ru-RU" sz="1600" b="1" dirty="0" smtClean="0">
                <a:solidFill>
                  <a:srgbClr val="002060"/>
                </a:solidFill>
              </a:rPr>
              <a:t>   изображения</a:t>
            </a:r>
            <a:r>
              <a:rPr lang="ru-RU" sz="1600" dirty="0">
                <a:solidFill>
                  <a:srgbClr val="002060"/>
                </a:solidFill>
              </a:rPr>
              <a:t> 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(</a:t>
            </a:r>
            <a:r>
              <a:rPr lang="ru-RU" sz="1600" dirty="0">
                <a:solidFill>
                  <a:srgbClr val="002060"/>
                </a:solidFill>
              </a:rPr>
              <a:t>изучаемые процессы и явления в пространственно-временном континууме – кино- и видеофрагменты, анимационные модели на CD, DVD);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98143" y="1520018"/>
            <a:ext cx="153296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мультимедиа среды</a:t>
            </a:r>
            <a:r>
              <a:rPr lang="ru-RU" sz="1600" dirty="0">
                <a:solidFill>
                  <a:srgbClr val="002060"/>
                </a:solidFill>
              </a:rPr>
              <a:t> 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(</a:t>
            </a:r>
            <a:r>
              <a:rPr lang="ru-RU" sz="1600" dirty="0">
                <a:solidFill>
                  <a:srgbClr val="002060"/>
                </a:solidFill>
              </a:rPr>
              <a:t>информационно-справочные источники, практикумы (виртуальные конструкторы), тренажеры и тестовые системы, программированные учебные пособия («электронные учебники», виртуальные экскурсии и пр.).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75688" y="1512594"/>
            <a:ext cx="19111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информационные инструменты</a:t>
            </a:r>
            <a:r>
              <a:rPr lang="ru-RU" sz="1600" dirty="0">
                <a:solidFill>
                  <a:srgbClr val="002060"/>
                </a:solidFill>
              </a:rPr>
              <a:t> –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это </a:t>
            </a:r>
            <a:r>
              <a:rPr lang="ru-RU" sz="1600" dirty="0">
                <a:solidFill>
                  <a:srgbClr val="002060"/>
                </a:solidFill>
              </a:rPr>
              <a:t>информационные средства, обеспечивающие работу с информационными источниками.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7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73" y="0"/>
            <a:ext cx="913993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9643" y="820298"/>
            <a:ext cx="78543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Информатизация общества</a:t>
            </a:r>
            <a:r>
              <a:rPr lang="ru-RU" sz="2000" dirty="0">
                <a:solidFill>
                  <a:srgbClr val="7030A0"/>
                </a:solidFill>
              </a:rPr>
              <a:t> – это реальность наших дней. Компьютеризация школьного образования имеет почти двадцатилетнюю историю. Начинается использование компьютеров на занятиях и в детских садах. От того, как наши дети будут подготовлены к новым информационным технологиям, зависит их социальная адаптация, личностная удовлетворенность своим местом в обществе, их творческая активность в профессиональной деятельности.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</a:rPr>
              <a:t>Дошкольное образовательное учреждение, как носитель культуры и знаний, также не может оставаться в стороне. Речь идет не о включении информатики в учебный план, а об использовании информационно-коммуникационных технологий педагогами, воспитателями для повышения эффективности образовательного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32066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73" y="0"/>
            <a:ext cx="913993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8941" y="336176"/>
            <a:ext cx="856577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Как </a:t>
            </a:r>
            <a:r>
              <a:rPr lang="ru-RU" b="1" dirty="0" smtClean="0">
                <a:solidFill>
                  <a:srgbClr val="7030A0"/>
                </a:solidFill>
              </a:rPr>
              <a:t>ЦОР </a:t>
            </a:r>
            <a:r>
              <a:rPr lang="ru-RU" b="1" dirty="0">
                <a:solidFill>
                  <a:srgbClr val="7030A0"/>
                </a:solidFill>
              </a:rPr>
              <a:t>может помочь современному воспитателю, педагогу в его работе?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- подбор </a:t>
            </a:r>
            <a:r>
              <a:rPr lang="ru-RU" dirty="0">
                <a:solidFill>
                  <a:srgbClr val="7030A0"/>
                </a:solidFill>
              </a:rPr>
              <a:t>иллюстративного материала к занятиям и для оформления стендов, группы, кабинетов (сканирование, Интернет, принтер, презентации</a:t>
            </a:r>
            <a:r>
              <a:rPr lang="ru-RU" dirty="0" smtClean="0">
                <a:solidFill>
                  <a:srgbClr val="7030A0"/>
                </a:solidFill>
              </a:rPr>
              <a:t>);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подбор </a:t>
            </a:r>
            <a:r>
              <a:rPr lang="ru-RU" dirty="0">
                <a:solidFill>
                  <a:srgbClr val="7030A0"/>
                </a:solidFill>
              </a:rPr>
              <a:t>дополнительного материала к занятиям, знакомство со сценариями праздников и других мероприятий;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обмен </a:t>
            </a:r>
            <a:r>
              <a:rPr lang="ru-RU" dirty="0">
                <a:solidFill>
                  <a:srgbClr val="7030A0"/>
                </a:solidFill>
              </a:rPr>
              <a:t>опытом, знакомство с периодикою, наработками других педагогов;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создание </a:t>
            </a:r>
            <a:r>
              <a:rPr lang="ru-RU" dirty="0">
                <a:solidFill>
                  <a:srgbClr val="7030A0"/>
                </a:solidFill>
              </a:rPr>
              <a:t>презентаций в программе </a:t>
            </a:r>
            <a:r>
              <a:rPr lang="ru-RU" dirty="0" err="1">
                <a:solidFill>
                  <a:srgbClr val="7030A0"/>
                </a:solidFill>
              </a:rPr>
              <a:t>Power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Point</a:t>
            </a:r>
            <a:r>
              <a:rPr lang="ru-RU" dirty="0">
                <a:solidFill>
                  <a:srgbClr val="7030A0"/>
                </a:solidFill>
              </a:rPr>
              <a:t> для повышения эффективности образовательных занятий с детьми;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использование </a:t>
            </a:r>
            <a:r>
              <a:rPr lang="ru-RU" dirty="0">
                <a:solidFill>
                  <a:srgbClr val="7030A0"/>
                </a:solidFill>
              </a:rPr>
              <a:t>цифрового фотоаппарата и программы </a:t>
            </a:r>
            <a:r>
              <a:rPr lang="ru-RU" dirty="0" err="1" smtClean="0">
                <a:solidFill>
                  <a:srgbClr val="7030A0"/>
                </a:solidFill>
              </a:rPr>
              <a:t>iPhoto</a:t>
            </a:r>
            <a:r>
              <a:rPr lang="ru-RU" dirty="0" smtClean="0">
                <a:solidFill>
                  <a:srgbClr val="7030A0"/>
                </a:solidFill>
              </a:rPr>
              <a:t>,</a:t>
            </a:r>
            <a:r>
              <a:rPr lang="en-US" dirty="0" smtClean="0">
                <a:solidFill>
                  <a:srgbClr val="7030A0"/>
                </a:solidFill>
              </a:rPr>
              <a:t>Picasa</a:t>
            </a:r>
            <a:r>
              <a:rPr lang="ru-RU" dirty="0" smtClean="0">
                <a:solidFill>
                  <a:srgbClr val="7030A0"/>
                </a:solidFill>
              </a:rPr>
              <a:t>, которые позволяют </a:t>
            </a:r>
            <a:r>
              <a:rPr lang="ru-RU" dirty="0">
                <a:solidFill>
                  <a:srgbClr val="7030A0"/>
                </a:solidFill>
              </a:rPr>
              <a:t>управлять снимками так же просто, как фотографировать, легко находить нужные, редактировать и демонстрировать друзьям и близким</a:t>
            </a:r>
            <a:r>
              <a:rPr lang="ru-RU" dirty="0" smtClean="0">
                <a:solidFill>
                  <a:srgbClr val="7030A0"/>
                </a:solidFill>
              </a:rPr>
              <a:t>;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- использование </a:t>
            </a:r>
            <a:r>
              <a:rPr lang="ru-RU" dirty="0">
                <a:solidFill>
                  <a:srgbClr val="7030A0"/>
                </a:solidFill>
              </a:rPr>
              <a:t>Интернета и ЦОР в педагогической деятельности, с целью информационного и научно-методического сопровождения образовательного процесса в дошкольном учреждении, как поиск дополнительной информации на занятии, расширения кругозора детей.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интегрированные </a:t>
            </a:r>
            <a:r>
              <a:rPr lang="ru-RU" dirty="0">
                <a:solidFill>
                  <a:srgbClr val="7030A0"/>
                </a:solidFill>
              </a:rPr>
              <a:t>творческие среды </a:t>
            </a:r>
            <a:r>
              <a:rPr lang="ru-RU" dirty="0" err="1" smtClean="0">
                <a:solidFill>
                  <a:srgbClr val="7030A0"/>
                </a:solidFill>
              </a:rPr>
              <a:t>Перво</a:t>
            </a:r>
            <a:r>
              <a:rPr lang="ru-RU" dirty="0" smtClean="0">
                <a:solidFill>
                  <a:srgbClr val="7030A0"/>
                </a:solidFill>
              </a:rPr>
              <a:t> Лого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smtClean="0">
                <a:solidFill>
                  <a:srgbClr val="7030A0"/>
                </a:solidFill>
              </a:rPr>
              <a:t>Лого Миры</a:t>
            </a:r>
            <a:r>
              <a:rPr lang="ru-RU" dirty="0">
                <a:solidFill>
                  <a:srgbClr val="7030A0"/>
                </a:solidFill>
              </a:rPr>
              <a:t>. (Программы представляют собой компьютерные альбомы, в которых, в отличие от бумажного, ребенок может не только рисовать, писать и решать задачки, но и создавать мультфильмы и другие проекты на любые - как дошкольные, так и "личные" – темы).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14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73" y="0"/>
            <a:ext cx="913993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1107" y="564776"/>
            <a:ext cx="830845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C00000"/>
                </a:solidFill>
              </a:rPr>
              <a:t>Электронные образовательные ресурсы для </a:t>
            </a:r>
            <a:r>
              <a:rPr lang="ru-RU" sz="2400" b="1" u="sng" dirty="0" smtClean="0">
                <a:solidFill>
                  <a:srgbClr val="C00000"/>
                </a:solidFill>
              </a:rPr>
              <a:t>педагогов:</a:t>
            </a:r>
          </a:p>
          <a:p>
            <a:pPr algn="ctr"/>
            <a:r>
              <a:rPr lang="ru-RU" b="1" dirty="0"/>
              <a:t>Единая коллекция цифровых образовательных </a:t>
            </a:r>
            <a:r>
              <a:rPr lang="ru-RU" b="1" dirty="0" smtClean="0"/>
              <a:t>ресурсов – </a:t>
            </a:r>
          </a:p>
          <a:p>
            <a:pPr algn="ctr"/>
            <a:r>
              <a:rPr lang="ru-RU" dirty="0" smtClean="0">
                <a:hlinkClick r:id="rId3"/>
              </a:rPr>
              <a:t>   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://school-collection.edu.ru</a:t>
            </a:r>
            <a:r>
              <a:rPr lang="en-US" dirty="0" smtClean="0">
                <a:hlinkClick r:id="rId4"/>
              </a:rPr>
              <a:t>/</a:t>
            </a:r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/>
              <a:t>Журнал "Детский сад будущего"</a:t>
            </a:r>
            <a:endParaRPr lang="ru-RU" dirty="0"/>
          </a:p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www.gallery-projects.com</a:t>
            </a:r>
            <a:endParaRPr lang="ru-RU" dirty="0" smtClean="0"/>
          </a:p>
          <a:p>
            <a:pPr algn="ctr"/>
            <a:r>
              <a:rPr lang="ru-RU" b="1" dirty="0"/>
              <a:t>Журнал "Воспитатель ДОУ"</a:t>
            </a:r>
            <a:endParaRPr lang="ru-RU" dirty="0"/>
          </a:p>
          <a:p>
            <a:pPr algn="ctr"/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doshkolnik.ru</a:t>
            </a:r>
            <a:endParaRPr lang="ru-RU" dirty="0" smtClean="0"/>
          </a:p>
          <a:p>
            <a:pPr algn="ctr"/>
            <a:r>
              <a:rPr lang="ru-RU" b="1" dirty="0"/>
              <a:t>Журнал </a:t>
            </a:r>
            <a:r>
              <a:rPr lang="ru-RU" b="1" dirty="0" smtClean="0"/>
              <a:t>«Современный </a:t>
            </a:r>
            <a:r>
              <a:rPr lang="ru-RU" b="1" dirty="0"/>
              <a:t>детский </a:t>
            </a:r>
            <a:r>
              <a:rPr lang="ru-RU" b="1" dirty="0" smtClean="0"/>
              <a:t>сад»</a:t>
            </a:r>
          </a:p>
          <a:p>
            <a:pPr algn="ctr"/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www.det-sad.com/sovremenni_det_sad</a:t>
            </a:r>
            <a:endParaRPr lang="ru-RU" dirty="0" smtClean="0"/>
          </a:p>
          <a:p>
            <a:pPr algn="ctr"/>
            <a:r>
              <a:rPr lang="ru-RU" b="1" dirty="0" smtClean="0"/>
              <a:t>Журнал </a:t>
            </a:r>
            <a:r>
              <a:rPr lang="ru-RU" b="1" dirty="0"/>
              <a:t>«Обруч</a:t>
            </a:r>
            <a:r>
              <a:rPr lang="ru-RU" b="1" dirty="0" smtClean="0"/>
              <a:t>»</a:t>
            </a:r>
          </a:p>
          <a:p>
            <a:pPr algn="ctr"/>
            <a:r>
              <a:rPr lang="en-US" dirty="0">
                <a:hlinkClick r:id="rId8"/>
              </a:rPr>
              <a:t>http://www.obruch.ru</a:t>
            </a:r>
            <a:r>
              <a:rPr lang="en-US" dirty="0" smtClean="0">
                <a:hlinkClick r:id="rId8"/>
              </a:rPr>
              <a:t>/</a:t>
            </a:r>
            <a:endParaRPr lang="ru-RU" dirty="0" smtClean="0"/>
          </a:p>
          <a:p>
            <a:pPr algn="ctr"/>
            <a:r>
              <a:rPr lang="ru-RU" b="1" dirty="0"/>
              <a:t>Журнал «Детский сад от А до Я</a:t>
            </a:r>
            <a:r>
              <a:rPr lang="ru-RU" b="1" dirty="0" smtClean="0"/>
              <a:t>»</a:t>
            </a:r>
          </a:p>
          <a:p>
            <a:pPr algn="ctr"/>
            <a:r>
              <a:rPr lang="en-US" dirty="0">
                <a:hlinkClick r:id="rId9"/>
              </a:rPr>
              <a:t>http://detsad-journal.narod.ru</a:t>
            </a:r>
            <a:r>
              <a:rPr lang="en-US" dirty="0" smtClean="0">
                <a:hlinkClick r:id="rId9"/>
              </a:rPr>
              <a:t>/</a:t>
            </a:r>
            <a:endParaRPr lang="ru-RU" dirty="0" smtClean="0"/>
          </a:p>
          <a:p>
            <a:pPr algn="ctr"/>
            <a:r>
              <a:rPr lang="ru-RU" b="1" dirty="0"/>
              <a:t> Газета «Дошкольное образование»</a:t>
            </a:r>
            <a:endParaRPr lang="ru-RU" dirty="0"/>
          </a:p>
          <a:p>
            <a:pPr algn="ctr"/>
            <a:r>
              <a:rPr lang="en-US" dirty="0">
                <a:hlinkClick r:id="rId10"/>
              </a:rPr>
              <a:t>http://best-ru.net/cache/9988</a:t>
            </a:r>
            <a:r>
              <a:rPr lang="en-US" dirty="0" smtClean="0">
                <a:hlinkClick r:id="rId10"/>
              </a:rPr>
              <a:t>/</a:t>
            </a:r>
            <a:endParaRPr lang="ru-RU" dirty="0" smtClean="0"/>
          </a:p>
          <a:p>
            <a:pPr algn="ctr"/>
            <a:r>
              <a:rPr lang="ru-RU" dirty="0"/>
              <a:t> </a:t>
            </a:r>
            <a:r>
              <a:rPr lang="ru-RU" b="1" dirty="0"/>
              <a:t>Журнал «Современное дошкольное образование: теория и практика»</a:t>
            </a:r>
            <a:endParaRPr lang="ru-RU" dirty="0"/>
          </a:p>
          <a:p>
            <a:pPr algn="ctr"/>
            <a:r>
              <a:rPr lang="en-US" u="sng" dirty="0">
                <a:solidFill>
                  <a:srgbClr val="0070C0"/>
                </a:solidFill>
                <a:hlinkClick r:id="rId11"/>
              </a:rPr>
              <a:t>http://sdo-journal.ru</a:t>
            </a:r>
            <a:r>
              <a:rPr lang="en-US" u="sng" dirty="0" smtClean="0">
                <a:solidFill>
                  <a:srgbClr val="0070C0"/>
                </a:solidFill>
                <a:hlinkClick r:id="rId11"/>
              </a:rPr>
              <a:t>/</a:t>
            </a:r>
            <a:endParaRPr lang="ru-RU" u="sng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/>
              <a:t>Сайт "Фестиваль педагогических идей. Открытый урок"</a:t>
            </a:r>
            <a:endParaRPr lang="ru-RU" dirty="0"/>
          </a:p>
          <a:p>
            <a:pPr algn="ctr"/>
            <a:r>
              <a:rPr lang="en-US" dirty="0">
                <a:hlinkClick r:id="rId12"/>
              </a:rPr>
              <a:t>http://festival.1september.ru/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  <a:p>
            <a:endParaRPr lang="ru-RU" sz="2400" dirty="0">
              <a:solidFill>
                <a:srgbClr val="C00000"/>
              </a:solidFill>
            </a:endParaRP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4511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73" y="0"/>
            <a:ext cx="913993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6482" y="726141"/>
            <a:ext cx="7315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Детский сад</a:t>
            </a:r>
            <a:r>
              <a:rPr lang="ru-RU" b="1" dirty="0" smtClean="0"/>
              <a:t>.</a:t>
            </a:r>
          </a:p>
          <a:p>
            <a:pPr algn="ctr"/>
            <a:r>
              <a:rPr lang="en-US" u="sng" dirty="0">
                <a:solidFill>
                  <a:srgbClr val="0070C0"/>
                </a:solidFill>
                <a:hlinkClick r:id="rId3"/>
              </a:rPr>
              <a:t>http://detsad-kitty.ru</a:t>
            </a:r>
            <a:r>
              <a:rPr lang="en-US" u="sng" dirty="0" smtClean="0">
                <a:solidFill>
                  <a:srgbClr val="0070C0"/>
                </a:solidFill>
                <a:hlinkClick r:id="rId3"/>
              </a:rPr>
              <a:t>/</a:t>
            </a:r>
            <a:endParaRPr lang="ru-RU" u="sng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/>
              <a:t>Воспитание детей дошкольного возраста в детском саду и семье.</a:t>
            </a:r>
            <a:endParaRPr lang="ru-RU" dirty="0"/>
          </a:p>
          <a:p>
            <a:pPr algn="ctr"/>
            <a:r>
              <a:rPr lang="en-US" u="sng" dirty="0">
                <a:solidFill>
                  <a:srgbClr val="0070C0"/>
                </a:solidFill>
                <a:hlinkClick r:id="rId4"/>
              </a:rPr>
              <a:t>http://www.doshvozrast.ru</a:t>
            </a:r>
            <a:r>
              <a:rPr lang="en-US" u="sng" dirty="0" smtClean="0">
                <a:solidFill>
                  <a:srgbClr val="0070C0"/>
                </a:solidFill>
                <a:hlinkClick r:id="rId4"/>
              </a:rPr>
              <a:t>/</a:t>
            </a:r>
            <a:endParaRPr lang="ru-RU" u="sng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/>
              <a:t>Всё для детского сада</a:t>
            </a:r>
            <a:endParaRPr lang="ru-RU" dirty="0"/>
          </a:p>
          <a:p>
            <a:pPr algn="ctr"/>
            <a:r>
              <a:rPr lang="en-US" u="sng" dirty="0">
                <a:solidFill>
                  <a:srgbClr val="0070C0"/>
                </a:solidFill>
                <a:hlinkClick r:id="rId5"/>
              </a:rPr>
              <a:t>http://</a:t>
            </a:r>
            <a:r>
              <a:rPr lang="en-US" u="sng" dirty="0" smtClean="0">
                <a:solidFill>
                  <a:srgbClr val="0070C0"/>
                </a:solidFill>
                <a:hlinkClick r:id="rId5"/>
              </a:rPr>
              <a:t>www.moi-detsad.ru</a:t>
            </a:r>
            <a:endParaRPr lang="ru-RU" u="sng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/>
              <a:t>Социальная сеть работников образования</a:t>
            </a:r>
            <a:endParaRPr lang="ru-RU" dirty="0"/>
          </a:p>
          <a:p>
            <a:pPr algn="ctr"/>
            <a:r>
              <a:rPr lang="en-US" u="sng" dirty="0" smtClean="0">
                <a:solidFill>
                  <a:srgbClr val="0070C0"/>
                </a:solidFill>
              </a:rPr>
              <a:t>nsportal.ru</a:t>
            </a:r>
            <a:endParaRPr lang="ru-RU" u="sng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/>
              <a:t>ВОСПИТАТЕЛЬ | в помощь воспитателю детского сада.</a:t>
            </a:r>
            <a:endParaRPr lang="ru-RU" dirty="0"/>
          </a:p>
          <a:p>
            <a:pPr algn="ctr"/>
            <a:r>
              <a:rPr lang="en-US" u="sng" dirty="0">
                <a:solidFill>
                  <a:srgbClr val="0070C0"/>
                </a:solidFill>
                <a:hlinkClick r:id="rId6"/>
              </a:rPr>
              <a:t>http://detsadd.narod.ru</a:t>
            </a:r>
            <a:r>
              <a:rPr lang="en-US" u="sng" dirty="0" smtClean="0">
                <a:solidFill>
                  <a:srgbClr val="0070C0"/>
                </a:solidFill>
                <a:hlinkClick r:id="rId6"/>
              </a:rPr>
              <a:t>/</a:t>
            </a:r>
            <a:endParaRPr lang="ru-RU" u="sng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/>
              <a:t>Сайт "Воспитатель"</a:t>
            </a:r>
            <a:endParaRPr lang="ru-RU" dirty="0"/>
          </a:p>
          <a:p>
            <a:pPr algn="ctr"/>
            <a:r>
              <a:rPr lang="en-US" u="sng" dirty="0">
                <a:solidFill>
                  <a:srgbClr val="0070C0"/>
                </a:solidFill>
                <a:hlinkClick r:id="rId7"/>
              </a:rPr>
              <a:t>http://vospitatel.com.ua</a:t>
            </a:r>
            <a:r>
              <a:rPr lang="en-US" u="sng" dirty="0" smtClean="0">
                <a:solidFill>
                  <a:srgbClr val="0070C0"/>
                </a:solidFill>
                <a:hlinkClick r:id="rId7"/>
              </a:rPr>
              <a:t>/</a:t>
            </a:r>
            <a:endParaRPr lang="ru-RU" u="sng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/>
              <a:t>Детский сад. </a:t>
            </a:r>
            <a:r>
              <a:rPr lang="ru-RU" b="1" dirty="0" err="1"/>
              <a:t>Ру</a:t>
            </a:r>
            <a:r>
              <a:rPr lang="ru-RU" b="1" dirty="0"/>
              <a:t>.</a:t>
            </a:r>
            <a:endParaRPr lang="ru-RU" dirty="0"/>
          </a:p>
          <a:p>
            <a:pPr algn="ctr"/>
            <a:r>
              <a:rPr lang="en-US" u="sng" dirty="0">
                <a:solidFill>
                  <a:srgbClr val="0070C0"/>
                </a:solidFill>
                <a:hlinkClick r:id="rId8"/>
              </a:rPr>
              <a:t>http://</a:t>
            </a:r>
            <a:r>
              <a:rPr lang="en-US" u="sng" dirty="0" smtClean="0">
                <a:solidFill>
                  <a:srgbClr val="0070C0"/>
                </a:solidFill>
                <a:hlinkClick r:id="rId8"/>
              </a:rPr>
              <a:t>www.detskiysad.ru</a:t>
            </a:r>
            <a:endParaRPr lang="ru-RU" u="sng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/>
              <a:t>Педагогический интернет-портал для педагогов  «О детстве»</a:t>
            </a:r>
            <a:endParaRPr lang="ru-RU" dirty="0"/>
          </a:p>
          <a:p>
            <a:pPr algn="ctr"/>
            <a:r>
              <a:rPr lang="en-US" dirty="0">
                <a:hlinkClick r:id="rId9"/>
              </a:rPr>
              <a:t>http://www.o-detstve.ru</a:t>
            </a:r>
            <a:r>
              <a:rPr lang="en-US" dirty="0" smtClean="0">
                <a:hlinkClick r:id="rId9"/>
              </a:rPr>
              <a:t>/</a:t>
            </a:r>
            <a:endParaRPr lang="ru-RU" dirty="0" smtClean="0"/>
          </a:p>
          <a:p>
            <a:pPr algn="ctr"/>
            <a:r>
              <a:rPr lang="ru-RU" b="1" dirty="0"/>
              <a:t>Международный образовательный  портал  «</a:t>
            </a:r>
            <a:r>
              <a:rPr lang="en-US" b="1" dirty="0"/>
              <a:t>maam.ru»</a:t>
            </a:r>
            <a:endParaRPr lang="en-US" dirty="0"/>
          </a:p>
          <a:p>
            <a:pPr algn="ctr"/>
            <a:r>
              <a:rPr lang="en-US" dirty="0">
                <a:hlinkClick r:id="rId10"/>
              </a:rPr>
              <a:t>http://www.maam.ru/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6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73" y="0"/>
            <a:ext cx="913993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29523" y="419711"/>
            <a:ext cx="69545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Таким образом, компьютер,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является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эффективным техническим средством, при помощи которого можно значительно разнообразить и индивидуализировать процесс развития и обучения детей. Педагогам компьютерные технологии помогают лучше оценить способности и знания ребенка, побуждают искать новые, нетрадиционные формы и методы обучения их.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555" y="3976346"/>
            <a:ext cx="3448563" cy="22993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8" y="3976346"/>
            <a:ext cx="3448994" cy="229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0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</TotalTime>
  <Words>433</Words>
  <Application>Microsoft Office PowerPoint</Application>
  <PresentationFormat>Экран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админ</cp:lastModifiedBy>
  <cp:revision>33</cp:revision>
  <dcterms:created xsi:type="dcterms:W3CDTF">2013-11-19T05:52:05Z</dcterms:created>
  <dcterms:modified xsi:type="dcterms:W3CDTF">2015-11-18T05:31:23Z</dcterms:modified>
</cp:coreProperties>
</file>