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5338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285860"/>
            <a:ext cx="74295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Анализ документов, регламентирующих разработку КИМ ЕГЭ по химии 2013 года</a:t>
            </a:r>
          </a:p>
          <a:p>
            <a:pPr algn="just"/>
            <a:endParaRPr lang="ru-RU" sz="28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28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Анализ содержания КИМ для проведения пробного экзамена по химии в г. </a:t>
            </a:r>
            <a:r>
              <a:rPr lang="ru-RU" sz="2800" b="1" i="1" dirty="0" err="1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Когалым</a:t>
            </a:r>
            <a:endParaRPr lang="ru-RU" sz="28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2013 год</a:t>
            </a:r>
            <a:endParaRPr lang="ru-RU" sz="1400" b="1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72514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Сергеева В.Е.</a:t>
            </a:r>
            <a:endParaRPr lang="ru-RU" sz="2000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43824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6. Система оценивания отдельных заданий и экзаменационной работы в целом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4"/>
            <a:ext cx="7615262" cy="426879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7. Продолжительность ЕГЭ по химии</a:t>
            </a:r>
            <a:r>
              <a:rPr lang="ru-RU" sz="2400" i="1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8. Дополнительные материалы и оборудование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9. Изменения в КИМ ЕГЭ 2013 года по сравнению с 2012 годом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Приложение 1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2800" dirty="0" smtClean="0"/>
              <a:t>Обобщенный план варианта КИМ ЕГЭ 2013 года по ХИМИИ</a:t>
            </a:r>
          </a:p>
          <a:p>
            <a:r>
              <a:rPr lang="ru-RU" sz="2800" b="1" dirty="0" smtClean="0"/>
              <a:t>Обозначение заданий в работе и бланке ответов:</a:t>
            </a:r>
            <a:r>
              <a:rPr lang="ru-RU" sz="2800" dirty="0" smtClean="0"/>
              <a:t> А - задания с выбором ответа, В - задания с кратким ответом, С - задания с развернутым ответом.</a:t>
            </a:r>
          </a:p>
          <a:p>
            <a:r>
              <a:rPr lang="ru-RU" sz="2800" b="1" dirty="0" smtClean="0"/>
              <a:t>Обозначение заданий в соответствии с уровнем сложности:</a:t>
            </a:r>
            <a:r>
              <a:rPr lang="ru-RU" sz="2800" dirty="0" smtClean="0"/>
              <a:t> Б - задания базового уровня сложности; П - задания повышенного уровня сложности; В - задания высокого уровня сложности.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00041"/>
          <a:ext cx="8501120" cy="560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640"/>
                <a:gridCol w="1062640"/>
                <a:gridCol w="1062640"/>
                <a:gridCol w="1062640"/>
                <a:gridCol w="1062640"/>
                <a:gridCol w="1062640"/>
                <a:gridCol w="1062640"/>
                <a:gridCol w="1062640"/>
              </a:tblGrid>
              <a:tr h="1019777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Обо­значе­ние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зада­ния в работе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Проверяемые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элементы содержания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Коды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прове­ряемых элемен­тов содержа­ния по кодифи­катору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Коды требо­ваний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Уро­вень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слож­ности зада­ния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Макс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балл за вы­пол­нение зада­ния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При­мерное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время выпол­нения зада­ния (мин.)</a:t>
                      </a:r>
                    </a:p>
                  </a:txBody>
                  <a:tcPr marL="6350" marR="6350" marT="0" marB="0"/>
                </a:tc>
              </a:tr>
              <a:tr h="595550">
                <a:tc gridSpan="8">
                  <a:txBody>
                    <a:bodyPr/>
                    <a:lstStyle/>
                    <a:p>
                      <a:pPr marL="2006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Часть 1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7858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Строение электронных оболочек атомов элементов первых четырех периодов: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и с/-элементы. Электронная конфигурация атома. Основное и возбужденное состояние атомов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1.1.1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1.2.1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2.3.1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350" marR="6350" marT="0" marB="0"/>
                </a:tc>
              </a:tr>
              <a:tr h="1346105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Закономерности изменения химических свойств элементов и их соединений по периодам и группам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1.2.1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1.2.3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85794"/>
            <a:ext cx="7400948" cy="5340369"/>
          </a:xfrm>
        </p:spPr>
        <p:txBody>
          <a:bodyPr/>
          <a:lstStyle/>
          <a:p>
            <a:r>
              <a:rPr lang="ru-RU" sz="2400" dirty="0" smtClean="0"/>
              <a:t>Всего заданий -</a:t>
            </a:r>
            <a:r>
              <a:rPr lang="ru-RU" sz="2400" b="1" dirty="0" smtClean="0"/>
              <a:t> 43,</a:t>
            </a:r>
            <a:r>
              <a:rPr lang="ru-RU" sz="2400" dirty="0" smtClean="0"/>
              <a:t> из них по типу заданий:</a:t>
            </a:r>
          </a:p>
          <a:p>
            <a:pPr>
              <a:buNone/>
            </a:pPr>
            <a:r>
              <a:rPr lang="ru-RU" sz="2400" dirty="0" smtClean="0"/>
              <a:t>-  А -</a:t>
            </a:r>
            <a:r>
              <a:rPr lang="ru-RU" sz="2400" b="1" dirty="0" smtClean="0"/>
              <a:t> 28,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-  В -</a:t>
            </a:r>
            <a:r>
              <a:rPr lang="ru-RU" sz="2400" b="1" dirty="0" smtClean="0"/>
              <a:t> 10,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- С -</a:t>
            </a:r>
            <a:r>
              <a:rPr lang="ru-RU" sz="2400" b="1" dirty="0" smtClean="0"/>
              <a:t> 5.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Максимальный первичный балл за работу -</a:t>
            </a:r>
            <a:r>
              <a:rPr lang="ru-RU" sz="2400" b="1" dirty="0" smtClean="0"/>
              <a:t> 65.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Общее время выполнения работы -</a:t>
            </a:r>
            <a:r>
              <a:rPr lang="ru-RU" sz="2400" b="1" dirty="0" smtClean="0"/>
              <a:t> 180 мин.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/>
              <a:t>Демонстрационный</a:t>
            </a:r>
            <a:r>
              <a:rPr lang="ru-RU" sz="2800" i="1" dirty="0" smtClean="0"/>
              <a:t> вариант дает представление о характере экзаменационной работы, количестве, форме и уровне сложности включённых в неё заданий, а также о правилах, которые необходимо соблюдать при выполнении заданий и записи результатов их выполнения.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9044" t="11327" r="29689" b="7213"/>
          <a:stretch>
            <a:fillRect/>
          </a:stretch>
        </p:blipFill>
        <p:spPr bwMode="auto">
          <a:xfrm>
            <a:off x="3348206" y="1494828"/>
            <a:ext cx="2447588" cy="38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5795" t="10356" r="26326" b="6634"/>
          <a:stretch>
            <a:fillRect/>
          </a:stretch>
        </p:blipFill>
        <p:spPr bwMode="auto">
          <a:xfrm>
            <a:off x="3148453" y="1458045"/>
            <a:ext cx="2847094" cy="3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3223" t="13916" r="23997" b="4045"/>
          <a:stretch>
            <a:fillRect/>
          </a:stretch>
        </p:blipFill>
        <p:spPr bwMode="auto">
          <a:xfrm>
            <a:off x="2214546" y="928670"/>
            <a:ext cx="4286279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512" t="9385" r="22638" b="5723"/>
          <a:stretch>
            <a:fillRect/>
          </a:stretch>
        </p:blipFill>
        <p:spPr bwMode="auto">
          <a:xfrm>
            <a:off x="2944826" y="1413351"/>
            <a:ext cx="3254348" cy="403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Кодификатор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элементов содержания и требований к уровню подготовки выпускников общеобразовательных учреждений для проведения единого государственного экзамена: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1. Перечень элементов содержания, проверяемых на едином государственном экзамене по химии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sz="2400" dirty="0" smtClean="0"/>
              <a:t>В структуре 1 раздела кодификатора выделены четыре крупных блока</a:t>
            </a:r>
          </a:p>
          <a:p>
            <a:pPr algn="just">
              <a:buNone/>
            </a:pPr>
            <a:r>
              <a:rPr lang="ru-RU" sz="2400" dirty="0" smtClean="0"/>
              <a:t>    содержания (1, 2, 3, 4).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15328" cy="576899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Блоки 1</a:t>
            </a:r>
            <a:r>
              <a:rPr lang="ru-RU" sz="1800" dirty="0" smtClean="0"/>
              <a:t>(</a:t>
            </a:r>
            <a:r>
              <a:rPr lang="ru-RU" sz="1800" b="1" dirty="0" smtClean="0"/>
              <a:t>ТЕОРЕТИЧЕСКИЕ ОСНОВЫ ХИМИИ</a:t>
            </a:r>
            <a:r>
              <a:rPr lang="ru-RU" sz="1800" dirty="0" smtClean="0"/>
              <a:t>) </a:t>
            </a:r>
            <a:r>
              <a:rPr lang="ru-RU" dirty="0" smtClean="0"/>
              <a:t>и 4</a:t>
            </a:r>
            <a:r>
              <a:rPr lang="ru-RU" sz="1800" dirty="0" smtClean="0"/>
              <a:t> (</a:t>
            </a:r>
            <a:r>
              <a:rPr lang="ru-RU" sz="1800" b="1" dirty="0" smtClean="0"/>
              <a:t>МЕТОДЫ ПОЗНАНИЯ В ХИМИИ. ХИМИЯ И ЖИЗНЬ</a:t>
            </a:r>
            <a:r>
              <a:rPr lang="ru-RU" sz="1800" dirty="0" smtClean="0"/>
              <a:t>) </a:t>
            </a:r>
            <a:r>
              <a:rPr lang="ru-RU" sz="2400" dirty="0" smtClean="0"/>
              <a:t>включают ведущие содержательные линии, указанные жирным курсивом</a:t>
            </a:r>
            <a:r>
              <a:rPr lang="ru-RU" dirty="0" smtClean="0"/>
              <a:t> </a:t>
            </a:r>
            <a:r>
              <a:rPr lang="ru-RU" sz="1600" dirty="0" smtClean="0"/>
              <a:t>(</a:t>
            </a:r>
            <a:r>
              <a:rPr lang="ru-RU" sz="1600" b="1" i="1" dirty="0" smtClean="0"/>
              <a:t>Современные представления о строении атома.</a:t>
            </a:r>
            <a:r>
              <a:rPr lang="ru-RU" sz="1600" dirty="0" smtClean="0"/>
              <a:t>; </a:t>
            </a:r>
            <a:r>
              <a:rPr lang="ru-RU" sz="1600" b="1" i="1" dirty="0" smtClean="0"/>
              <a:t>Периодический закон и периодическая система химических элементов Д.И. Менделеева;  Химическая связь и строение вещества</a:t>
            </a:r>
            <a:r>
              <a:rPr lang="ru-RU" sz="1600" dirty="0" smtClean="0"/>
              <a:t>; </a:t>
            </a:r>
            <a:r>
              <a:rPr lang="ru-RU" sz="1600" b="1" i="1" dirty="0" smtClean="0"/>
              <a:t>Химическая реакция; Экспериментальные основы химии; Общие представления о промышленных способах получения важнейших веществ; Расчеты по химическим формулам и уравнениям реакций</a:t>
            </a:r>
            <a:r>
              <a:rPr lang="ru-RU" dirty="0" smtClean="0"/>
              <a:t>). </a:t>
            </a:r>
          </a:p>
          <a:p>
            <a:pPr algn="just"/>
            <a:r>
              <a:rPr lang="ru-RU" sz="2400" dirty="0" smtClean="0"/>
              <a:t>Отдельные элементы содержания, на основе которых составляют проверочные задания, обозначены кодом контролируемого элемента.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829576" cy="4525963"/>
          </a:xfrm>
        </p:spPr>
        <p:txBody>
          <a:bodyPr/>
          <a:lstStyle/>
          <a:p>
            <a:r>
              <a:rPr lang="ru-RU" sz="2800" dirty="0" smtClean="0"/>
              <a:t>Блок 2 - НЕОРГАНИЧЕСКАЯ ХИМИЯ.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Блок 3 - ОРГАНИЧЕСКАЯ ХИМИЯ.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Раздел 2. Перечень требований к уровню подготовки выпускников, выполнение которых проверяется на едином государственном экзамене по химии.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85818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Перечень требований к уровню подготовки выпускников по химии, выполнение которых проверяется на едином государственном экзамене, составлен на основе требований Федерального компонента государственного стандарта среднего общего (полного) образования (базового и профильного уровней) 2004 г.</a:t>
            </a:r>
          </a:p>
          <a:p>
            <a:pPr algn="just"/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 В структуре раздела 2 выделены два крупных блока умений и видов деятельности, составляющих основу требований к уровню подготовки выпускников. В каждом из этих блоков жирным курсивом указаны </a:t>
            </a:r>
            <a:r>
              <a:rPr lang="ru-RU" dirty="0" err="1" smtClean="0">
                <a:solidFill>
                  <a:srgbClr val="7030A0"/>
                </a:solidFill>
              </a:rPr>
              <a:t>операционализированные</a:t>
            </a:r>
            <a:r>
              <a:rPr lang="ru-RU" dirty="0" smtClean="0">
                <a:solidFill>
                  <a:srgbClr val="7030A0"/>
                </a:solidFill>
              </a:rPr>
              <a:t> умения и виды деятельности, проверяемые заданиями КИМ.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1 - </a:t>
            </a:r>
            <a:r>
              <a:rPr lang="ru-RU" sz="27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Знать/понимать </a:t>
            </a: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7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Важнейшие химические понятия; </a:t>
            </a:r>
            <a:br>
              <a:rPr lang="ru-RU" sz="27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законы и теории химии; </a:t>
            </a:r>
            <a:br>
              <a:rPr lang="ru-RU" sz="27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Важнейшие вещества и материалы).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68632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2 –Называть 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изученные вещества по тривиальной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международной номенклатуре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Определять/ классифицировать: 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валентность,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степень окисления химических элементов, заряды ионов и т.д.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Характеризовать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-элементы по их положению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периодической системе Д.И. Менделеева;);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Объяснять (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свойств химических элементов 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соединений от положения элемента в периодической системе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Д.И. Менделеева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Планировать / проводить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по получению 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распознаванию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важнейших неорганических и органических соединений,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приобретенных знаний о правилах безопасной работы с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веществами в лаборатории и в быту;  вычисления по химическим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формулам и уравнениям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Спецификация контрольных измерительных материалов для проведения в 2013 году единого государственного экзамена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Назначение контрольных измерительных материалов ЕГЭ;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Документы, определяющие содержание КИМ ЕГЭ;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Общие походы к разработке КИМ ЕГЭ 2013 года по химии;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Структура КИМ ЕГЭ 2013 года;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50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2238964">
                <a:tc>
                  <a:txBody>
                    <a:bodyPr/>
                    <a:lstStyle/>
                    <a:p>
                      <a:pPr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Части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работы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215900" algn="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215900" algn="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215900" algn="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Число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заданий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Тип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заданий 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уровень сложности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Максимальный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первичный балл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215900"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215900" algn="just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Процент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максимального первичного балла за данную часть работы от общего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максимального первичного балла - 65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39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Часть 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 выбором ответа, базового уровня сложности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43,1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39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Часть 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 кратким ответом, повышенного уровня сложности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39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Часть 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 развернутым ответом, высокого уровня сложности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29,2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742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5.Распределение заданий КИМ ЕГЭ по содержательным блокам / содержательным линиям, видам умений и способам действий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/>
              <a:t>При определении количества заданий КИМ ЕГЭ, ориентированных на проверку усвоения учебного материала отдельных блоков / содержательных линий, учитывался, прежде всего, занимаемый ими объем в курсе химии. Например, принято во внимание, что в системе знаний, определяющих уровень подготовки выпускников по химии, важное место занимают элементы содержания двух содержательных блоков - «Неорганическая химия», «Органическая химия» и содержательной линии «Химическая реакция». По этой причине суммарная доля заданий, проверяющих усвоение их содержания, составила в экзаменационной работе 65,1% от общего числа всех заданий.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700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Кодификатор элементов содержания и требований к уровню подготовки выпускников общеобразовательных учреждений для проведения единого государственного экзамена: </vt:lpstr>
      <vt:lpstr>Слайд 3</vt:lpstr>
      <vt:lpstr>Слайд 4</vt:lpstr>
      <vt:lpstr>   Раздел 2. Перечень требований к уровню подготовки выпускников, выполнение которых проверяется на едином государственном экзамене по химии.   </vt:lpstr>
      <vt:lpstr> Блок 1 - Знать/понимать ( Важнейшие химические понятия;  Основные законы и теории химии;  Важнейшие вещества и материалы). </vt:lpstr>
      <vt:lpstr> Спецификация контрольных измерительных материалов для проведения в 2013 году единого государственного экзамена </vt:lpstr>
      <vt:lpstr>Слайд 8</vt:lpstr>
      <vt:lpstr> 5.Распределение заданий КИМ ЕГЭ по содержательным блокам / содержательным линиям, видам умений и способам действий </vt:lpstr>
      <vt:lpstr>     6. Система оценивания отдельных заданий и экзаменационной работы в целом   </vt:lpstr>
      <vt:lpstr>Приложение 1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200 сергеева</cp:lastModifiedBy>
  <cp:revision>15</cp:revision>
  <dcterms:created xsi:type="dcterms:W3CDTF">2012-08-01T10:59:38Z</dcterms:created>
  <dcterms:modified xsi:type="dcterms:W3CDTF">2015-10-15T11:25:55Z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