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svm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00" y="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928B36A-679D-4F2F-B985-E6CBE4477EFF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06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999" y="812520"/>
            <a:ext cx="5345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B0B4818-8973-43E2-95D8-8F2B3B06B4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highlight>
          <a:srgbClr val="FFFFFF"/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59"/>
            <a:ext cx="6047639" cy="4811040"/>
          </a:xfrm>
        </p:spPr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F296B4-0B9A-4AAC-BE8B-223A455E117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9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9D3C46-279D-488D-B233-B18E65FDA97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5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279627-551D-4063-B747-68AE8411DD4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7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725112-995A-4708-9ABB-DB62A57AE3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2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400CE5-7BEB-4358-8905-589BBC467BD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2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967805-13A1-46E9-91C8-86325C0C214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87CD38-62D2-42D2-B00C-C700ECEE9DA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4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B81BC6-7352-431B-836A-2280AE39D67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8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C2FAFB-8015-4FB7-8C63-4617AEE0B33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8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5F594-D06A-4FC8-BD1B-FB4CCD0802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1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79C81-D61A-4E3E-B304-AF916F1F9D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06EA61-9C44-4424-9717-F60968AE8A5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2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18238C-8D56-432C-9DA4-4DE30F0CBFD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7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D68327-6F6A-402F-A7CD-4ECA326A829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8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7789E5-DD06-48A6-93AE-C4C9D071563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2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A9A0F7-42CA-45B1-B04A-9770D2328D1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2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5490F7-6B8B-4A92-AE44-37AF10AD363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1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A466A0-9AA4-457E-9D52-89A4054CE95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7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D6126C-81A2-49DA-BE26-85A3C06728D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4CAE0D-F5DE-4C4E-A469-1B97AE0866F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5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F5C917-3A04-4D5D-AE0D-B051C9EF1E5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5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145876-E32A-4993-95C2-55F288005D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2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svm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39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1999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3999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79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79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FB68355-AAFF-4CDD-8459-1398BE1FE85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rgbClr val="FFFFFF"/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rgbClr val="FFFFFF"/>
          </a:highlight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79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79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8DD4C9F-1947-4F24-820C-E6BDFA72DECF}" type="slidenum">
              <a:t>‹#›</a:t>
            </a:fld>
            <a:endParaRPr lang="ru-RU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36000" y="0"/>
            <a:ext cx="10185840" cy="75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503999" y="1769039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defPPr>
            <a:lvl1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1pPr>
            <a:lvl2pPr marL="0" marR="0" lvl="1" indent="0" algn="ctr">
              <a:spcBef>
                <a:spcPts val="0"/>
              </a:spcBef>
              <a:spcAft>
                <a:spcPts val="1134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2pPr>
            <a:lvl3pPr marL="0" marR="0" lvl="2" indent="0" algn="ctr">
              <a:spcBef>
                <a:spcPts val="0"/>
              </a:spcBef>
              <a:spcAft>
                <a:spcPts val="850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3pPr>
            <a:lvl4pPr marL="0" marR="0" lvl="3" indent="0" algn="ctr">
              <a:spcBef>
                <a:spcPts val="0"/>
              </a:spcBef>
              <a:spcAft>
                <a:spcPts val="56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4pPr>
            <a:lvl5pPr marL="0" marR="0" lvl="4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5pPr>
            <a:lvl6pPr marL="0" marR="0" lvl="5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6pPr>
            <a:lvl7pPr marL="0" marR="0" lvl="6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7pPr>
            <a:lvl8pPr marL="0" marR="0" lvl="7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8pPr>
            <a:lvl9pPr marL="0" marR="0" lvl="8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970" b="0" i="0" u="none" strike="noStrike" kern="1200" cap="none">
          <a:ln>
            <a:noFill/>
          </a:ln>
          <a:latin typeface="DejaVu Sans" pitchFamily="34"/>
          <a:ea typeface="Microsoft YaHei" pitchFamily="2"/>
          <a:cs typeface="Mangal" pitchFamily="2"/>
        </a:defRPr>
      </a:lvl1pPr>
    </p:titleStyle>
    <p:bodyStyle>
      <a:lvl1pPr marL="0" marR="0" indent="0" algn="ctr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 cap="none">
          <a:ln>
            <a:noFill/>
          </a:ln>
          <a:solidFill>
            <a:srgbClr val="666666"/>
          </a:solidFill>
          <a:latin typeface="DejaVu Sans" pitchFamily="34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400"/>
              <a:t/>
            </a:r>
            <a:br>
              <a:rPr lang="ru-RU" sz="1400"/>
            </a:br>
            <a:r>
              <a:rPr lang="ru-RU" sz="1400"/>
              <a:t>ГОСУДАРСТВЕННОЕ БЮДЖЕТНОЕ ОБРАЗОВАТЕЛЬНОЕ</a:t>
            </a:r>
            <a:br>
              <a:rPr lang="ru-RU" sz="1400"/>
            </a:br>
            <a:r>
              <a:rPr lang="ru-RU" sz="1400"/>
              <a:t> УЧРЕЖДЕНИЕ ВЫСШЕГО ПРОФЕССИОНАЛЬНОГО</a:t>
            </a:r>
            <a:br>
              <a:rPr lang="ru-RU" sz="1400"/>
            </a:br>
            <a:r>
              <a:rPr lang="ru-RU" sz="1400"/>
              <a:t>ОБРАЗОВАНИЯ МОСКОВСКОЙ ОБЛАСТИ</a:t>
            </a:r>
            <a:br>
              <a:rPr lang="ru-RU" sz="1400"/>
            </a:br>
            <a:r>
              <a:rPr lang="ru-RU" sz="1400"/>
              <a:t>«АКАДЕМИЯ СОЦИАЛЬНОГО УПРАВЛЕНИЯ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03999" y="1753560"/>
            <a:ext cx="9071640" cy="4384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 sz="1600" dirty="0" smtClean="0">
              <a:latin typeface="Courier New" pitchFamily="49"/>
            </a:endParaRPr>
          </a:p>
          <a:p>
            <a:pPr lvl="0">
              <a:buNone/>
            </a:pPr>
            <a:endParaRPr lang="ru-RU" sz="1600" dirty="0">
              <a:latin typeface="Courier New" pitchFamily="49"/>
            </a:endParaRPr>
          </a:p>
          <a:p>
            <a:pPr lvl="0">
              <a:buNone/>
            </a:pPr>
            <a:endParaRPr lang="ru-RU" sz="1600" dirty="0" smtClean="0">
              <a:latin typeface="Courier New" pitchFamily="49"/>
            </a:endParaRPr>
          </a:p>
          <a:p>
            <a:pPr lvl="0">
              <a:buNone/>
            </a:pPr>
            <a:endParaRPr lang="ru-RU" sz="1600" dirty="0">
              <a:latin typeface="Courier New" pitchFamily="49"/>
            </a:endParaRPr>
          </a:p>
          <a:p>
            <a:pPr lvl="0">
              <a:buNone/>
            </a:pPr>
            <a:r>
              <a:rPr lang="ru-RU" sz="1600" dirty="0" smtClean="0">
                <a:latin typeface="Courier New" pitchFamily="49"/>
              </a:rPr>
              <a:t>Кафедра </a:t>
            </a:r>
            <a:r>
              <a:rPr lang="ru-RU" sz="1600" dirty="0">
                <a:latin typeface="Courier New" pitchFamily="49"/>
              </a:rPr>
              <a:t>развития </a:t>
            </a:r>
            <a:r>
              <a:rPr lang="ru-RU" sz="1600" dirty="0" smtClean="0">
                <a:latin typeface="Courier New" pitchFamily="49"/>
              </a:rPr>
              <a:t>образования</a:t>
            </a:r>
            <a:endParaRPr lang="ru-RU" sz="1600" dirty="0">
              <a:latin typeface="Arial Black" pitchFamily="34"/>
            </a:endParaRPr>
          </a:p>
          <a:p>
            <a:pPr lvl="0">
              <a:buNone/>
            </a:pPr>
            <a:r>
              <a:rPr lang="ru-RU" sz="1600" dirty="0">
                <a:latin typeface="Arial Black" pitchFamily="34"/>
              </a:rPr>
              <a:t>Конспект непосредственно образовательной деятельности педагога-психолога с использованием информационных коммуникативных технологий на тему:</a:t>
            </a:r>
          </a:p>
          <a:p>
            <a:pPr lvl="0">
              <a:buNone/>
            </a:pPr>
            <a:r>
              <a:rPr lang="ru-RU" sz="1600" dirty="0">
                <a:latin typeface="Arial Black" pitchFamily="34"/>
              </a:rPr>
              <a:t>«Наш Цирк. День смеха.»</a:t>
            </a:r>
          </a:p>
          <a:p>
            <a:pPr lvl="0">
              <a:buNone/>
            </a:pPr>
            <a:endParaRPr lang="ru-RU" sz="1600" dirty="0">
              <a:latin typeface="Arial Black" pitchFamily="34"/>
            </a:endParaRPr>
          </a:p>
          <a:p>
            <a:pPr lvl="0">
              <a:buNone/>
            </a:pPr>
            <a:endParaRPr lang="ru-RU" sz="1600" dirty="0">
              <a:latin typeface="Arial Black" pitchFamily="34"/>
            </a:endParaRPr>
          </a:p>
          <a:p>
            <a:pPr lvl="0">
              <a:buNone/>
            </a:pPr>
            <a:endParaRPr lang="ru-RU" sz="1600" dirty="0">
              <a:latin typeface="Arial Black" pitchFamily="34"/>
            </a:endParaRPr>
          </a:p>
          <a:p>
            <a:pPr lvl="0">
              <a:buNone/>
            </a:pPr>
            <a:endParaRPr lang="ru-RU" sz="1600" dirty="0">
              <a:latin typeface="Arial Black" pitchFamily="34"/>
            </a:endParaRPr>
          </a:p>
          <a:p>
            <a:pPr lvl="0">
              <a:buNone/>
            </a:pPr>
            <a:endParaRPr lang="ru-RU" sz="1600" dirty="0">
              <a:latin typeface="Arial Black" pitchFamily="34"/>
            </a:endParaRPr>
          </a:p>
          <a:p>
            <a:pPr lvl="0">
              <a:buNone/>
            </a:pPr>
            <a:endParaRPr lang="ru-RU" sz="1600" dirty="0">
              <a:latin typeface="Arial Black" pitchFamily="34"/>
            </a:endParaRPr>
          </a:p>
          <a:p>
            <a:pPr lvl="0">
              <a:buNone/>
            </a:pPr>
            <a:endParaRPr lang="ru-RU" sz="1600" dirty="0">
              <a:latin typeface="Arial Black" pitchFamily="34"/>
            </a:endParaRPr>
          </a:p>
          <a:p>
            <a:pPr lvl="0">
              <a:buNone/>
            </a:pPr>
            <a:endParaRPr lang="ru-RU" sz="1600" b="1" dirty="0"/>
          </a:p>
          <a:p>
            <a:pPr lvl="0">
              <a:buNone/>
            </a:pP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68000" y="3888000"/>
            <a:ext cx="4464000" cy="3587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Выполнила: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Трушечкина Татьяна Владимировна,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педагог-психолог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МДОУ - детский сад № 5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г.о</a:t>
            </a: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. Жуковский.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Научный руководитель: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доцент кафедры развития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образования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(ст. преподаватель)__________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4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Шевелева Наталия Николаевна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3040" y="6377040"/>
            <a:ext cx="2460960" cy="1299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0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>
                <a:ln>
                  <a:noFill/>
                </a:ln>
                <a:latin typeface="Segoe UI Black" pitchFamily="34"/>
                <a:ea typeface="Microsoft YaHei" pitchFamily="2"/>
                <a:cs typeface="Mangal" pitchFamily="2"/>
              </a:rPr>
              <a:t>Москва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>
                <a:ln>
                  <a:noFill/>
                </a:ln>
                <a:latin typeface="Segoe UI Black" pitchFamily="34"/>
                <a:ea typeface="Microsoft YaHei" pitchFamily="2"/>
                <a:cs typeface="Mangal" pitchFamily="2"/>
              </a:rPr>
              <a:t>2015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0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9920" y="3528000"/>
            <a:ext cx="4762079" cy="318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71999" y="301320"/>
            <a:ext cx="5903640" cy="56267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4320" lvl="0" indent="-274320"/>
            <a:r>
              <a:rPr lang="ru-RU" sz="2000" i="1">
                <a:latin typeface="Comic Sans MS" pitchFamily="66"/>
              </a:rPr>
              <a:t>Викторина на 1 Апреля (с ответами)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00" y="144000"/>
            <a:ext cx="10583999" cy="7200000"/>
          </a:xfrm>
        </p:spPr>
        <p:txBody>
          <a:bodyPr/>
          <a:lstStyle>
            <a:def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defPPr>
            <a:lvl1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1pPr>
            <a:lvl2pPr marL="0" marR="0" lvl="1" indent="0" algn="ctr">
              <a:spcBef>
                <a:spcPts val="0"/>
              </a:spcBef>
              <a:spcAft>
                <a:spcPts val="1134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2pPr>
            <a:lvl3pPr marL="0" marR="0" lvl="2" indent="0" algn="ctr">
              <a:spcBef>
                <a:spcPts val="0"/>
              </a:spcBef>
              <a:spcAft>
                <a:spcPts val="850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3pPr>
            <a:lvl4pPr marL="0" marR="0" lvl="3" indent="0" algn="ctr">
              <a:spcBef>
                <a:spcPts val="0"/>
              </a:spcBef>
              <a:spcAft>
                <a:spcPts val="56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4pPr>
            <a:lvl5pPr marL="0" marR="0" lvl="4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5pPr>
            <a:lvl6pPr marL="0" marR="0" lvl="5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6pPr>
            <a:lvl7pPr marL="0" marR="0" lvl="6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7pPr>
            <a:lvl8pPr marL="0" marR="0" lvl="7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8pPr>
            <a:lvl9pPr marL="0" marR="0" lvl="8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9pPr>
          </a:lstStyle>
          <a:p>
            <a:pPr marL="274320" lvl="0" indent="-274320"/>
            <a:endParaRPr lang="ru-RU" sz="1100" i="1" dirty="0" smtClean="0">
              <a:solidFill>
                <a:srgbClr val="993366"/>
              </a:solidFill>
              <a:latin typeface="Bitstream Charter"/>
            </a:endParaRPr>
          </a:p>
          <a:p>
            <a:pPr marL="274320" lvl="0" indent="-274320"/>
            <a:endParaRPr lang="ru-RU" sz="1100" i="1" dirty="0">
              <a:solidFill>
                <a:srgbClr val="993366"/>
              </a:solidFill>
              <a:latin typeface="Bitstream Charter"/>
            </a:endParaRPr>
          </a:p>
          <a:p>
            <a:pPr marL="274320" lvl="0" indent="-274320"/>
            <a:endParaRPr lang="ru-RU" sz="1100" i="1" dirty="0">
              <a:solidFill>
                <a:srgbClr val="993366"/>
              </a:solidFill>
              <a:latin typeface="Bitstream Charter"/>
            </a:endParaRPr>
          </a:p>
          <a:p>
            <a:pPr lvl="0">
              <a:spcAft>
                <a:spcPts val="0"/>
              </a:spcAft>
            </a:pPr>
            <a:r>
              <a:rPr lang="ru-RU" sz="1500" dirty="0">
                <a:latin typeface="Times New Roman" pitchFamily="18"/>
              </a:rPr>
              <a:t>1. «Продолжи пословицу»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Хорошо смеётся тот, кто смеётся …(</a:t>
            </a:r>
            <a:r>
              <a:rPr lang="ru-RU" sz="1500" b="1" dirty="0">
                <a:solidFill>
                  <a:srgbClr val="993300"/>
                </a:solidFill>
                <a:latin typeface="Times New Roman" pitchFamily="18"/>
              </a:rPr>
              <a:t>последним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).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В каждой шутке есть доля …(</a:t>
            </a:r>
            <a:r>
              <a:rPr lang="ru-RU" sz="1500" b="1" dirty="0">
                <a:solidFill>
                  <a:srgbClr val="993300"/>
                </a:solidFill>
                <a:latin typeface="Times New Roman" pitchFamily="18"/>
              </a:rPr>
              <a:t>правды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).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Делу – время, потехе – …(</a:t>
            </a:r>
            <a:r>
              <a:rPr lang="ru-RU" sz="1500" b="1" dirty="0">
                <a:solidFill>
                  <a:srgbClr val="993300"/>
                </a:solidFill>
                <a:latin typeface="Times New Roman" pitchFamily="18"/>
              </a:rPr>
              <a:t>час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).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Курам – …(</a:t>
            </a:r>
            <a:r>
              <a:rPr lang="ru-RU" sz="1500" b="1" dirty="0">
                <a:solidFill>
                  <a:srgbClr val="993300"/>
                </a:solidFill>
                <a:latin typeface="Times New Roman" pitchFamily="18"/>
              </a:rPr>
              <a:t>на смех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).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Смех без причины – самый лучший… (</a:t>
            </a:r>
            <a:r>
              <a:rPr lang="ru-RU" sz="1500" b="1" dirty="0">
                <a:solidFill>
                  <a:srgbClr val="993300"/>
                </a:solidFill>
                <a:latin typeface="Times New Roman" pitchFamily="18"/>
              </a:rPr>
              <a:t>смех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).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Шутишь над Фомой, так люби и над …(</a:t>
            </a:r>
            <a:r>
              <a:rPr lang="ru-RU" sz="1500" b="1" dirty="0">
                <a:solidFill>
                  <a:srgbClr val="993300"/>
                </a:solidFill>
                <a:latin typeface="Times New Roman" pitchFamily="18"/>
              </a:rPr>
              <a:t>собой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).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latin typeface="Times New Roman" pitchFamily="18"/>
              </a:rPr>
              <a:t>2. «Отгадываем загадки»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Каждый вечер,</a:t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На тропинке,</a:t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Продолжался тот</a:t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Кошмар.</a:t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Ухал, охал,</a:t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Выл по-волчьи,</a:t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И охотился … </a:t>
            </a:r>
            <a:r>
              <a:rPr lang="ru-RU" sz="1500" b="1" strike="sngStrike" dirty="0">
                <a:solidFill>
                  <a:srgbClr val="008000"/>
                </a:solidFill>
                <a:latin typeface="Times New Roman" pitchFamily="18"/>
              </a:rPr>
              <a:t>комар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 (</a:t>
            </a:r>
            <a:r>
              <a:rPr lang="ru-RU" sz="1500" dirty="0">
                <a:solidFill>
                  <a:srgbClr val="993300"/>
                </a:solidFill>
                <a:latin typeface="Times New Roman" pitchFamily="18"/>
              </a:rPr>
              <a:t>филин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По стволу, как в барабан,</a:t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Застучал в лесу …</a:t>
            </a:r>
            <a:r>
              <a:rPr lang="ru-RU" sz="1500" dirty="0">
                <a:solidFill>
                  <a:srgbClr val="008000"/>
                </a:solidFill>
                <a:latin typeface="Times New Roman" pitchFamily="18"/>
              </a:rPr>
              <a:t> </a:t>
            </a:r>
            <a:r>
              <a:rPr lang="ru-RU" sz="1500" b="1" strike="sngStrike" dirty="0">
                <a:solidFill>
                  <a:srgbClr val="008000"/>
                </a:solidFill>
                <a:latin typeface="Times New Roman" pitchFamily="18"/>
              </a:rPr>
              <a:t>баран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 (</a:t>
            </a:r>
            <a:r>
              <a:rPr lang="ru-RU" sz="1500" dirty="0">
                <a:solidFill>
                  <a:srgbClr val="993300"/>
                </a:solidFill>
                <a:latin typeface="Times New Roman" pitchFamily="18"/>
              </a:rPr>
              <a:t>дятел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Вот барьер преодолев,</a:t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Бьет копытом верный … </a:t>
            </a:r>
            <a:r>
              <a:rPr lang="ru-RU" sz="1500" b="1" strike="sngStrike" dirty="0">
                <a:solidFill>
                  <a:srgbClr val="008000"/>
                </a:solidFill>
                <a:latin typeface="Times New Roman" pitchFamily="18"/>
              </a:rPr>
              <a:t>лев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 (</a:t>
            </a:r>
            <a:r>
              <a:rPr lang="ru-RU" sz="1500" dirty="0">
                <a:solidFill>
                  <a:srgbClr val="993300"/>
                </a:solidFill>
                <a:latin typeface="Times New Roman" pitchFamily="18"/>
              </a:rPr>
              <a:t>конь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).</a:t>
            </a:r>
          </a:p>
          <a:p>
            <a:pPr lvl="0">
              <a:spcAft>
                <a:spcPts val="0"/>
              </a:spcAft>
            </a:pPr>
            <a:r>
              <a:rPr lang="ru-RU" sz="1500" b="1" dirty="0">
                <a:solidFill>
                  <a:srgbClr val="008000"/>
                </a:solidFill>
                <a:latin typeface="Times New Roman" pitchFamily="18"/>
              </a:rPr>
              <a:t>В каком году люди едят больше обычного?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/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b="1" dirty="0">
                <a:solidFill>
                  <a:srgbClr val="993300"/>
                </a:solidFill>
                <a:latin typeface="Times New Roman" pitchFamily="18"/>
              </a:rPr>
              <a:t>Ответ: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 в високосном</a:t>
            </a:r>
          </a:p>
          <a:p>
            <a:pPr lvl="0">
              <a:spcAft>
                <a:spcPts val="0"/>
              </a:spcAft>
            </a:pPr>
            <a:r>
              <a:rPr lang="ru-RU" sz="1500" b="1" dirty="0">
                <a:solidFill>
                  <a:srgbClr val="008000"/>
                </a:solidFill>
                <a:latin typeface="Times New Roman" pitchFamily="18"/>
              </a:rPr>
              <a:t>Под каким кустом сидел заяц во время дождя?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/>
            </a:r>
            <a:br>
              <a:rPr lang="ru-RU" sz="1500" dirty="0">
                <a:solidFill>
                  <a:srgbClr val="333333"/>
                </a:solidFill>
                <a:latin typeface="Times New Roman" pitchFamily="18"/>
              </a:rPr>
            </a:br>
            <a:r>
              <a:rPr lang="ru-RU" sz="1500" b="1" dirty="0">
                <a:solidFill>
                  <a:srgbClr val="993300"/>
                </a:solidFill>
                <a:latin typeface="Times New Roman" pitchFamily="18"/>
              </a:rPr>
              <a:t>Ответ:</a:t>
            </a:r>
            <a:r>
              <a:rPr lang="ru-RU" sz="1500" dirty="0">
                <a:solidFill>
                  <a:srgbClr val="333333"/>
                </a:solidFill>
                <a:latin typeface="Times New Roman" pitchFamily="18"/>
              </a:rPr>
              <a:t> под мокрым</a:t>
            </a:r>
          </a:p>
          <a:p>
            <a:pPr lvl="0">
              <a:spcAft>
                <a:spcPts val="0"/>
              </a:spcAft>
            </a:pPr>
            <a:r>
              <a:rPr lang="ru-RU" sz="1500" b="1" dirty="0">
                <a:solidFill>
                  <a:srgbClr val="008000"/>
                </a:solidFill>
                <a:latin typeface="Times New Roman" pitchFamily="18"/>
              </a:rPr>
              <a:t>За чем во рту язык?</a:t>
            </a:r>
            <a:r>
              <a:rPr lang="ru-RU" sz="1100" dirty="0">
                <a:solidFill>
                  <a:srgbClr val="333333"/>
                </a:solidFill>
                <a:latin typeface="Bitstream Charter"/>
              </a:rPr>
              <a:t/>
            </a:r>
            <a:br>
              <a:rPr lang="ru-RU" sz="1100" dirty="0">
                <a:solidFill>
                  <a:srgbClr val="333333"/>
                </a:solidFill>
                <a:latin typeface="Bitstream Charter"/>
              </a:rPr>
            </a:br>
            <a:r>
              <a:rPr lang="ru-RU" sz="1100" b="1" dirty="0">
                <a:solidFill>
                  <a:srgbClr val="993300"/>
                </a:solidFill>
                <a:latin typeface="Bitstream Charter"/>
              </a:rPr>
              <a:t>Ответ:</a:t>
            </a:r>
            <a:r>
              <a:rPr lang="ru-RU" sz="1100" dirty="0">
                <a:solidFill>
                  <a:srgbClr val="333333"/>
                </a:solidFill>
                <a:latin typeface="Bitstream Charter"/>
              </a:rPr>
              <a:t> за зубами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3314" b="11651"/>
          <a:stretch>
            <a:fillRect/>
          </a:stretch>
        </p:blipFill>
        <p:spPr>
          <a:xfrm>
            <a:off x="-1" y="467469"/>
            <a:ext cx="3383791" cy="29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8112" y="3851845"/>
            <a:ext cx="2945677" cy="35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00" y="33606"/>
            <a:ext cx="9503999" cy="7455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600" b="1" i="0" u="sng" strike="noStrike" kern="1200" cap="none" dirty="0" smtClean="0">
                <a:ln>
                  <a:noFill/>
                </a:ln>
                <a:solidFill>
                  <a:srgbClr val="800000"/>
                </a:solidFill>
                <a:uFillTx/>
                <a:latin typeface="GulimChe" pitchFamily="49"/>
                <a:ea typeface="Microsoft YaHei" pitchFamily="2"/>
                <a:cs typeface="Mangal" pitchFamily="2"/>
              </a:rPr>
              <a:t>«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sng" strike="noStrike" kern="1200" cap="none" dirty="0" smtClean="0">
                <a:ln>
                  <a:noFill/>
                </a:ln>
                <a:solidFill>
                  <a:srgbClr val="800000"/>
                </a:solidFill>
                <a:uFillTx/>
                <a:latin typeface="GulimChe" pitchFamily="49"/>
                <a:ea typeface="Microsoft YaHei" pitchFamily="2"/>
                <a:cs typeface="Mangal" pitchFamily="2"/>
              </a:rPr>
              <a:t>Как </a:t>
            </a:r>
            <a:r>
              <a:rPr lang="ru-RU" sz="1600" b="1" i="0" u="sng" strike="noStrike" kern="1200" cap="none" dirty="0">
                <a:ln>
                  <a:noFill/>
                </a:ln>
                <a:solidFill>
                  <a:srgbClr val="800000"/>
                </a:solidFill>
                <a:uFillTx/>
                <a:latin typeface="GulimChe" pitchFamily="49"/>
                <a:ea typeface="Microsoft YaHei" pitchFamily="2"/>
                <a:cs typeface="Mangal" pitchFamily="2"/>
              </a:rPr>
              <a:t>называется это произведение? Кто его автор?»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endParaRPr lang="ru-RU" sz="1600" b="0" i="0" u="none" strike="noStrike" kern="1200" cap="none" dirty="0" smtClean="0">
              <a:ln>
                <a:noFill/>
              </a:ln>
              <a:latin typeface="Source Sans Pro Black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endParaRPr lang="ru-RU" sz="1600" dirty="0">
              <a:latin typeface="Source Sans Pro Black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 smtClean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В </a:t>
            </a: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этой сказке нет порядка: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Что ни слово — то загадка!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Вот что сказка говорит: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Жили-были КОТ и КИТ.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КОТ — огромный, просто страшный!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КИТ был маленький, домашний.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КИТ мяукал.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КОТ пыхтел.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КИТ купаться не хотел,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Как огня воды боялся.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КОТ всегда над ним смеялся!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Время так проводит КИТ: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Ночью бродит, днем храпит.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КОТ плывет по океану.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КИТ из блюдца есть сметану.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Ловит КИТ мышей на суше.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КОТ на море бьет баклуши!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Ответ: « Кит и кот», автор Борис </a:t>
            </a:r>
            <a:r>
              <a:rPr lang="ru-RU" sz="1600" b="0" i="0" u="none" strike="noStrike" kern="1200" cap="none" dirty="0" err="1">
                <a:ln>
                  <a:noFill/>
                </a:ln>
                <a:latin typeface="Source Sans Pro Black" pitchFamily="34"/>
                <a:ea typeface="Microsoft YaHei" pitchFamily="2"/>
                <a:cs typeface="Mangal" pitchFamily="2"/>
              </a:rPr>
              <a:t>Заходер</a:t>
            </a:r>
            <a:endParaRPr lang="ru-RU" sz="1600" b="0" i="0" u="none" strike="noStrike" kern="1200" cap="none" dirty="0">
              <a:ln>
                <a:noFill/>
              </a:ln>
              <a:latin typeface="Source Sans Pro Black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endParaRPr lang="ru-RU" sz="16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71999" y="863999"/>
            <a:ext cx="5171040" cy="29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0" y="4184639"/>
            <a:ext cx="3930479" cy="294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197640"/>
            <a:ext cx="9071640" cy="14698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defPPr>
            <a:lvl1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1pPr>
            <a:lvl2pPr marL="0" marR="0" lvl="1" indent="0" algn="ctr">
              <a:spcBef>
                <a:spcPts val="0"/>
              </a:spcBef>
              <a:spcAft>
                <a:spcPts val="1134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2pPr>
            <a:lvl3pPr marL="0" marR="0" lvl="2" indent="0" algn="ctr">
              <a:spcBef>
                <a:spcPts val="0"/>
              </a:spcBef>
              <a:spcAft>
                <a:spcPts val="850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3pPr>
            <a:lvl4pPr marL="0" marR="0" lvl="3" indent="0" algn="ctr">
              <a:spcBef>
                <a:spcPts val="0"/>
              </a:spcBef>
              <a:spcAft>
                <a:spcPts val="56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4pPr>
            <a:lvl5pPr marL="0" marR="0" lvl="4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5pPr>
            <a:lvl6pPr marL="0" marR="0" lvl="5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6pPr>
            <a:lvl7pPr marL="0" marR="0" lvl="6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7pPr>
            <a:lvl8pPr marL="0" marR="0" lvl="7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8pPr>
            <a:lvl9pPr marL="0" marR="0" lvl="8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9pPr>
          </a:lstStyle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7092"/>
          <a:stretch>
            <a:fillRect/>
          </a:stretch>
        </p:blipFill>
        <p:spPr>
          <a:xfrm>
            <a:off x="288000" y="288000"/>
            <a:ext cx="961020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indent="572759">
              <a:buNone/>
            </a:pPr>
            <a:r>
              <a:rPr lang="ru-RU" sz="1600" b="1">
                <a:solidFill>
                  <a:srgbClr val="000000"/>
                </a:solidFill>
                <a:highlight>
                  <a:srgbClr val="FFFFFF"/>
                </a:highlight>
                <a:latin typeface="Franklin Gothic Medium" pitchFamily="34"/>
              </a:rPr>
              <a:t>В данной работе представлен конспект непосредственно образовательной деятельности с использованием информационных коммуникативных технологий на тему: «Наш Цирк. День смеха.»</a:t>
            </a:r>
            <a:br>
              <a:rPr lang="ru-RU" sz="1600" b="1">
                <a:solidFill>
                  <a:srgbClr val="000000"/>
                </a:solidFill>
                <a:highlight>
                  <a:srgbClr val="FFFFFF"/>
                </a:highlight>
                <a:latin typeface="Franklin Gothic Medium" pitchFamily="34"/>
              </a:rPr>
            </a:br>
            <a:r>
              <a:rPr lang="ru-RU" sz="1600" b="1">
                <a:solidFill>
                  <a:srgbClr val="000000"/>
                </a:solidFill>
                <a:highlight>
                  <a:srgbClr val="FFFFFF"/>
                </a:highlight>
                <a:latin typeface="Franklin Gothic Medium" pitchFamily="34"/>
              </a:rPr>
              <a:t>День смеха 1 апреля как психологическая профилактика негативных эмоциональных состояний.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60000" y="1403573"/>
            <a:ext cx="9071640" cy="5652427"/>
          </a:xfrm>
        </p:spPr>
        <p:txBody>
          <a:bodyPr/>
          <a:lstStyle>
            <a:def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defPPr>
            <a:lvl1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1pPr>
            <a:lvl2pPr marL="0" marR="0" lvl="1" indent="0" algn="ctr">
              <a:spcBef>
                <a:spcPts val="0"/>
              </a:spcBef>
              <a:spcAft>
                <a:spcPts val="1134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2pPr>
            <a:lvl3pPr marL="0" marR="0" lvl="2" indent="0" algn="ctr">
              <a:spcBef>
                <a:spcPts val="0"/>
              </a:spcBef>
              <a:spcAft>
                <a:spcPts val="850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3pPr>
            <a:lvl4pPr marL="0" marR="0" lvl="3" indent="0" algn="ctr">
              <a:spcBef>
                <a:spcPts val="0"/>
              </a:spcBef>
              <a:spcAft>
                <a:spcPts val="56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4pPr>
            <a:lvl5pPr marL="0" marR="0" lvl="4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5pPr>
            <a:lvl6pPr marL="0" marR="0" lvl="5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6pPr>
            <a:lvl7pPr marL="0" marR="0" lvl="6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7pPr>
            <a:lvl8pPr marL="0" marR="0" lvl="7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8pPr>
            <a:lvl9pPr marL="0" marR="0" lvl="8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9pPr>
          </a:lstStyle>
          <a:p>
            <a:pPr lvl="0" indent="572759" algn="l"/>
            <a:r>
              <a:rPr lang="ru-RU" sz="1600" dirty="0">
                <a:solidFill>
                  <a:srgbClr val="000000"/>
                </a:solidFill>
                <a:latin typeface="Times New Roman" pitchFamily="18"/>
              </a:rPr>
              <a:t>Психологическая профилактика – работа психолога по предупреждению возможного неблагополучия в психическом и личностном развитии детей. по созданию психологических условий. максимально благоприятных для этого развития.</a:t>
            </a:r>
          </a:p>
          <a:p>
            <a:pPr lvl="0" indent="572759" algn="l"/>
            <a:r>
              <a:rPr lang="ru-RU" sz="1600" dirty="0">
                <a:solidFill>
                  <a:srgbClr val="000000"/>
                </a:solidFill>
                <a:latin typeface="Times New Roman" pitchFamily="18"/>
              </a:rPr>
              <a:t>Развитие ребенка тесным образом связано с особенностями мира его чувств и переживаний. Маленькие дети часто находятся в “плену эмоций”. поскольку еще не могут управлять своими чувствами. что приводит к импульсивности поведения. осложнением в общении со сверстниками и взрослыми. А ведь живое человеческое общение существенно обогащает жизнь детей. раскрашивает яркими красками сферу их ощущений. Современные дети не всегда способны осознавать и контролировать свои эмоции. а это приводит к импульсивности поведения. Поэтому так актуальна и важна работа. направленная на развитие эмоциональной сферы.</a:t>
            </a:r>
          </a:p>
          <a:p>
            <a:pPr lvl="0" algn="l"/>
            <a:r>
              <a:rPr lang="ru-RU" sz="1600" dirty="0">
                <a:solidFill>
                  <a:srgbClr val="000000"/>
                </a:solidFill>
                <a:latin typeface="Times New Roman" pitchFamily="18"/>
              </a:rPr>
              <a:t>Необходимость решения проблемы развития чувства юмора продиктована результатами исследования социальной стороны юмора. Они свидетельствуют о положительном эффекте юмора. ослабляющем стресс. укрепляющем здоровье человека. социальные связи. позволяющем оптимистично воспринимать возникающие проблемы. повышающем удовлетворенность деятельностью и ее результативностью.</a:t>
            </a:r>
          </a:p>
          <a:p>
            <a:pPr lvl="0" algn="l"/>
            <a:r>
              <a:rPr lang="ru-RU" sz="1600" dirty="0">
                <a:solidFill>
                  <a:srgbClr val="000000"/>
                </a:solidFill>
                <a:latin typeface="Times New Roman" pitchFamily="18"/>
              </a:rPr>
              <a:t>Представленный конспект, построен в соответствии с:</a:t>
            </a:r>
          </a:p>
          <a:p>
            <a:pPr marL="448919" lvl="0" indent="-179640" algn="l">
              <a:tabLst>
                <a:tab pos="897838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/>
              </a:rPr>
              <a:t>интеграцией образовательных областей в соответствии с возрастными возможностями и особенностями детей;</a:t>
            </a:r>
          </a:p>
          <a:p>
            <a:pPr marL="448919" lvl="0" indent="-179640" algn="l">
              <a:tabLst>
                <a:tab pos="897838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/>
              </a:rPr>
              <a:t>спецификой и возможностями образовательных областей</a:t>
            </a:r>
          </a:p>
          <a:p>
            <a:pPr lvl="0" algn="l"/>
            <a:r>
              <a:rPr lang="ru-RU" sz="1600" dirty="0">
                <a:solidFill>
                  <a:srgbClr val="000000"/>
                </a:solidFill>
                <a:latin typeface="Times New Roman" pitchFamily="18"/>
              </a:rPr>
              <a:t>решением программных образовательных задач в самостоятельной деятельности дошкольников, совместной деятельности взрослого и детей  не только в рамках непосредственно образовательной деятельности, но и при проведении режимных моментов.</a:t>
            </a:r>
          </a:p>
          <a:p>
            <a:pPr lvl="0" indent="572759" algn="l"/>
            <a:endParaRPr lang="ru-RU" sz="1600" dirty="0">
              <a:solidFill>
                <a:srgbClr val="000000"/>
              </a:solidFill>
              <a:latin typeface="Verdana" pitchFamily="3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359" y="0"/>
            <a:ext cx="9071640" cy="7592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2200" b="1">
                <a:latin typeface="Segoe Script" pitchFamily="34"/>
              </a:rPr>
              <a:t>Программные задачи: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00" y="759239"/>
            <a:ext cx="10296000" cy="9563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sng" strike="noStrike" kern="1200" cap="none" dirty="0">
                <a:ln>
                  <a:noFill/>
                </a:ln>
                <a:uFillTx/>
                <a:latin typeface="Segoe Print" pitchFamily="18"/>
                <a:ea typeface="Microsoft YaHei" pitchFamily="2"/>
                <a:cs typeface="Mangal" pitchFamily="2"/>
              </a:rPr>
              <a:t>Образовательные: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Сформировать опыт самостоятельного преодоления затруднения под руководством </a:t>
            </a:r>
            <a:endParaRPr lang="ru-RU" sz="1600" b="1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педагога-психолога </a:t>
            </a: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(на основе рефлексивного метода).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Сформировать представление о сравнении предметов по длине путем наложения </a:t>
            </a:r>
            <a:endParaRPr lang="ru-RU" sz="1600" b="1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и </a:t>
            </a: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приложения.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Продолжать упражнять в ориентировке на плоскости и умении составлять картинку.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Формировать навыки учебной деятельности: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Учить осознавать цели;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Выбирать системы действий для достижения цели;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Учить оценивать результаты деятельности.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sng" strike="noStrike" kern="1200" cap="none" dirty="0">
                <a:ln>
                  <a:noFill/>
                </a:ln>
                <a:uFillTx/>
                <a:latin typeface="Segoe Print" pitchFamily="18"/>
                <a:ea typeface="Microsoft YaHei" pitchFamily="2"/>
                <a:cs typeface="Mangal" pitchFamily="2"/>
              </a:rPr>
              <a:t>Развивающие: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Развивать память, внимание, мышление.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Развивать речь: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1. расширять словарный запас детей и знания об окружающем мире;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2. формировать звуковую культуру речи и грамматический строй речи.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3. Развивать сенсорные возможности ребенка.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4. Формировать эстетический вкус.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5. Развивать эмоционально-волевую сферу ребенка.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6. Развивать воображение.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  <a:defRPr sz="1000"/>
            </a:pPr>
            <a:r>
              <a:rPr lang="ru-RU" sz="16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7. Развивать творческое мышление.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69599" y="2405519"/>
            <a:ext cx="3568680" cy="251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2200" b="1">
                <a:latin typeface="Segoe Script" pitchFamily="34"/>
              </a:rPr>
              <a:t>Программные задачи: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defPPr>
            <a:lvl1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1pPr>
            <a:lvl2pPr marL="0" marR="0" lvl="1" indent="0" algn="ctr">
              <a:spcBef>
                <a:spcPts val="0"/>
              </a:spcBef>
              <a:spcAft>
                <a:spcPts val="1134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2pPr>
            <a:lvl3pPr marL="0" marR="0" lvl="2" indent="0" algn="ctr">
              <a:spcBef>
                <a:spcPts val="0"/>
              </a:spcBef>
              <a:spcAft>
                <a:spcPts val="850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3pPr>
            <a:lvl4pPr marL="0" marR="0" lvl="3" indent="0" algn="ctr">
              <a:spcBef>
                <a:spcPts val="0"/>
              </a:spcBef>
              <a:spcAft>
                <a:spcPts val="56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4pPr>
            <a:lvl5pPr marL="0" marR="0" lvl="4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5pPr>
            <a:lvl6pPr marL="0" marR="0" lvl="5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6pPr>
            <a:lvl7pPr marL="0" marR="0" lvl="6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7pPr>
            <a:lvl8pPr marL="0" marR="0" lvl="7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8pPr>
            <a:lvl9pPr marL="0" marR="0" lvl="8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9pPr>
          </a:lstStyle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 u="sng">
                <a:latin typeface="Segoe Print" pitchFamily="2"/>
              </a:rPr>
              <a:t>Воспитательные</a:t>
            </a:r>
            <a:r>
              <a:rPr lang="ru-RU" sz="1800" b="1">
                <a:latin typeface="Segoe Print" pitchFamily="2"/>
              </a:rPr>
              <a:t>: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>
                <a:latin typeface="Liberation Sans" pitchFamily="34"/>
              </a:rPr>
              <a:t> Воспитывать дружелюбие, желание прийти на помощь.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>
                <a:latin typeface="Liberation Sans" pitchFamily="34"/>
              </a:rPr>
              <a:t>Приобщать к сопереживанию, сотрудничеству, сотворчеству.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>
                <a:latin typeface="Liberation Sans" pitchFamily="34"/>
              </a:rPr>
              <a:t>Воспитывать самостоятельность, собранность, сосредоточенность, усидчивость;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 u="sng">
                <a:latin typeface="Segoe Print" pitchFamily="2"/>
              </a:rPr>
              <a:t>Коррекционно-воспитывающие:</a:t>
            </a:r>
            <a:r>
              <a:rPr lang="ru-RU" sz="1800" b="1">
                <a:latin typeface="Segoe Print" pitchFamily="2"/>
              </a:rPr>
              <a:t> </a:t>
            </a:r>
            <a:r>
              <a:rPr lang="ru-RU" sz="1800" b="1">
                <a:latin typeface="Liberation Sans" pitchFamily="34"/>
              </a:rPr>
              <a:t>Создать условия для воспитания культуры поведения через доброжелательное отношение друг к другу. Используя игровую ситуацию воспитывать коммуникативные навыки, формировать умение работать в паре, в подгруппе и общем коллективе.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2400" b="1">
                <a:latin typeface="Comic Sans MS" pitchFamily="66"/>
              </a:rPr>
              <a:t>Творческий цикл.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>
                <a:latin typeface="Liberation Sans" pitchFamily="34"/>
              </a:rPr>
              <a:t>Задачи: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>
                <a:latin typeface="Liberation Sans" pitchFamily="34"/>
              </a:rPr>
              <a:t>1. Развивать конструктивные способности.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>
                <a:latin typeface="Liberation Sans" pitchFamily="34"/>
              </a:rPr>
              <a:t>2. Тренировать память, внимание.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>
                <a:latin typeface="Liberation Sans" pitchFamily="34"/>
              </a:rPr>
              <a:t>3. Развивать воображение.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>
                <a:latin typeface="Liberation Sans" pitchFamily="34"/>
              </a:rPr>
              <a:t>4. Развивать творческое, понятийно-образное, логическое, абстрактное мышление; использовать элементы развития эвристического мышления.</a:t>
            </a:r>
          </a:p>
          <a:p>
            <a:pPr lvl="0">
              <a:spcBef>
                <a:spcPts val="1191"/>
              </a:spcBef>
              <a:spcAft>
                <a:spcPts val="992"/>
              </a:spcAft>
            </a:pPr>
            <a:r>
              <a:rPr lang="ru-RU" sz="1800" b="1">
                <a:latin typeface="Liberation Sans" pitchFamily="34"/>
              </a:rPr>
              <a:t>5. Развивать потребности к познанию.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76000" y="792000"/>
            <a:ext cx="215532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41240" y="5688000"/>
            <a:ext cx="199476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16000" y="3600000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400">
                <a:solidFill>
                  <a:srgbClr val="000000"/>
                </a:solidFill>
                <a:latin typeface="Times New Roman" pitchFamily="18"/>
              </a:rPr>
              <a:t>ПРИЛОЖЕНИЕ 4</a:t>
            </a:r>
            <a:br>
              <a:rPr lang="ru-RU" sz="1400">
                <a:solidFill>
                  <a:srgbClr val="000000"/>
                </a:solidFill>
                <a:latin typeface="Times New Roman" pitchFamily="18"/>
              </a:rPr>
            </a:br>
            <a:r>
              <a:rPr lang="ru-RU"/>
              <a:t>Найди 7 отличий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defPPr>
            <a:lvl1pPr marL="0" marR="0" lvl="0" indent="0" algn="ctr">
              <a:spcBef>
                <a:spcPts val="0"/>
              </a:spcBef>
              <a:spcAft>
                <a:spcPts val="141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1pPr>
            <a:lvl2pPr marL="0" marR="0" lvl="1" indent="0" algn="ctr">
              <a:spcBef>
                <a:spcPts val="0"/>
              </a:spcBef>
              <a:spcAft>
                <a:spcPts val="1134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2pPr>
            <a:lvl3pPr marL="0" marR="0" lvl="2" indent="0" algn="ctr">
              <a:spcBef>
                <a:spcPts val="0"/>
              </a:spcBef>
              <a:spcAft>
                <a:spcPts val="850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3pPr>
            <a:lvl4pPr marL="0" marR="0" lvl="3" indent="0" algn="ctr">
              <a:spcBef>
                <a:spcPts val="0"/>
              </a:spcBef>
              <a:spcAft>
                <a:spcPts val="567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4pPr>
            <a:lvl5pPr marL="0" marR="0" lvl="4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5pPr>
            <a:lvl6pPr marL="0" marR="0" lvl="5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6pPr>
            <a:lvl7pPr marL="0" marR="0" lvl="6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7pPr>
            <a:lvl8pPr marL="0" marR="0" lvl="7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8pPr>
            <a:lvl9pPr marL="0" marR="0" lvl="8" indent="0" algn="ctr">
              <a:spcBef>
                <a:spcPts val="0"/>
              </a:spcBef>
              <a:spcAft>
                <a:spcPts val="283"/>
              </a:spcAft>
              <a:buNone/>
              <a:tabLst/>
              <a:defRPr lang="ru-RU" sz="3200" b="0" i="0" u="none" strike="noStrike" kern="1200" cap="none">
                <a:ln>
                  <a:noFill/>
                </a:ln>
                <a:solidFill>
                  <a:srgbClr val="666666"/>
                </a:solidFill>
                <a:latin typeface="DejaVu Sans" pitchFamily="34"/>
                <a:ea typeface="Microsoft YaHei" pitchFamily="2"/>
                <a:cs typeface="Mangal" pitchFamily="2"/>
              </a:defRPr>
            </a:lvl9pPr>
          </a:lstStyle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2075039"/>
            <a:ext cx="4320000" cy="490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63839" y="1872000"/>
            <a:ext cx="4268160" cy="5091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68359" y="321840"/>
            <a:ext cx="9071640" cy="12621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</a:rPr>
              <a:t>ПРИЛОЖЕНИЕ 5</a:t>
            </a:r>
            <a:r>
              <a:rPr lang="ru-RU" sz="2400">
                <a:solidFill>
                  <a:srgbClr val="000000"/>
                </a:solidFill>
                <a:latin typeface="Impact" pitchFamily="34"/>
              </a:rPr>
              <a:t/>
            </a:r>
            <a:br>
              <a:rPr lang="ru-RU" sz="2400">
                <a:solidFill>
                  <a:srgbClr val="000000"/>
                </a:solidFill>
                <a:latin typeface="Impact" pitchFamily="34"/>
              </a:rPr>
            </a:br>
            <a:r>
              <a:rPr lang="ru-RU" sz="2400">
                <a:latin typeface="Impact" pitchFamily="34"/>
              </a:rPr>
              <a:t>Загадки-шутки. Шутки на полминутки.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00" y="1563479"/>
            <a:ext cx="9914399" cy="6141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Где край света? (Там, где начинается тень.)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Сколько горошин может войти в один стакан? (Ни одной – все надо положить.)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По чему люди ходят? (По земле.)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Без чего не испечешь хлеба? (Без корки.)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Сколько яиц можно съесть натощак? (Одно – второе будет уже не натощак.)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Что с земли легко подымешь, но далеко не закинешь? (Пух.)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В каком году люди едят больше? (В високосном.)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Какой месяц короче всех? (Май – три буквы.)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Кто говорит на всех языках? (Эхо.)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Почему собака лает? (Говорить не умеет.)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Каким гребнем голову не расчешешь? (Петушиным.)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Когда строят новый дом, во что вбивают первый гвоздь? (В шляпку.)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У кого голова дорога? (У коровы, ведь у нее, действительно, голова да рога!)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На какое дерево садится птица во время сильного ливня? (На мокрое.)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На какой вопрос нельзя дать положительный ответ? (Ты спишь?)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Почему петух поет, закрыв глаза? (Показывает, что поет наизусть.)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0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0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1600"/>
              <a:t>ПРИЛОЖЕНИЕ 6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>Шуточная беспроигрышная лотерея к 1 апреля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67999"/>
            <a:ext cx="10368000" cy="6882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5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1. </a:t>
            </a: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Вещь, не выходящая из моды. (Шнурки)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2. Вам за ласковые глазки сувенир — читайте … (сказки)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3. Выигрыш твой еще впереди, а ты на других пока погляди. (Дополнительный номер).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4. Даже сам старик Кощей этим пыль сметал с ушей. (Щетка).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5. Вот билет, так билет, в номерах не ройся,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Считай, что выигрыша нет — поплачь и успокойся.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(Носовой платок).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6. Получив подарок этот, призадумайся немножко, может, ты друзей </a:t>
            </a:r>
            <a:r>
              <a:rPr lang="ru-RU" sz="1600" b="0" i="0" u="none" strike="noStrike" kern="1200" cap="none" dirty="0" err="1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забыл,напиши</a:t>
            </a: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 письмо им, крошка. (Ручка).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7. Получи свою игрушку, закрой глаза и помечтай, если купишь эту штуку, меня </a:t>
            </a:r>
            <a:r>
              <a:rPr lang="ru-RU" sz="1600" b="0" i="0" u="none" strike="noStrike" kern="1200" cap="none" dirty="0" err="1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наней</a:t>
            </a: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 ты покатай. (Машинка).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8. Хочешь быть богатым, будь им. (Кошелек).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9. Тюль вчера поели моли, </a:t>
            </a:r>
            <a:r>
              <a:rPr lang="ru-RU" sz="1600" b="0" i="0" u="none" strike="noStrike" kern="1200" cap="none" dirty="0" err="1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разодралися</a:t>
            </a: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 до боли, мы взамен даем (пакет) —ничего другого нет!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10. Этот мяч остановит детский плач. (Воздушный шарик).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11. Чтоб была полна кубышка, вам необходима (крышка).</a:t>
            </a:r>
          </a:p>
          <a:p>
            <a:pPr marL="0" marR="0" lvl="0" indent="0" algn="l" rtl="0" hangingPunct="0">
              <a:lnSpc>
                <a:spcPct val="150000"/>
              </a:lnSpc>
              <a:buNone/>
              <a:tabLst/>
              <a:defRPr sz="1000"/>
            </a:pPr>
            <a:r>
              <a:rPr lang="ru-RU" sz="1600" b="0" i="0" u="none" strike="noStrike" kern="1200" cap="none" dirty="0">
                <a:ln>
                  <a:noFill/>
                </a:ln>
                <a:latin typeface="AngsanaUPC" pitchFamily="18"/>
                <a:ea typeface="Microsoft YaHei" pitchFamily="2"/>
                <a:cs typeface="Mangal" pitchFamily="2"/>
              </a:rPr>
              <a:t>12. Да, билет счастливый ваш, так держите (карандаш).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500" b="0" i="0" u="none" strike="noStrike" kern="1200" cap="none" dirty="0">
              <a:ln>
                <a:noFill/>
              </a:ln>
              <a:latin typeface="AngsanaUPC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endParaRPr lang="ru-RU" sz="10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800"/>
              <a:t>ПРИЛОЖЕНИЕ 7.</a:t>
            </a:r>
            <a:r>
              <a:rPr lang="ru-RU" sz="2600"/>
              <a:t/>
            </a:r>
            <a:br>
              <a:rPr lang="ru-RU" sz="2600"/>
            </a:br>
            <a:r>
              <a:rPr lang="ru-RU" sz="2600" i="1">
                <a:latin typeface="Verdana" pitchFamily="34"/>
              </a:rPr>
              <a:t>Шуточные раскраски.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96920" y="3168000"/>
            <a:ext cx="4876919" cy="3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84000" y="2378519"/>
            <a:ext cx="4411439" cy="316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61359" y="4110119"/>
            <a:ext cx="2258640" cy="316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9008"/>
          <a:stretch>
            <a:fillRect/>
          </a:stretch>
        </p:blipFill>
        <p:spPr>
          <a:xfrm>
            <a:off x="144000" y="144000"/>
            <a:ext cx="5909040" cy="403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9480"/>
          <a:stretch>
            <a:fillRect/>
          </a:stretch>
        </p:blipFill>
        <p:spPr>
          <a:xfrm>
            <a:off x="5040000" y="4101480"/>
            <a:ext cx="4988520" cy="33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6000" y="4263479"/>
            <a:ext cx="4779359" cy="358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b="13520"/>
          <a:stretch>
            <a:fillRect/>
          </a:stretch>
        </p:blipFill>
        <p:spPr>
          <a:xfrm>
            <a:off x="6551999" y="109440"/>
            <a:ext cx="338400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122160" y="1440000"/>
            <a:ext cx="3453839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1121</Words>
  <Application>Microsoft Office PowerPoint</Application>
  <PresentationFormat>Экран (4:3)</PresentationFormat>
  <Paragraphs>145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Обычный</vt:lpstr>
      <vt:lpstr>focus</vt:lpstr>
      <vt:lpstr> ГОСУДАРСТВЕННОЕ БЮДЖЕТНОЕ ОБРАЗОВАТЕЛЬНОЕ  УЧРЕЖДЕНИЕ ВЫСШЕГО ПРОФЕССИОНАЛЬНОГО ОБРАЗОВАНИЯ МОСКОВСКОЙ ОБЛАСТИ «АКАДЕМИЯ СОЦИАЛЬНОГО УПРАВЛЕНИЯ</vt:lpstr>
      <vt:lpstr>В данной работе представлен конспект непосредственно образовательной деятельности с использованием информационных коммуникативных технологий на тему: «Наш Цирк. День смеха.» День смеха 1 апреля как психологическая профилактика негативных эмоциональных состояний.</vt:lpstr>
      <vt:lpstr>Программные задачи:</vt:lpstr>
      <vt:lpstr>Программные задачи:</vt:lpstr>
      <vt:lpstr>ПРИЛОЖЕНИЕ 4 Найди 7 отличий</vt:lpstr>
      <vt:lpstr>ПРИЛОЖЕНИЕ 5 Загадки-шутки. Шутки на полминутки.</vt:lpstr>
      <vt:lpstr>ПРИЛОЖЕНИЕ 6 Шуточная беспроигрышная лотерея к 1 апреля</vt:lpstr>
      <vt:lpstr>ПРИЛОЖЕНИЕ 7. Шуточные раскраски.</vt:lpstr>
      <vt:lpstr>Презентация PowerPoint</vt:lpstr>
      <vt:lpstr>Викторина на 1 Апреля (с ответами)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ГОСУДАРСТВЕННОЕ БЮДЖЕТНОЕ ОБРАЗОВАТЕЛЬНОЕ  УЧРЕЖДЕНИЕ ВЫСШЕГО ПРОФЕССИОНАЛЬНОГО ОБРАЗОВАНИЯ МОСКОВСКОЙ ОБЛАСТИ «АКАДЕМИЯ СОЦИАЛЬНОГО УПРАВЛЕНИЯ</dc:title>
  <dc:creator>Татьяна</dc:creator>
  <cp:lastModifiedBy>Татьяна</cp:lastModifiedBy>
  <cp:revision>6</cp:revision>
  <dcterms:created xsi:type="dcterms:W3CDTF">2015-03-24T21:06:42Z</dcterms:created>
  <dcterms:modified xsi:type="dcterms:W3CDTF">2015-03-30T20:53:43Z</dcterms:modified>
</cp:coreProperties>
</file>