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2" r:id="rId5"/>
    <p:sldId id="260" r:id="rId6"/>
    <p:sldId id="261" r:id="rId7"/>
    <p:sldId id="271" r:id="rId8"/>
    <p:sldId id="263" r:id="rId9"/>
    <p:sldId id="267" r:id="rId10"/>
    <p:sldId id="266" r:id="rId11"/>
    <p:sldId id="270" r:id="rId12"/>
    <p:sldId id="268" r:id="rId13"/>
    <p:sldId id="269" r:id="rId14"/>
    <p:sldId id="264" r:id="rId15"/>
    <p:sldId id="265" r:id="rId16"/>
    <p:sldId id="272" r:id="rId17"/>
    <p:sldId id="281" r:id="rId18"/>
    <p:sldId id="273" r:id="rId19"/>
    <p:sldId id="274" r:id="rId20"/>
    <p:sldId id="287" r:id="rId21"/>
    <p:sldId id="299" r:id="rId22"/>
    <p:sldId id="285" r:id="rId23"/>
    <p:sldId id="297" r:id="rId24"/>
    <p:sldId id="282" r:id="rId25"/>
    <p:sldId id="283" r:id="rId26"/>
    <p:sldId id="286" r:id="rId27"/>
    <p:sldId id="300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2D9D87-0048-4AD5-AA45-F994159A38A4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94451C-B5C0-498A-9798-6BD05BFA6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A73D3C-8DDF-498A-921F-62207CA15D3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AC0F0B-16D1-4890-A78E-1F5190391A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A706F8-FFD7-4D37-8447-DB60D67373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5A6688-9189-458D-B182-C0363CCC6E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CADAD8-92F8-4836-B50B-7ABF51E179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A10E62-051E-4D44-ABD9-B6BAD5FA3C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A7F250-4B83-48AC-8C4D-B672A85F7E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74A545A3-146E-4C18-A13D-A290C60A7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3D9C8D0A-6070-4280-877A-629990862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72088133-03C7-4687-9B80-36540E730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63723A-419B-44C6-8525-AD06E0617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8F2589-4418-4E3A-8E6B-65CC59CCB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6A1AEE-0BF7-42ED-82E6-432B7A214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49285424-C8E8-41CD-B98F-A86C47488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1C4C75B1-8405-4EA4-A95C-CB386172D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95C5C08A-4A6F-4F74-945E-CED79D820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51C8C868-E86B-41DD-803D-9FF2DE293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85B650FF-A289-4BCC-9702-3945BA439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2F426556-0528-4651-BDED-0C0977444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6F8FA783-9271-4F8E-8193-8AED45C54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C149AE3C-2CC7-4FD5-8A84-D7E97C943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9E5DC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rgbClr val="E9E5DC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9E5DC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fld id="{58286DA9-E0CC-4B23-AD55-B2FBC7664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6604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93F35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93F35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D5AD6E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00375" y="6072188"/>
            <a:ext cx="3338513" cy="4349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65176" indent="-265176" algn="ctr" fontAlgn="auto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D34817"/>
              </a:buClr>
              <a:buSzPct val="80000"/>
              <a:defRPr/>
            </a:pPr>
            <a:endParaRPr lang="ru-RU" sz="32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8" y="354013"/>
            <a:ext cx="23653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675" y="420688"/>
            <a:ext cx="17256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мария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4050" y="407988"/>
            <a:ext cx="2182813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6013" y="3127375"/>
            <a:ext cx="3900487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6500" y="3425825"/>
            <a:ext cx="23780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8313" y="2636838"/>
            <a:ext cx="82804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j-lt"/>
              </a:rPr>
              <a:t>Усиление охранительных тенденций. Александр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III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Политика  М.Т. </a:t>
            </a:r>
            <a:r>
              <a:rPr lang="ru-RU" dirty="0" err="1" smtClean="0"/>
              <a:t>Лорис</a:t>
            </a:r>
            <a:r>
              <a:rPr lang="ru-RU" dirty="0" smtClean="0"/>
              <a:t> - Меликова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076700" cy="49657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   Тактика «Лисий хвост»</a:t>
            </a:r>
          </a:p>
          <a:p>
            <a:pPr eaLnBrk="1" hangingPunct="1"/>
            <a:r>
              <a:rPr lang="ru-RU" sz="2400" smtClean="0"/>
              <a:t>Борясь с революционерами, она не затрагивала мирных обывателей.</a:t>
            </a:r>
          </a:p>
          <a:p>
            <a:pPr eaLnBrk="1" hangingPunct="1"/>
            <a:r>
              <a:rPr lang="ru-RU" sz="2400" smtClean="0"/>
              <a:t>Ликвидировано </a:t>
            </a:r>
            <a:r>
              <a:rPr lang="ru-RU" sz="2400" b="1" smtClean="0"/>
              <a:t>Третье отделение</a:t>
            </a:r>
            <a:r>
              <a:rPr lang="ru-RU" sz="2400" smtClean="0"/>
              <a:t> императорской канцелярии.</a:t>
            </a:r>
          </a:p>
          <a:p>
            <a:pPr eaLnBrk="1" hangingPunct="1"/>
            <a:r>
              <a:rPr lang="ru-RU" sz="2400" smtClean="0"/>
              <a:t>Реакционер </a:t>
            </a:r>
            <a:r>
              <a:rPr lang="ru-RU" sz="2400" b="1" smtClean="0"/>
              <a:t>Д.А. Толстой </a:t>
            </a:r>
            <a:r>
              <a:rPr lang="ru-RU" sz="2400" smtClean="0"/>
              <a:t>снят с поста министра просвещения и обер-прокурора Синода.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484313"/>
            <a:ext cx="4103688" cy="49688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     Тактика «Волчья пасть»</a:t>
            </a:r>
          </a:p>
          <a:p>
            <a:pPr eaLnBrk="1" hangingPunct="1"/>
            <a:r>
              <a:rPr lang="ru-RU" sz="2400" smtClean="0"/>
              <a:t>Главная задача – </a:t>
            </a:r>
            <a:r>
              <a:rPr lang="ru-RU" sz="2400" b="1" smtClean="0"/>
              <a:t>борьба с терроризмом.</a:t>
            </a:r>
          </a:p>
          <a:p>
            <a:pPr eaLnBrk="1" hangingPunct="1"/>
            <a:r>
              <a:rPr lang="ru-RU" sz="2400" smtClean="0"/>
              <a:t>Создан департамент полиции, который входил в структуру Министерства внутренних дел.</a:t>
            </a:r>
          </a:p>
          <a:p>
            <a:pPr eaLnBrk="1" hangingPunct="1"/>
            <a:r>
              <a:rPr lang="ru-RU" sz="2400" smtClean="0"/>
              <a:t>На пост обер-прокурора Синода назначен </a:t>
            </a:r>
            <a:r>
              <a:rPr lang="ru-RU" sz="2400" b="1" smtClean="0"/>
              <a:t>К.П. Победоносцев</a:t>
            </a:r>
            <a:r>
              <a:rPr lang="ru-RU" sz="2400" smtClean="0"/>
              <a:t>, человек крайних консервативных взглядов.</a:t>
            </a:r>
          </a:p>
          <a:p>
            <a:pPr eaLnBrk="1" hangingPunct="1"/>
            <a:endParaRPr lang="ru-RU" sz="2400" b="1" smtClean="0"/>
          </a:p>
          <a:p>
            <a:pPr eaLnBrk="1" hangingPunct="1"/>
            <a:endParaRPr lang="ru-RU" sz="2400" b="1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Политика  М.Т. </a:t>
            </a:r>
            <a:r>
              <a:rPr lang="ru-RU" dirty="0" err="1" smtClean="0"/>
              <a:t>Лорис</a:t>
            </a:r>
            <a:r>
              <a:rPr lang="ru-RU" dirty="0" smtClean="0"/>
              <a:t> - Меликова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8280400" cy="49657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   Тактика «Лисий хвост»</a:t>
            </a:r>
          </a:p>
          <a:p>
            <a:pPr eaLnBrk="1" hangingPunct="1"/>
            <a:r>
              <a:rPr lang="ru-RU" sz="2800" smtClean="0"/>
              <a:t>Осознавая роль газет и журналов, Лорис – Меликов ослабил цензуру.</a:t>
            </a:r>
          </a:p>
          <a:p>
            <a:pPr eaLnBrk="1" hangingPunct="1"/>
            <a:r>
              <a:rPr lang="ru-RU" sz="2800" smtClean="0"/>
              <a:t>Он не препятствовал критике правительства, публичному обсуждению вопросов политики, за исключением лишь одной проблемы – введения конституции.</a:t>
            </a:r>
          </a:p>
          <a:p>
            <a:pPr eaLnBrk="1" hangingPunct="1"/>
            <a:r>
              <a:rPr lang="ru-RU" sz="2800" smtClean="0"/>
              <a:t>Предполагалось понизить выкупные платежи, отменить подушную подать.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«Конституция М.Т. </a:t>
            </a:r>
            <a:r>
              <a:rPr lang="ru-RU" dirty="0" err="1" smtClean="0"/>
              <a:t>Лорис</a:t>
            </a:r>
            <a:r>
              <a:rPr lang="ru-RU" dirty="0" smtClean="0"/>
              <a:t> – Меликова»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8496300" cy="5111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   28 февраля 1881 г. </a:t>
            </a:r>
            <a:r>
              <a:rPr lang="ru-RU" sz="2400" smtClean="0"/>
              <a:t>Лорис – Меликов представил царю </a:t>
            </a:r>
            <a:r>
              <a:rPr lang="ru-RU" sz="2400" b="1" smtClean="0"/>
              <a:t>доклад</a:t>
            </a:r>
            <a:r>
              <a:rPr lang="ru-RU" sz="2400" smtClean="0"/>
              <a:t>, в котором предлагал для окончательного успокоения страны </a:t>
            </a:r>
            <a:r>
              <a:rPr lang="ru-RU" sz="2400" b="1" smtClean="0"/>
              <a:t>завершить «великое дело государственных реформ» и привлечь для этой цели общественные силы. </a:t>
            </a:r>
          </a:p>
          <a:p>
            <a:pPr eaLnBrk="1" hangingPunct="1"/>
            <a:r>
              <a:rPr lang="ru-RU" sz="2400" smtClean="0"/>
              <a:t>Для разработки законов необходимо создать «временные подготовительные комиссии» с привлечением в них </a:t>
            </a:r>
            <a:r>
              <a:rPr lang="ru-RU" sz="2400" b="1" smtClean="0"/>
              <a:t>представителей земств и городов</a:t>
            </a:r>
            <a:r>
              <a:rPr lang="ru-RU" sz="2400" smtClean="0"/>
              <a:t>. Состав комиссий определяет сам император.</a:t>
            </a:r>
          </a:p>
          <a:p>
            <a:pPr eaLnBrk="1" hangingPunct="1"/>
            <a:r>
              <a:rPr lang="ru-RU" sz="2400" smtClean="0"/>
              <a:t>Подготовленные проекты направить для обсуждения в </a:t>
            </a:r>
            <a:r>
              <a:rPr lang="ru-RU" sz="2400" b="1" smtClean="0"/>
              <a:t>Общую комиссию</a:t>
            </a:r>
            <a:r>
              <a:rPr lang="ru-RU" sz="2400" smtClean="0"/>
              <a:t>, составленную </a:t>
            </a:r>
            <a:r>
              <a:rPr lang="ru-RU" sz="2400" b="1" smtClean="0"/>
              <a:t>из выборных представителей земского и городского самоуправления</a:t>
            </a:r>
            <a:r>
              <a:rPr lang="ru-RU" sz="2400" smtClean="0"/>
              <a:t>.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   </a:t>
            </a:r>
          </a:p>
          <a:p>
            <a:pPr eaLnBrk="1" hangingPunct="1"/>
            <a:r>
              <a:rPr lang="ru-RU" sz="2400" smtClean="0"/>
              <a:t>Пригласить </a:t>
            </a:r>
            <a:r>
              <a:rPr lang="ru-RU" sz="2400" b="1" smtClean="0"/>
              <a:t>10-15 выборных </a:t>
            </a:r>
            <a:r>
              <a:rPr lang="ru-RU" sz="2400" smtClean="0"/>
              <a:t>из числа работавших в «Общей комиссии» «сведущих людей» в </a:t>
            </a:r>
            <a:r>
              <a:rPr lang="ru-RU" sz="2400" b="1" smtClean="0"/>
              <a:t>Государственный совет</a:t>
            </a:r>
            <a:r>
              <a:rPr lang="ru-RU" sz="2400" smtClean="0"/>
              <a:t> для участия в реализации поступающих сюда законопроектов.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Задачу создания парламентского представительного органа министр перед собой не ставил, считая, что это могло привести страну к «полной смуте».</a:t>
            </a:r>
          </a:p>
          <a:p>
            <a:pPr eaLnBrk="1" hangingPunct="1"/>
            <a:r>
              <a:rPr lang="ru-RU" sz="2400" smtClean="0"/>
              <a:t>Для массового сознания была ценна сама попытка возрождения духа перемен.</a:t>
            </a:r>
          </a:p>
          <a:p>
            <a:pPr eaLnBrk="1" hangingPunct="1"/>
            <a:r>
              <a:rPr lang="ru-RU" sz="2400" smtClean="0"/>
              <a:t>Претворение в жизнь данного проекта могло стать началом создания основ конституционной монархии.</a:t>
            </a:r>
          </a:p>
          <a:p>
            <a:pPr eaLnBrk="1" hangingPunct="1"/>
            <a:r>
              <a:rPr lang="ru-RU" sz="2400" smtClean="0"/>
              <a:t>Император Александр </a:t>
            </a:r>
            <a:r>
              <a:rPr lang="en-US" sz="2400" smtClean="0"/>
              <a:t>II </a:t>
            </a:r>
            <a:r>
              <a:rPr lang="ru-RU" sz="2400" smtClean="0"/>
              <a:t>назначил на 4 марта 1881 г. заседание Совета министров для окончательного утверждения проекта. </a:t>
            </a:r>
          </a:p>
          <a:p>
            <a:pPr eaLnBrk="1" hangingPunct="1"/>
            <a:r>
              <a:rPr lang="ru-RU" sz="2400" smtClean="0"/>
              <a:t>Но...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750" y="0"/>
            <a:ext cx="8183563" cy="1050925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>
              <a:defRPr/>
            </a:pPr>
            <a:r>
              <a:rPr lang="ru-RU" sz="3600" b="1" dirty="0">
                <a:solidFill>
                  <a:srgbClr val="F66047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Конституция  М.Т. </a:t>
            </a:r>
            <a:r>
              <a:rPr lang="ru-RU" sz="3600" b="1" dirty="0" err="1">
                <a:solidFill>
                  <a:srgbClr val="F66047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Лорис</a:t>
            </a:r>
            <a:r>
              <a:rPr lang="ru-RU" sz="3600" b="1" dirty="0">
                <a:solidFill>
                  <a:srgbClr val="F66047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- Меликова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0" y="476250"/>
            <a:ext cx="868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1 марта 1881 г. </a:t>
            </a:r>
            <a:r>
              <a:rPr lang="ru-RU" sz="2400">
                <a:latin typeface="Times New Roman" pitchFamily="18" charset="0"/>
              </a:rPr>
              <a:t>царь отправился в Михайловский замок на развод войск. На набережной Екатерининского канала </a:t>
            </a:r>
            <a:r>
              <a:rPr lang="ru-RU" sz="2400" i="1">
                <a:latin typeface="Times New Roman" pitchFamily="18" charset="0"/>
              </a:rPr>
              <a:t>Н.</a:t>
            </a:r>
            <a:r>
              <a:rPr lang="ru-RU" sz="2400" i="1">
                <a:solidFill>
                  <a:srgbClr val="002060"/>
                </a:solidFill>
                <a:latin typeface="Times New Roman" pitchFamily="18" charset="0"/>
              </a:rPr>
              <a:t>Рысаков</a:t>
            </a:r>
            <a:r>
              <a:rPr lang="ru-RU" sz="2400" i="1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бросил первую бомбу. Однако царь не пострадал и, выйдя из кареты, подошел к схваченному </a:t>
            </a:r>
            <a:r>
              <a:rPr lang="ru-RU" sz="2400" i="1">
                <a:latin typeface="Times New Roman" pitchFamily="18" charset="0"/>
              </a:rPr>
              <a:t>Рысакову. </a:t>
            </a:r>
            <a:endParaRPr lang="ru-RU" sz="240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" name="Рисунок 3" descr="Рысаков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97200"/>
            <a:ext cx="20574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611188" y="594995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Рысаков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4211638" y="6165850"/>
            <a:ext cx="3733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Взрыв первой бомбы Рысакова.</a:t>
            </a:r>
          </a:p>
        </p:txBody>
      </p:sp>
      <p:pic>
        <p:nvPicPr>
          <p:cNvPr id="38917" name="Рисунок 11" descr="4410ec34681a_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420938"/>
            <a:ext cx="57912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Гриневицкий бросает бомбу под ноги императору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44675"/>
            <a:ext cx="6357938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071563" y="6215063"/>
            <a:ext cx="777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Вторая бомба, брошенная Гриневицким.</a:t>
            </a:r>
          </a:p>
        </p:txBody>
      </p:sp>
      <p:pic>
        <p:nvPicPr>
          <p:cNvPr id="2" name="Рисунок 3" descr="Гриневицки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71750"/>
            <a:ext cx="17462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214313" y="5143500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И.Гриневицкий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4313" y="357188"/>
            <a:ext cx="8715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В этот момент </a:t>
            </a:r>
            <a:r>
              <a:rPr lang="ru-RU" sz="2400" i="1">
                <a:latin typeface="Times New Roman" pitchFamily="18" charset="0"/>
              </a:rPr>
              <a:t>И. </a:t>
            </a:r>
            <a:r>
              <a:rPr lang="ru-RU" sz="2400" i="1">
                <a:solidFill>
                  <a:srgbClr val="002060"/>
                </a:solidFill>
                <a:latin typeface="Times New Roman" pitchFamily="18" charset="0"/>
              </a:rPr>
              <a:t>Гриневицкий</a:t>
            </a:r>
            <a:r>
              <a:rPr lang="ru-RU" sz="2400" i="1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подскочил к царю и бросил под ноги царю вторую бомбу. </a:t>
            </a:r>
            <a:r>
              <a:rPr lang="ru-RU" sz="2400" i="1">
                <a:latin typeface="Times New Roman" pitchFamily="18" charset="0"/>
              </a:rPr>
              <a:t>Гриневицкий </a:t>
            </a:r>
            <a:r>
              <a:rPr lang="ru-RU" sz="2400">
                <a:latin typeface="Times New Roman" pitchFamily="18" charset="0"/>
              </a:rPr>
              <a:t>погиб на месте, а истекающего кровью царя повезли в Зимний дворец, где он и умер.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183562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3. Александр </a:t>
            </a:r>
            <a:r>
              <a:rPr lang="en-US" dirty="0" smtClean="0"/>
              <a:t>III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65175"/>
            <a:ext cx="2952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2627313" y="333375"/>
            <a:ext cx="61928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anchor="ctr"/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>
                <a:latin typeface="Bookman Old Style" pitchFamily="18" charset="0"/>
              </a:rPr>
              <a:t>Победоносцев Константин Петрович</a:t>
            </a:r>
            <a:r>
              <a:rPr lang="ru-RU" i="1">
                <a:latin typeface="Bookman Old Style" pitchFamily="18" charset="0"/>
              </a:rPr>
              <a:t> 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>
                <a:latin typeface="Bookman Old Style" pitchFamily="18" charset="0"/>
              </a:rPr>
              <a:t>(1827 - 1907), 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b="1">
                <a:latin typeface="Bookman Old Style" pitchFamily="18" charset="0"/>
              </a:rPr>
              <a:t>государственный деятель, юрист, консерватор.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11638" y="1989138"/>
            <a:ext cx="2232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Прямоугольник 6"/>
          <p:cNvSpPr>
            <a:spLocks noChangeArrowheads="1"/>
          </p:cNvSpPr>
          <p:nvPr/>
        </p:nvSpPr>
        <p:spPr bwMode="auto">
          <a:xfrm>
            <a:off x="3203575" y="1989138"/>
            <a:ext cx="561657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1865 г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. К.П. Победоносцев был назначен воспитателем, а затем преподавателем истории права к наследнику престола Александру Александровичу (будущему 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</a:rPr>
              <a:t>Александру III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),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1880 г. назначен обер-прокурором Синода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/>
            <a:endParaRPr lang="ru-RU" sz="2000">
              <a:latin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35488" y="4941888"/>
            <a:ext cx="2232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Прямоугольник 7"/>
          <p:cNvSpPr>
            <a:spLocks noChangeArrowheads="1"/>
          </p:cNvSpPr>
          <p:nvPr/>
        </p:nvSpPr>
        <p:spPr bwMode="auto">
          <a:xfrm>
            <a:off x="0" y="4941888"/>
            <a:ext cx="87137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После убийства Александра II при обсуждении проекта преобразований, представленного М. Т.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</a:rPr>
              <a:t>Лорис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Меликовым, выступил с острой критикой реформ 1860-70-х.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Победоносцев — автор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Манифеста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29 апреля 1881г. “О незыблемости самодержавия”.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183562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Европе царя называли «русский медведь»</a:t>
            </a:r>
            <a:endParaRPr lang="ru-RU" dirty="0"/>
          </a:p>
        </p:txBody>
      </p:sp>
      <p:pic>
        <p:nvPicPr>
          <p:cNvPr id="41986" name="Содержимое 3" descr="AleksandrII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44675"/>
            <a:ext cx="3840163" cy="4479925"/>
          </a:xfrm>
          <a:ln>
            <a:solidFill>
              <a:srgbClr val="002060"/>
            </a:solidFill>
          </a:ln>
        </p:spPr>
      </p:pic>
      <p:sp>
        <p:nvSpPr>
          <p:cNvPr id="41987" name="Содержимое 5"/>
          <p:cNvSpPr>
            <a:spLocks noGrp="1"/>
          </p:cNvSpPr>
          <p:nvPr>
            <p:ph sz="half" idx="2"/>
          </p:nvPr>
        </p:nvSpPr>
        <p:spPr>
          <a:xfrm>
            <a:off x="3924300" y="1052513"/>
            <a:ext cx="4995863" cy="5805487"/>
          </a:xfrm>
        </p:spPr>
        <p:txBody>
          <a:bodyPr/>
          <a:lstStyle/>
          <a:p>
            <a:pPr eaLnBrk="1" hangingPunct="1"/>
            <a:r>
              <a:rPr lang="ru-RU" sz="2400" smtClean="0"/>
              <a:t>«Новый император походил на большого русского мужика из центральных губерний. К нему больше всего подошел бы костюм: полушубок, поддёвка, лапти…</a:t>
            </a:r>
          </a:p>
          <a:p>
            <a:pPr eaLnBrk="1" hangingPunct="1"/>
            <a:r>
              <a:rPr lang="ru-RU" sz="2400" smtClean="0"/>
              <a:t>Он не был красив, по манерам был скорее более или менее медвежатый; был очень большого роста, причем при всей своей комплекции он не был особенно силен и мускулист, а скорее был несколько толст…»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            С.Ю. Витте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 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3" descr="1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76250"/>
            <a:ext cx="2870200" cy="6072188"/>
          </a:xfrm>
          <a:ln>
            <a:solidFill>
              <a:srgbClr val="002060"/>
            </a:solidFill>
          </a:ln>
        </p:spPr>
      </p:pic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3276600" y="2708275"/>
            <a:ext cx="5399088" cy="1385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Император Александр </a:t>
            </a:r>
            <a:r>
              <a:rPr lang="en-US" sz="2800">
                <a:latin typeface="Times New Roman" pitchFamily="18" charset="0"/>
              </a:rPr>
              <a:t>III -</a:t>
            </a:r>
            <a:r>
              <a:rPr lang="ru-RU" sz="2800" b="1">
                <a:latin typeface="Times New Roman" pitchFamily="18" charset="0"/>
              </a:rPr>
              <a:t>Миротворец.</a:t>
            </a:r>
            <a:r>
              <a:rPr lang="en-US" sz="2800" b="1"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>
                <a:latin typeface="Times New Roman" pitchFamily="18" charset="0"/>
              </a:rPr>
              <a:t>Годы правления:1881-1894 гг.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183562" cy="10525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1. Обстановка в стране после реформ 60-70-х гг. </a:t>
            </a:r>
            <a:r>
              <a:rPr lang="en-US" dirty="0" smtClean="0"/>
              <a:t>XIX </a:t>
            </a:r>
            <a:r>
              <a:rPr lang="ru-RU" dirty="0" smtClean="0"/>
              <a:t>в.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1050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Программа царствования Александра </a:t>
            </a:r>
            <a:r>
              <a:rPr lang="en-US" dirty="0" smtClean="0"/>
              <a:t>III</a:t>
            </a:r>
            <a:endParaRPr lang="ru-RU" dirty="0"/>
          </a:p>
        </p:txBody>
      </p:sp>
      <p:pic>
        <p:nvPicPr>
          <p:cNvPr id="44034" name="Содержимое 4" descr="alexanr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3427412" cy="4748212"/>
          </a:xfrm>
          <a:ln>
            <a:solidFill>
              <a:srgbClr val="002060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175" y="1557338"/>
            <a:ext cx="4752975" cy="46085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Две основные идеи содержала Программа: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Жесточайшее подавление любых противников власти;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Очищение государства от «чуждых» западных влияний, возвращение к русским основам – самодержавию, православию, народности.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183562" cy="27080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4</a:t>
            </a:r>
            <a:r>
              <a:rPr lang="ru-RU" sz="4000" dirty="0" smtClean="0"/>
              <a:t>. </a:t>
            </a:r>
            <a:r>
              <a:rPr lang="ru-RU" sz="4000" dirty="0" smtClean="0"/>
              <a:t>Реформы Александра</a:t>
            </a:r>
            <a:r>
              <a:rPr lang="en-US" sz="4000" dirty="0" smtClean="0"/>
              <a:t> II </a:t>
            </a:r>
            <a:r>
              <a:rPr lang="ru-RU" sz="4000" dirty="0" smtClean="0"/>
              <a:t>и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их </a:t>
            </a:r>
            <a:r>
              <a:rPr lang="ru-RU" sz="4000" dirty="0" smtClean="0"/>
              <a:t>корректировка Александром </a:t>
            </a:r>
            <a:r>
              <a:rPr lang="en-US" sz="4000" dirty="0" smtClean="0"/>
              <a:t>III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750" y="0"/>
            <a:ext cx="8183563" cy="1050925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Реформы Александра</a:t>
            </a:r>
            <a:r>
              <a:rPr lang="en-US" sz="3600" b="1" dirty="0">
                <a:latin typeface="+mj-lt"/>
                <a:ea typeface="+mj-ea"/>
                <a:cs typeface="+mj-cs"/>
              </a:rPr>
              <a:t> II </a:t>
            </a:r>
            <a:r>
              <a:rPr lang="ru-RU" sz="3600" b="1" dirty="0">
                <a:latin typeface="+mj-lt"/>
                <a:ea typeface="+mj-ea"/>
                <a:cs typeface="+mj-cs"/>
              </a:rPr>
              <a:t>и их корректировка Александром </a:t>
            </a:r>
            <a:r>
              <a:rPr lang="en-US" sz="3600" b="1" dirty="0">
                <a:latin typeface="+mj-lt"/>
                <a:ea typeface="+mj-ea"/>
                <a:cs typeface="+mj-cs"/>
              </a:rPr>
              <a:t>III</a:t>
            </a:r>
            <a:r>
              <a:rPr lang="ru-RU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1125538"/>
          <a:ext cx="8317432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9032"/>
                <a:gridCol w="3846152"/>
              </a:tblGrid>
              <a:tr h="58811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Сфера деятельности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Александр </a:t>
                      </a:r>
                      <a:r>
                        <a:rPr lang="en-US" sz="2400" dirty="0" smtClean="0"/>
                        <a:t>II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(1855-1881 гг.)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Александр </a:t>
                      </a:r>
                      <a:r>
                        <a:rPr lang="en-US" sz="2400" dirty="0" smtClean="0"/>
                        <a:t>III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(1881 – 1894 гг.)</a:t>
                      </a:r>
                      <a:endParaRPr lang="ru-RU" sz="2400" dirty="0"/>
                    </a:p>
                  </a:txBody>
                  <a:tcPr/>
                </a:tc>
              </a:tr>
              <a:tr h="32673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Экономическая</a:t>
                      </a:r>
                    </a:p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Отмена крепостного права</a:t>
                      </a:r>
                    </a:p>
                    <a:p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3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Политическая</a:t>
                      </a:r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1864 </a:t>
                      </a:r>
                      <a:r>
                        <a:rPr lang="ru-RU" sz="2000" dirty="0" smtClean="0"/>
                        <a:t>– земская реформа</a:t>
                      </a:r>
                    </a:p>
                    <a:p>
                      <a:r>
                        <a:rPr lang="ru-RU" sz="2000" b="1" dirty="0" smtClean="0"/>
                        <a:t>1864</a:t>
                      </a:r>
                      <a:r>
                        <a:rPr lang="ru-RU" sz="2000" dirty="0" smtClean="0"/>
                        <a:t> – судебная реформа</a:t>
                      </a:r>
                    </a:p>
                    <a:p>
                      <a:r>
                        <a:rPr lang="ru-RU" sz="2000" b="1" dirty="0" smtClean="0"/>
                        <a:t>1870</a:t>
                      </a:r>
                      <a:r>
                        <a:rPr lang="ru-RU" sz="2000" dirty="0" smtClean="0"/>
                        <a:t> – городская реформа</a:t>
                      </a:r>
                    </a:p>
                    <a:p>
                      <a:r>
                        <a:rPr lang="ru-RU" sz="2000" b="1" dirty="0" smtClean="0"/>
                        <a:t>1874</a:t>
                      </a:r>
                      <a:r>
                        <a:rPr lang="ru-RU" sz="2000" dirty="0" smtClean="0"/>
                        <a:t> – военная реформа</a:t>
                      </a:r>
                    </a:p>
                    <a:p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750" y="0"/>
            <a:ext cx="8183563" cy="1050925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Реформы Александра</a:t>
            </a:r>
            <a:r>
              <a:rPr lang="en-US" sz="3600" b="1" dirty="0">
                <a:latin typeface="+mj-lt"/>
                <a:ea typeface="+mj-ea"/>
                <a:cs typeface="+mj-cs"/>
              </a:rPr>
              <a:t> II </a:t>
            </a:r>
            <a:r>
              <a:rPr lang="ru-RU" sz="3600" b="1" dirty="0">
                <a:latin typeface="+mj-lt"/>
                <a:ea typeface="+mj-ea"/>
                <a:cs typeface="+mj-cs"/>
              </a:rPr>
              <a:t>и их корректировка Александром </a:t>
            </a:r>
            <a:r>
              <a:rPr lang="en-US" sz="3600" b="1" dirty="0">
                <a:latin typeface="+mj-lt"/>
                <a:ea typeface="+mj-ea"/>
                <a:cs typeface="+mj-cs"/>
              </a:rPr>
              <a:t>III</a:t>
            </a:r>
            <a:r>
              <a:rPr lang="ru-RU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1125538"/>
          <a:ext cx="831743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9032"/>
                <a:gridCol w="3846152"/>
              </a:tblGrid>
              <a:tr h="58811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Сфера деятельности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Александр </a:t>
                      </a:r>
                      <a:r>
                        <a:rPr lang="en-US" sz="2400" dirty="0" smtClean="0"/>
                        <a:t>II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(1855-1881 гг.)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Александр </a:t>
                      </a:r>
                      <a:r>
                        <a:rPr lang="en-US" sz="2400" dirty="0" smtClean="0"/>
                        <a:t>III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(1881 – 1894 гг.)</a:t>
                      </a:r>
                      <a:endParaRPr lang="ru-RU" sz="2400" dirty="0"/>
                    </a:p>
                  </a:txBody>
                  <a:tcPr/>
                </a:tc>
              </a:tr>
              <a:tr h="32673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Духовная</a:t>
                      </a:r>
                    </a:p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1863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либеральный университетский устав, широкая вузовская автономия</a:t>
                      </a:r>
                      <a:endParaRPr lang="ru-RU" sz="2000" dirty="0" smtClean="0"/>
                    </a:p>
                    <a:p>
                      <a:pPr rtl="0" eaLnBrk="1" latinLnBrk="0" hangingPunct="1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1865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реформа печати, появление «гласности»</a:t>
                      </a:r>
                      <a:endParaRPr lang="ru-RU" sz="2000" dirty="0" smtClean="0"/>
                    </a:p>
                    <a:p>
                      <a:pPr rtl="0" eaLnBrk="1" latinLnBrk="0" hangingPunct="1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1871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либеральная реформа среднего образования</a:t>
                      </a:r>
                    </a:p>
                    <a:p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750" y="0"/>
            <a:ext cx="8183563" cy="1050925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Реформы Александра</a:t>
            </a:r>
            <a:r>
              <a:rPr lang="en-US" sz="3600" b="1" dirty="0">
                <a:latin typeface="+mj-lt"/>
                <a:ea typeface="+mj-ea"/>
                <a:cs typeface="+mj-cs"/>
              </a:rPr>
              <a:t> II </a:t>
            </a:r>
            <a:r>
              <a:rPr lang="ru-RU" sz="3600" b="1" dirty="0">
                <a:latin typeface="+mj-lt"/>
                <a:ea typeface="+mj-ea"/>
                <a:cs typeface="+mj-cs"/>
              </a:rPr>
              <a:t>и их корректировка Александром </a:t>
            </a:r>
            <a:r>
              <a:rPr lang="en-US" sz="3600" b="1" dirty="0">
                <a:latin typeface="+mj-lt"/>
                <a:ea typeface="+mj-ea"/>
                <a:cs typeface="+mj-cs"/>
              </a:rPr>
              <a:t>III</a:t>
            </a:r>
            <a:r>
              <a:rPr lang="ru-RU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125538"/>
          <a:ext cx="8640960" cy="527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412954"/>
                <a:gridCol w="3995758"/>
              </a:tblGrid>
              <a:tr h="11557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Сфера деятельности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Александр </a:t>
                      </a:r>
                      <a:r>
                        <a:rPr lang="en-US" sz="2400" dirty="0" smtClean="0"/>
                        <a:t>II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(1855-1881 гг.)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Александр </a:t>
                      </a:r>
                      <a:r>
                        <a:rPr lang="en-US" sz="2400" dirty="0" smtClean="0"/>
                        <a:t>III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(1881 – 1894 гг.)</a:t>
                      </a:r>
                      <a:endParaRPr lang="ru-RU" sz="2400" dirty="0"/>
                    </a:p>
                  </a:txBody>
                  <a:tcPr/>
                </a:tc>
              </a:tr>
              <a:tr h="410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Экономическая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Отмена крепостного права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1881г. </a:t>
                      </a:r>
                      <a:r>
                        <a:rPr lang="ru-RU" sz="2400" dirty="0" smtClean="0"/>
                        <a:t>– прекращение </a:t>
                      </a:r>
                      <a:r>
                        <a:rPr lang="ru-RU" sz="2400" dirty="0" err="1" smtClean="0"/>
                        <a:t>временнообязанного</a:t>
                      </a:r>
                      <a:r>
                        <a:rPr lang="ru-RU" sz="2400" dirty="0" smtClean="0"/>
                        <a:t> состояния крестьян.</a:t>
                      </a:r>
                    </a:p>
                    <a:p>
                      <a:r>
                        <a:rPr lang="ru-RU" sz="2400" dirty="0" smtClean="0"/>
                        <a:t>Запрет земельных переделов, консервация общины.</a:t>
                      </a:r>
                    </a:p>
                    <a:p>
                      <a:r>
                        <a:rPr lang="ru-RU" sz="2400" dirty="0" smtClean="0"/>
                        <a:t>Снижены выкупные платежи.</a:t>
                      </a:r>
                    </a:p>
                    <a:p>
                      <a:r>
                        <a:rPr lang="ru-RU" sz="2400" dirty="0" smtClean="0"/>
                        <a:t>Отменена подушная подать.</a:t>
                      </a:r>
                    </a:p>
                    <a:p>
                      <a:r>
                        <a:rPr lang="ru-RU" sz="2400" dirty="0" smtClean="0"/>
                        <a:t>Появление рабочего законодательства.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750" y="0"/>
            <a:ext cx="8183563" cy="1050925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Реформы Александра</a:t>
            </a:r>
            <a:r>
              <a:rPr lang="en-US" sz="3600" b="1" dirty="0">
                <a:latin typeface="+mj-lt"/>
                <a:ea typeface="+mj-ea"/>
                <a:cs typeface="+mj-cs"/>
              </a:rPr>
              <a:t> II </a:t>
            </a:r>
            <a:r>
              <a:rPr lang="ru-RU" sz="3600" b="1" dirty="0">
                <a:latin typeface="+mj-lt"/>
                <a:ea typeface="+mj-ea"/>
                <a:cs typeface="+mj-cs"/>
              </a:rPr>
              <a:t>и их корректировка Александром </a:t>
            </a:r>
            <a:r>
              <a:rPr lang="en-US" sz="3600" b="1" dirty="0">
                <a:latin typeface="+mj-lt"/>
                <a:ea typeface="+mj-ea"/>
                <a:cs typeface="+mj-cs"/>
              </a:rPr>
              <a:t>III</a:t>
            </a:r>
            <a:r>
              <a:rPr lang="ru-RU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125538"/>
          <a:ext cx="8640960" cy="527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412954"/>
                <a:gridCol w="3995758"/>
              </a:tblGrid>
              <a:tr h="11557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Сфера деятельности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Александр </a:t>
                      </a:r>
                      <a:r>
                        <a:rPr lang="en-US" sz="2400" dirty="0" smtClean="0"/>
                        <a:t>II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(1855-1881 гг.)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Александр </a:t>
                      </a:r>
                      <a:r>
                        <a:rPr lang="en-US" sz="2400" dirty="0" smtClean="0"/>
                        <a:t>III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(1881 – 1894 гг.)</a:t>
                      </a:r>
                      <a:endParaRPr lang="ru-RU" sz="2400" dirty="0"/>
                    </a:p>
                  </a:txBody>
                  <a:tcPr/>
                </a:tc>
              </a:tr>
              <a:tr h="410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Политическая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1864 </a:t>
                      </a:r>
                      <a:r>
                        <a:rPr lang="ru-RU" sz="2400" dirty="0" smtClean="0"/>
                        <a:t>– земская реформа</a:t>
                      </a:r>
                    </a:p>
                    <a:p>
                      <a:r>
                        <a:rPr lang="ru-RU" sz="2400" b="1" dirty="0" smtClean="0"/>
                        <a:t>1864</a:t>
                      </a:r>
                      <a:r>
                        <a:rPr lang="ru-RU" sz="2400" dirty="0" smtClean="0"/>
                        <a:t> – судебная реформа</a:t>
                      </a:r>
                    </a:p>
                    <a:p>
                      <a:r>
                        <a:rPr lang="ru-RU" sz="2400" b="1" dirty="0" smtClean="0"/>
                        <a:t>1870</a:t>
                      </a:r>
                      <a:r>
                        <a:rPr lang="ru-RU" sz="2400" dirty="0" smtClean="0"/>
                        <a:t> – городская реформа</a:t>
                      </a:r>
                    </a:p>
                    <a:p>
                      <a:r>
                        <a:rPr lang="ru-RU" sz="2400" b="1" dirty="0" smtClean="0"/>
                        <a:t>1874</a:t>
                      </a:r>
                      <a:r>
                        <a:rPr lang="ru-RU" sz="2400" dirty="0" smtClean="0"/>
                        <a:t> – военная реформа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1881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aseline="0" dirty="0" smtClean="0"/>
                        <a:t>– Манифест о незыблемости самодержавия</a:t>
                      </a:r>
                    </a:p>
                    <a:p>
                      <a:r>
                        <a:rPr lang="ru-RU" sz="2400" b="1" baseline="0" dirty="0" smtClean="0"/>
                        <a:t>1881 </a:t>
                      </a:r>
                      <a:r>
                        <a:rPr lang="ru-RU" sz="2400" baseline="0" dirty="0" smtClean="0"/>
                        <a:t>– Введение чрезвычайных мер  в случае террористических актов.</a:t>
                      </a:r>
                    </a:p>
                    <a:p>
                      <a:r>
                        <a:rPr lang="ru-RU" sz="2400" b="1" baseline="0" dirty="0" smtClean="0"/>
                        <a:t>1889 </a:t>
                      </a:r>
                      <a:r>
                        <a:rPr lang="ru-RU" sz="2400" baseline="0" dirty="0" smtClean="0"/>
                        <a:t>– введение института земских начальников</a:t>
                      </a:r>
                    </a:p>
                    <a:p>
                      <a:r>
                        <a:rPr lang="ru-RU" sz="2400" b="1" baseline="0" dirty="0" smtClean="0"/>
                        <a:t>1890 </a:t>
                      </a:r>
                      <a:r>
                        <a:rPr lang="ru-RU" sz="2400" baseline="0" dirty="0" smtClean="0"/>
                        <a:t>- ограничение полномочий земств.</a:t>
                      </a:r>
                    </a:p>
                    <a:p>
                      <a:r>
                        <a:rPr lang="ru-RU" sz="2400" b="1" baseline="0" dirty="0" smtClean="0"/>
                        <a:t>1892 </a:t>
                      </a:r>
                      <a:r>
                        <a:rPr lang="ru-RU" sz="2400" baseline="0" dirty="0" smtClean="0"/>
                        <a:t>– ограничение  полномочий городских дум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750" y="0"/>
            <a:ext cx="8183563" cy="1050925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Реформы Александра</a:t>
            </a:r>
            <a:r>
              <a:rPr lang="en-US" sz="3600" b="1" dirty="0">
                <a:latin typeface="+mj-lt"/>
                <a:ea typeface="+mj-ea"/>
                <a:cs typeface="+mj-cs"/>
              </a:rPr>
              <a:t> II </a:t>
            </a:r>
            <a:r>
              <a:rPr lang="ru-RU" sz="3600" b="1" dirty="0">
                <a:latin typeface="+mj-lt"/>
                <a:ea typeface="+mj-ea"/>
                <a:cs typeface="+mj-cs"/>
              </a:rPr>
              <a:t>и их корректировка Александром </a:t>
            </a:r>
            <a:r>
              <a:rPr lang="en-US" sz="3600" b="1" dirty="0">
                <a:latin typeface="+mj-lt"/>
                <a:ea typeface="+mj-ea"/>
                <a:cs typeface="+mj-cs"/>
              </a:rPr>
              <a:t>III</a:t>
            </a:r>
            <a:r>
              <a:rPr lang="ru-RU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25538"/>
          <a:ext cx="9144000" cy="563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252"/>
                <a:gridCol w="2930796"/>
                <a:gridCol w="4139952"/>
              </a:tblGrid>
              <a:tr h="11557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Сфера деятельности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Александр </a:t>
                      </a:r>
                      <a:r>
                        <a:rPr lang="en-US" sz="2400" dirty="0" smtClean="0"/>
                        <a:t>II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(1855-1881 гг.)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Александр </a:t>
                      </a:r>
                      <a:r>
                        <a:rPr lang="en-US" sz="2400" dirty="0" smtClean="0"/>
                        <a:t>III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(1881 – 1894 гг.)</a:t>
                      </a:r>
                      <a:endParaRPr lang="ru-RU" sz="2400" dirty="0"/>
                    </a:p>
                  </a:txBody>
                  <a:tcPr/>
                </a:tc>
              </a:tr>
              <a:tr h="410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Духовная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1863</a:t>
                      </a:r>
                      <a:r>
                        <a:rPr lang="ru-RU" sz="2400" dirty="0" smtClean="0"/>
                        <a:t> – либеральный университетский устав, широкая вузовская автономия</a:t>
                      </a:r>
                    </a:p>
                    <a:p>
                      <a:r>
                        <a:rPr lang="ru-RU" sz="2400" b="1" dirty="0" smtClean="0"/>
                        <a:t>1865 </a:t>
                      </a:r>
                      <a:r>
                        <a:rPr lang="ru-RU" sz="2400" dirty="0" smtClean="0"/>
                        <a:t>– реформа печати, появление «гласности»</a:t>
                      </a:r>
                    </a:p>
                    <a:p>
                      <a:r>
                        <a:rPr lang="ru-RU" sz="2400" b="1" dirty="0" smtClean="0"/>
                        <a:t>1871</a:t>
                      </a:r>
                      <a:r>
                        <a:rPr lang="ru-RU" sz="2400" dirty="0" smtClean="0"/>
                        <a:t> – либеральная реформа среднего образования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1882 </a:t>
                      </a:r>
                      <a:r>
                        <a:rPr lang="ru-RU" sz="2400" b="0" dirty="0" smtClean="0"/>
                        <a:t>– усиление цензуры печати.</a:t>
                      </a:r>
                    </a:p>
                    <a:p>
                      <a:r>
                        <a:rPr lang="ru-RU" sz="2400" b="1" dirty="0" smtClean="0"/>
                        <a:t>1884 </a:t>
                      </a:r>
                      <a:r>
                        <a:rPr lang="ru-RU" sz="2400" b="0" dirty="0" smtClean="0"/>
                        <a:t>– новый университетский устав, свертывание автономии.</a:t>
                      </a:r>
                    </a:p>
                    <a:p>
                      <a:r>
                        <a:rPr lang="ru-RU" sz="2400" b="1" dirty="0" smtClean="0"/>
                        <a:t>1887</a:t>
                      </a:r>
                      <a:r>
                        <a:rPr lang="ru-RU" sz="2400" b="0" dirty="0" smtClean="0"/>
                        <a:t> – ограничения в получении образования для «кухаркиных детей».</a:t>
                      </a:r>
                    </a:p>
                    <a:p>
                      <a:r>
                        <a:rPr lang="ru-RU" sz="2400" b="0" dirty="0" smtClean="0"/>
                        <a:t>Усиление акцента на русскую « национальную</a:t>
                      </a:r>
                      <a:r>
                        <a:rPr lang="ru-RU" sz="2400" b="0" baseline="0" dirty="0" smtClean="0"/>
                        <a:t> самобытность».</a:t>
                      </a:r>
                      <a:endParaRPr lang="ru-RU" sz="2400" b="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183562" cy="10525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5. Подготовка </a:t>
            </a:r>
            <a:br>
              <a:rPr lang="ru-RU" dirty="0" smtClean="0"/>
            </a:br>
            <a:r>
              <a:rPr lang="ru-RU" dirty="0" smtClean="0"/>
              <a:t>покушения на Александра </a:t>
            </a:r>
            <a:r>
              <a:rPr lang="en-US" dirty="0" smtClean="0"/>
              <a:t>III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одержимое 3"/>
          <p:cNvSpPr>
            <a:spLocks noGrp="1"/>
          </p:cNvSpPr>
          <p:nvPr>
            <p:ph sz="half" idx="2"/>
          </p:nvPr>
        </p:nvSpPr>
        <p:spPr>
          <a:xfrm>
            <a:off x="3563938" y="836613"/>
            <a:ext cx="5400675" cy="6021387"/>
          </a:xfrm>
        </p:spPr>
        <p:txBody>
          <a:bodyPr/>
          <a:lstStyle/>
          <a:p>
            <a:pPr eaLnBrk="1" hangingPunct="1"/>
            <a:r>
              <a:rPr lang="ru-RU" smtClean="0"/>
              <a:t>Готовил покушение на Александра </a:t>
            </a:r>
            <a:r>
              <a:rPr lang="en-US" smtClean="0"/>
              <a:t>III</a:t>
            </a:r>
            <a:r>
              <a:rPr lang="ru-RU" smtClean="0"/>
              <a:t>, которое должно было произойти </a:t>
            </a:r>
            <a:r>
              <a:rPr lang="ru-RU" u="sng" smtClean="0"/>
              <a:t>1 марта 1887 г</a:t>
            </a:r>
            <a:r>
              <a:rPr lang="ru-RU" smtClean="0"/>
              <a:t>., в шестую годовщину со дня убийства Александра </a:t>
            </a:r>
            <a:r>
              <a:rPr lang="en-US" smtClean="0"/>
              <a:t>II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1 марта 1887 г. был арестован.</a:t>
            </a:r>
          </a:p>
          <a:p>
            <a:pPr eaLnBrk="1" hangingPunct="1"/>
            <a:r>
              <a:rPr lang="ru-RU" smtClean="0"/>
              <a:t>8 мая 1887 г. во дворе Шлиссельбургской крепости был казнен вместе с четырьмя другими организаторами покушения.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3097213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33375"/>
            <a:ext cx="9144000" cy="8318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Александр Ильич Ульянов (1866 -1887 гг.)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14325"/>
            <a:ext cx="70580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Прямоугольник 5"/>
          <p:cNvSpPr>
            <a:spLocks noChangeArrowheads="1"/>
          </p:cNvSpPr>
          <p:nvPr/>
        </p:nvSpPr>
        <p:spPr bwMode="auto">
          <a:xfrm>
            <a:off x="827088" y="5661025"/>
            <a:ext cx="748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Мемориальная доска на месте казни А. Ульянова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23850" y="404813"/>
            <a:ext cx="845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Arial" charset="0"/>
              </a:rPr>
              <a:t>4 апреля </a:t>
            </a:r>
            <a:r>
              <a:rPr lang="ru-RU" sz="2400" b="1">
                <a:latin typeface="Times New Roman" pitchFamily="18" charset="0"/>
                <a:cs typeface="Arial" charset="0"/>
              </a:rPr>
              <a:t>1866</a:t>
            </a:r>
            <a:r>
              <a:rPr lang="en-US" sz="2400" b="1">
                <a:latin typeface="Times New Roman" pitchFamily="18" charset="0"/>
                <a:cs typeface="Arial" charset="0"/>
              </a:rPr>
              <a:t> </a:t>
            </a:r>
            <a:r>
              <a:rPr lang="ru-RU" sz="2400" b="1">
                <a:latin typeface="Times New Roman" pitchFamily="18" charset="0"/>
                <a:cs typeface="Arial" charset="0"/>
              </a:rPr>
              <a:t>г. </a:t>
            </a:r>
            <a:r>
              <a:rPr lang="ru-RU" sz="2400">
                <a:latin typeface="Times New Roman" pitchFamily="18" charset="0"/>
                <a:cs typeface="Arial" charset="0"/>
              </a:rPr>
              <a:t>революционер </a:t>
            </a:r>
            <a:r>
              <a:rPr lang="ru-RU" sz="2400" b="1" i="1">
                <a:latin typeface="Times New Roman" pitchFamily="18" charset="0"/>
                <a:cs typeface="Arial" charset="0"/>
              </a:rPr>
              <a:t>Дмитрий Каракозов </a:t>
            </a:r>
            <a:r>
              <a:rPr lang="ru-RU" sz="2400">
                <a:latin typeface="Times New Roman" pitchFamily="18" charset="0"/>
                <a:cs typeface="Arial" charset="0"/>
              </a:rPr>
              <a:t>стрелял в Александра</a:t>
            </a:r>
            <a:r>
              <a:rPr lang="en-US" sz="2400">
                <a:latin typeface="Times New Roman" pitchFamily="18" charset="0"/>
                <a:cs typeface="Arial" charset="0"/>
              </a:rPr>
              <a:t> II</a:t>
            </a:r>
            <a:r>
              <a:rPr lang="ru-RU" sz="2400">
                <a:latin typeface="Times New Roman" pitchFamily="18" charset="0"/>
                <a:cs typeface="Arial" charset="0"/>
              </a:rPr>
              <a:t> при выходе его из Летнего сада. Царь не пострадал, а террорист был схвачен на месте преступления и впоследствии казнен. </a:t>
            </a:r>
          </a:p>
        </p:txBody>
      </p:sp>
      <p:pic>
        <p:nvPicPr>
          <p:cNvPr id="20482" name="Рисунок 2" descr="Каракоз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Каракозов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276475"/>
            <a:ext cx="533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68313" y="6021388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Д. Каракозов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643438" y="6021388"/>
            <a:ext cx="350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Покушение Каракозова.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183562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Действия правительства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183562" cy="4608513"/>
          </a:xfrm>
        </p:spPr>
        <p:txBody>
          <a:bodyPr/>
          <a:lstStyle/>
          <a:p>
            <a:pPr eaLnBrk="1" hangingPunct="1"/>
            <a:r>
              <a:rPr lang="ru-RU" sz="2400" smtClean="0"/>
              <a:t>Выстрел Каракозова вызвал ужас и смятение в России.</a:t>
            </a:r>
          </a:p>
          <a:p>
            <a:pPr eaLnBrk="1" hangingPunct="1"/>
            <a:r>
              <a:rPr lang="ru-RU" sz="2400" smtClean="0"/>
              <a:t>Либерально настроенные министры были отправлены в отставку ( Н.А. Милютин).</a:t>
            </a:r>
          </a:p>
          <a:p>
            <a:pPr eaLnBrk="1" hangingPunct="1"/>
            <a:r>
              <a:rPr lang="ru-RU" sz="2400" smtClean="0"/>
              <a:t>Либерального министра просвещения </a:t>
            </a:r>
            <a:r>
              <a:rPr lang="ru-RU" sz="2400" b="1" smtClean="0"/>
              <a:t>А.В. Головнина </a:t>
            </a:r>
            <a:r>
              <a:rPr lang="ru-RU" sz="2400" smtClean="0"/>
              <a:t>консерваторы обвинили в развращении молодежи идеями </a:t>
            </a:r>
            <a:r>
              <a:rPr lang="ru-RU" sz="2400" b="1" smtClean="0"/>
              <a:t>нигилизма</a:t>
            </a:r>
            <a:r>
              <a:rPr lang="ru-RU" sz="2400" smtClean="0"/>
              <a:t> и добились его отставки. (</a:t>
            </a:r>
            <a:r>
              <a:rPr lang="ru-RU" sz="2400" i="1" smtClean="0"/>
              <a:t>Нигилизм – отрицание общепринятых ценностей</a:t>
            </a:r>
            <a:r>
              <a:rPr lang="ru-RU" sz="2400" smtClean="0"/>
              <a:t>).</a:t>
            </a:r>
          </a:p>
          <a:p>
            <a:pPr eaLnBrk="1" hangingPunct="1"/>
            <a:r>
              <a:rPr lang="ru-RU" sz="2400" smtClean="0"/>
              <a:t>На пост министра просвещения был назначен известный реакционер </a:t>
            </a:r>
            <a:r>
              <a:rPr lang="ru-RU" sz="2400" b="1" smtClean="0"/>
              <a:t>Д.А. Толстой</a:t>
            </a:r>
            <a:r>
              <a:rPr lang="ru-RU" sz="2400" smtClean="0"/>
              <a:t>.</a:t>
            </a:r>
          </a:p>
          <a:p>
            <a:pPr eaLnBrk="1" hangingPunct="1"/>
            <a:r>
              <a:rPr lang="ru-RU" sz="2400" smtClean="0"/>
              <a:t>Новым главой жандармов стал молодой генерал, граф </a:t>
            </a:r>
            <a:r>
              <a:rPr lang="ru-RU" sz="2400" b="1" smtClean="0"/>
              <a:t>П.А. Шувалов</a:t>
            </a:r>
            <a:r>
              <a:rPr lang="ru-RU" sz="2400" smtClean="0"/>
              <a:t>. Главной его заботой стали </a:t>
            </a:r>
            <a:r>
              <a:rPr lang="ru-RU" sz="2400" b="1" smtClean="0"/>
              <a:t>гонения против любой оппозиции существующему режиму.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458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2 апреля </a:t>
            </a:r>
            <a:r>
              <a:rPr lang="ru-RU" sz="2400" b="1" dirty="0" smtClean="0">
                <a:latin typeface="Times New Roman" pitchFamily="18" charset="0"/>
              </a:rPr>
              <a:t>187</a:t>
            </a:r>
            <a:r>
              <a:rPr lang="en-US" sz="2400" b="1" dirty="0" smtClean="0">
                <a:latin typeface="Times New Roman" pitchFamily="18" charset="0"/>
              </a:rPr>
              <a:t>9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г</a:t>
            </a:r>
            <a:r>
              <a:rPr lang="ru-RU" sz="2400" dirty="0">
                <a:latin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</a:rPr>
              <a:t>землеволец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А.К.Соловьев </a:t>
            </a:r>
            <a:r>
              <a:rPr lang="ru-RU" sz="2400" dirty="0">
                <a:latin typeface="Times New Roman" pitchFamily="18" charset="0"/>
              </a:rPr>
              <a:t>совершил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покушение на Александра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</a:rPr>
              <a:t> на Дворцовой площади. Пять выпущенных пуль не достигли цели. Схваченный тут же охранниками Соловьев вскоре был повешен.</a:t>
            </a:r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2530" name="Рисунок 2" descr="Соловьев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4909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39750" y="6092825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А.Соловьёв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003800" y="616585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Покушение Соловьева.</a:t>
            </a:r>
          </a:p>
        </p:txBody>
      </p:sp>
      <p:sp>
        <p:nvSpPr>
          <p:cNvPr id="8" name="Rectangle 3"/>
          <p:cNvSpPr>
            <a:spLocks noGrp="1" noChangeAspect="1" noChangeArrowheads="1"/>
          </p:cNvSpPr>
          <p:nvPr isPhoto="1"/>
        </p:nvSpPr>
        <p:spPr bwMode="auto">
          <a:xfrm>
            <a:off x="4932040" y="1916832"/>
            <a:ext cx="3143272" cy="431048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816"/>
            </a:stretch>
          </a:blip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Народник  </a:t>
            </a:r>
            <a:r>
              <a:rPr lang="ru-RU" sz="2400" b="1" i="1">
                <a:latin typeface="Times New Roman" pitchFamily="18" charset="0"/>
              </a:rPr>
              <a:t>С. Халтурин </a:t>
            </a:r>
            <a:r>
              <a:rPr lang="ru-RU" sz="2400">
                <a:latin typeface="Times New Roman" pitchFamily="18" charset="0"/>
              </a:rPr>
              <a:t>устроился во дворец на работу и приносил динамит. Взрыв произошел  5 февраля </a:t>
            </a:r>
            <a:r>
              <a:rPr lang="ru-RU" sz="2400" b="1">
                <a:latin typeface="Times New Roman" pitchFamily="18" charset="0"/>
              </a:rPr>
              <a:t>1880 г</a:t>
            </a:r>
            <a:r>
              <a:rPr lang="ru-RU" sz="2400">
                <a:latin typeface="Times New Roman" pitchFamily="18" charset="0"/>
              </a:rPr>
              <a:t>., погибло </a:t>
            </a:r>
            <a:r>
              <a:rPr lang="ru-RU" sz="2400" u="sng">
                <a:latin typeface="Times New Roman" pitchFamily="18" charset="0"/>
              </a:rPr>
              <a:t>13 </a:t>
            </a:r>
            <a:r>
              <a:rPr lang="ru-RU" sz="2400">
                <a:latin typeface="Times New Roman" pitchFamily="18" charset="0"/>
              </a:rPr>
              <a:t>солдат караула и </a:t>
            </a:r>
            <a:r>
              <a:rPr lang="ru-RU" sz="2400" u="sng">
                <a:latin typeface="Times New Roman" pitchFamily="18" charset="0"/>
              </a:rPr>
              <a:t>45</a:t>
            </a:r>
            <a:r>
              <a:rPr lang="ru-RU" sz="2400">
                <a:latin typeface="Times New Roman" pitchFamily="18" charset="0"/>
              </a:rPr>
              <a:t> - ранено. Царь не пострадал.</a:t>
            </a:r>
          </a:p>
        </p:txBody>
      </p:sp>
      <p:pic>
        <p:nvPicPr>
          <p:cNvPr id="23554" name="Рисунок 2" descr="Столовая после покушен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643063"/>
            <a:ext cx="5786438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khalturin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565400"/>
            <a:ext cx="1828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84213" y="5445125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С.Халтурин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555875" y="616585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Столовая Зимнего дворца после взрыва.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183562" cy="10525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2. «Диктатура сердца» М.Т. </a:t>
            </a:r>
            <a:r>
              <a:rPr lang="ru-RU" dirty="0" err="1" smtClean="0"/>
              <a:t>Лорис</a:t>
            </a:r>
            <a:r>
              <a:rPr lang="ru-RU" dirty="0" smtClean="0"/>
              <a:t> - Меликова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«Диктатура сердца» </a:t>
            </a:r>
            <a:br>
              <a:rPr lang="ru-RU" dirty="0" smtClean="0"/>
            </a:br>
            <a:r>
              <a:rPr lang="ru-RU" dirty="0" smtClean="0"/>
              <a:t>М. Т. </a:t>
            </a:r>
            <a:r>
              <a:rPr lang="ru-RU" dirty="0" err="1" smtClean="0"/>
              <a:t>Лорис</a:t>
            </a:r>
            <a:r>
              <a:rPr lang="ru-RU" dirty="0" smtClean="0"/>
              <a:t> - Меликова</a:t>
            </a:r>
            <a:endParaRPr lang="ru-RU" dirty="0"/>
          </a:p>
        </p:txBody>
      </p:sp>
      <p:sp>
        <p:nvSpPr>
          <p:cNvPr id="26626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546848" cy="4853136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Активный участник русско-турецкой войны 1877-1878 гг.</a:t>
            </a:r>
          </a:p>
          <a:p>
            <a:pPr eaLnBrk="1" hangingPunct="1"/>
            <a:r>
              <a:rPr lang="ru-RU" sz="2400" dirty="0" smtClean="0"/>
              <a:t>Харьковский	 генерал-губернатор.</a:t>
            </a:r>
          </a:p>
          <a:p>
            <a:pPr eaLnBrk="1" hangingPunct="1"/>
            <a:r>
              <a:rPr lang="ru-RU" sz="2400" b="1" dirty="0" smtClean="0"/>
              <a:t>1880 г. </a:t>
            </a:r>
            <a:r>
              <a:rPr lang="ru-RU" sz="2400" dirty="0" smtClean="0"/>
              <a:t>- глава </a:t>
            </a:r>
            <a:r>
              <a:rPr lang="ru-RU" sz="2400" b="1" dirty="0" smtClean="0"/>
              <a:t>Верховной распорядительной комиссии </a:t>
            </a:r>
            <a:r>
              <a:rPr lang="ru-RU" sz="2400" dirty="0" smtClean="0"/>
              <a:t>по охране государственного порядка и общественного спокойствия, получивший неограниченные полномочия.</a:t>
            </a:r>
          </a:p>
        </p:txBody>
      </p:sp>
      <p:pic>
        <p:nvPicPr>
          <p:cNvPr id="5" name="Рисунок 2" descr="0004-03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76056" y="1484784"/>
            <a:ext cx="3357442" cy="4525963"/>
          </a:xfrm>
          <a:prstGeom prst="ellipse">
            <a:avLst/>
          </a:prstGeom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859338" y="6021388"/>
            <a:ext cx="3935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Генерал М. Т. Лорис-Меликов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Политика М.Т. </a:t>
            </a:r>
            <a:r>
              <a:rPr lang="ru-RU" dirty="0" err="1" smtClean="0"/>
              <a:t>Лорис</a:t>
            </a:r>
            <a:r>
              <a:rPr lang="ru-RU" dirty="0" smtClean="0"/>
              <a:t> - Меликова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288" y="1600200"/>
            <a:ext cx="8424862" cy="4924425"/>
          </a:xfrm>
        </p:spPr>
        <p:txBody>
          <a:bodyPr/>
          <a:lstStyle/>
          <a:p>
            <a:pPr eaLnBrk="1" hangingPunct="1"/>
            <a:r>
              <a:rPr lang="ru-RU" sz="2400" smtClean="0"/>
              <a:t>Либералы правление М.Т. Лорис – Меликова назвали </a:t>
            </a:r>
            <a:r>
              <a:rPr lang="ru-RU" sz="2400" b="1" smtClean="0"/>
              <a:t>«Диктатурой сердца»:</a:t>
            </a:r>
          </a:p>
          <a:p>
            <a:pPr eaLnBrk="1" hangingPunct="1"/>
            <a:r>
              <a:rPr lang="ru-RU" sz="2400" b="1" smtClean="0"/>
              <a:t>Диктатура </a:t>
            </a:r>
            <a:r>
              <a:rPr lang="ru-RU" sz="2400" smtClean="0"/>
              <a:t>– поскольку сам он был облечен диктаторскими полномочиями.</a:t>
            </a:r>
          </a:p>
          <a:p>
            <a:pPr eaLnBrk="1" hangingPunct="1"/>
            <a:r>
              <a:rPr lang="ru-RU" sz="2400" smtClean="0"/>
              <a:t>Кроме того, он был сторонником </a:t>
            </a:r>
            <a:r>
              <a:rPr lang="ru-RU" sz="2400" b="1" smtClean="0"/>
              <a:t>жесткой, силовой политики </a:t>
            </a:r>
            <a:r>
              <a:rPr lang="ru-RU" sz="2400" smtClean="0"/>
              <a:t>в отношении </a:t>
            </a:r>
            <a:r>
              <a:rPr lang="ru-RU" sz="2400" b="1" smtClean="0"/>
              <a:t>революционеров</a:t>
            </a:r>
            <a:r>
              <a:rPr lang="ru-RU" sz="2400" smtClean="0"/>
              <a:t>.</a:t>
            </a:r>
          </a:p>
          <a:p>
            <a:pPr eaLnBrk="1" hangingPunct="1"/>
            <a:r>
              <a:rPr lang="ru-RU" sz="2400" smtClean="0"/>
              <a:t>Но одновременно он старался установить контакт и </a:t>
            </a:r>
            <a:r>
              <a:rPr lang="ru-RU" sz="2400" b="1" smtClean="0"/>
              <a:t>привлечь</a:t>
            </a:r>
            <a:r>
              <a:rPr lang="ru-RU" sz="2400" smtClean="0"/>
              <a:t> к </a:t>
            </a:r>
            <a:r>
              <a:rPr lang="ru-RU" sz="2400" b="1" smtClean="0"/>
              <a:t>сотрудничеству</a:t>
            </a:r>
            <a:r>
              <a:rPr lang="ru-RU" sz="2400" smtClean="0"/>
              <a:t> все у</a:t>
            </a:r>
            <a:r>
              <a:rPr lang="ru-RU" sz="2400" b="1" smtClean="0"/>
              <a:t>меренно- демократические силы </a:t>
            </a:r>
            <a:r>
              <a:rPr lang="ru-RU" sz="2400" smtClean="0"/>
              <a:t>в стране.</a:t>
            </a:r>
          </a:p>
          <a:p>
            <a:pPr eaLnBrk="1" hangingPunct="1"/>
            <a:r>
              <a:rPr lang="ru-RU" sz="2400" smtClean="0"/>
              <a:t>Современники план стабилизации  страны, предложенный  М.Т. Лорис –  Меликовым, назвали </a:t>
            </a:r>
            <a:r>
              <a:rPr lang="ru-RU" sz="2400" b="1" smtClean="0"/>
              <a:t>«лисьим хвостом» </a:t>
            </a:r>
            <a:r>
              <a:rPr lang="ru-RU" sz="2400" smtClean="0"/>
              <a:t>и </a:t>
            </a:r>
            <a:r>
              <a:rPr lang="ru-RU" sz="2400" b="1" smtClean="0"/>
              <a:t>«волчьей пастью».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1280</Words>
  <Application>Microsoft Office PowerPoint</Application>
  <PresentationFormat>Экран (4:3)</PresentationFormat>
  <Paragraphs>168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Слайд 1</vt:lpstr>
      <vt:lpstr>1. Обстановка в стране после реформ 60-70-х гг. XIX в.</vt:lpstr>
      <vt:lpstr>Слайд 3</vt:lpstr>
      <vt:lpstr>Действия правительства</vt:lpstr>
      <vt:lpstr>Слайд 5</vt:lpstr>
      <vt:lpstr>Слайд 6</vt:lpstr>
      <vt:lpstr>2. «Диктатура сердца» М.Т. Лорис - Меликова</vt:lpstr>
      <vt:lpstr>«Диктатура сердца»  М. Т. Лорис - Меликова</vt:lpstr>
      <vt:lpstr>Политика М.Т. Лорис - Меликова</vt:lpstr>
      <vt:lpstr>Политика  М.Т. Лорис - Меликова</vt:lpstr>
      <vt:lpstr>Политика  М.Т. Лорис - Меликова</vt:lpstr>
      <vt:lpstr>«Конституция М.Т. Лорис – Меликова»</vt:lpstr>
      <vt:lpstr>Слайд 13</vt:lpstr>
      <vt:lpstr>Слайд 14</vt:lpstr>
      <vt:lpstr>Слайд 15</vt:lpstr>
      <vt:lpstr>3. Александр III</vt:lpstr>
      <vt:lpstr>Слайд 17</vt:lpstr>
      <vt:lpstr>В Европе царя называли «русский медведь»</vt:lpstr>
      <vt:lpstr>Слайд 19</vt:lpstr>
      <vt:lpstr>Программа царствования Александра III</vt:lpstr>
      <vt:lpstr>4. Реформы Александра II и  их корректировка Александром III  </vt:lpstr>
      <vt:lpstr>Слайд 22</vt:lpstr>
      <vt:lpstr>Слайд 23</vt:lpstr>
      <vt:lpstr>Слайд 24</vt:lpstr>
      <vt:lpstr>Слайд 25</vt:lpstr>
      <vt:lpstr>Слайд 26</vt:lpstr>
      <vt:lpstr>5. Подготовка  покушения на Александра III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2013-11-02T10:10:29Z</dcterms:created>
  <dcterms:modified xsi:type="dcterms:W3CDTF">2015-09-23T15:26:51Z</dcterms:modified>
</cp:coreProperties>
</file>