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5"/>
  </p:notesMasterIdLst>
  <p:sldIdLst>
    <p:sldId id="256" r:id="rId2"/>
    <p:sldId id="257" r:id="rId3"/>
    <p:sldId id="259" r:id="rId4"/>
    <p:sldId id="258" r:id="rId5"/>
    <p:sldId id="274" r:id="rId6"/>
    <p:sldId id="260" r:id="rId7"/>
    <p:sldId id="269" r:id="rId8"/>
    <p:sldId id="270" r:id="rId9"/>
    <p:sldId id="265" r:id="rId10"/>
    <p:sldId id="267" r:id="rId11"/>
    <p:sldId id="268" r:id="rId12"/>
    <p:sldId id="262" r:id="rId13"/>
    <p:sldId id="264" r:id="rId14"/>
    <p:sldId id="271" r:id="rId15"/>
    <p:sldId id="272" r:id="rId16"/>
    <p:sldId id="275" r:id="rId17"/>
    <p:sldId id="277" r:id="rId18"/>
    <p:sldId id="279" r:id="rId19"/>
    <p:sldId id="280" r:id="rId20"/>
    <p:sldId id="276" r:id="rId21"/>
    <p:sldId id="278" r:id="rId22"/>
    <p:sldId id="281" r:id="rId23"/>
    <p:sldId id="266" r:id="rId24"/>
    <p:sldId id="283" r:id="rId25"/>
    <p:sldId id="282" r:id="rId26"/>
    <p:sldId id="284" r:id="rId27"/>
    <p:sldId id="289" r:id="rId28"/>
    <p:sldId id="290" r:id="rId29"/>
    <p:sldId id="291" r:id="rId30"/>
    <p:sldId id="286" r:id="rId31"/>
    <p:sldId id="287" r:id="rId32"/>
    <p:sldId id="288" r:id="rId33"/>
    <p:sldId id="28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D2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4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D82632-D8D0-432A-ACF4-27161A29B907}" type="doc">
      <dgm:prSet loTypeId="urn:microsoft.com/office/officeart/2005/8/layout/cycle1" loCatId="cycle" qsTypeId="urn:microsoft.com/office/officeart/2005/8/quickstyle/simple2" qsCatId="simple" csTypeId="urn:microsoft.com/office/officeart/2005/8/colors/colorful1" csCatId="colorful"/>
      <dgm:spPr/>
    </dgm:pt>
    <dgm:pt modelId="{F446900D-8D9C-48ED-B37E-2BCF1C4B519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/>
              <a:effectLst/>
              <a:latin typeface="Arial" charset="0"/>
            </a:rPr>
            <a:t>Перегной</a:t>
          </a:r>
          <a:endParaRPr kumimoji="0" lang="ru-RU" b="1" i="1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1FC7CB2C-FE7B-466F-AB2E-C8FBF97D950D}" type="parTrans" cxnId="{01AEA5E1-9649-41FE-A94C-FF128907588C}">
      <dgm:prSet/>
      <dgm:spPr/>
      <dgm:t>
        <a:bodyPr/>
        <a:lstStyle/>
        <a:p>
          <a:endParaRPr lang="ru-RU"/>
        </a:p>
      </dgm:t>
    </dgm:pt>
    <dgm:pt modelId="{504B3994-D66E-4D26-9FC8-FE473CD5FADE}" type="sibTrans" cxnId="{01AEA5E1-9649-41FE-A94C-FF128907588C}">
      <dgm:prSet/>
      <dgm:spPr/>
      <dgm:t>
        <a:bodyPr/>
        <a:lstStyle/>
        <a:p>
          <a:endParaRPr lang="ru-RU"/>
        </a:p>
      </dgm:t>
    </dgm:pt>
    <dgm:pt modelId="{DACC753D-FB79-432C-9408-D8CC4822114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/>
              <a:effectLst/>
              <a:latin typeface="Arial" charset="0"/>
            </a:rPr>
            <a:t>Образование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/>
              <a:effectLst/>
              <a:latin typeface="Arial" charset="0"/>
            </a:rPr>
            <a:t> солей</a:t>
          </a:r>
          <a:r>
            <a:rPr kumimoji="0" lang="ru-RU" b="0" i="0" u="none" strike="noStrike" cap="none" normalizeH="0" baseline="0" smtClean="0">
              <a:ln/>
              <a:effectLst/>
              <a:latin typeface="Arial" charset="0"/>
            </a:rPr>
            <a:t> 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8CBE3EF1-0E7F-4653-AE1F-D7763A35A3DC}" type="parTrans" cxnId="{6A05942E-4BCF-46D6-8185-31DA96EC54A5}">
      <dgm:prSet/>
      <dgm:spPr/>
      <dgm:t>
        <a:bodyPr/>
        <a:lstStyle/>
        <a:p>
          <a:endParaRPr lang="ru-RU"/>
        </a:p>
      </dgm:t>
    </dgm:pt>
    <dgm:pt modelId="{C6D26230-C97C-44C1-BAC3-C538F24AE7F1}" type="sibTrans" cxnId="{6A05942E-4BCF-46D6-8185-31DA96EC54A5}">
      <dgm:prSet/>
      <dgm:spPr/>
      <dgm:t>
        <a:bodyPr/>
        <a:lstStyle/>
        <a:p>
          <a:endParaRPr lang="ru-RU"/>
        </a:p>
      </dgm:t>
    </dgm:pt>
    <dgm:pt modelId="{47BF277B-EFED-4B5E-A216-54CD1DA3F9B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/>
              <a:effectLst/>
              <a:latin typeface="Arial" charset="0"/>
            </a:rPr>
            <a:t>Используют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/>
              <a:effectLst/>
              <a:latin typeface="Arial" charset="0"/>
            </a:rPr>
            <a:t> растения</a:t>
          </a:r>
          <a:r>
            <a:rPr kumimoji="0" lang="ru-RU" b="0" i="0" u="none" strike="noStrike" cap="none" normalizeH="0" baseline="0" smtClean="0">
              <a:ln/>
              <a:effectLst/>
              <a:latin typeface="Arial" charset="0"/>
            </a:rPr>
            <a:t> 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87188135-1E52-4D5D-99E3-403A41931D84}" type="parTrans" cxnId="{7CDBD6C6-5829-4513-A37F-ECB8D99E41E8}">
      <dgm:prSet/>
      <dgm:spPr/>
      <dgm:t>
        <a:bodyPr/>
        <a:lstStyle/>
        <a:p>
          <a:endParaRPr lang="ru-RU"/>
        </a:p>
      </dgm:t>
    </dgm:pt>
    <dgm:pt modelId="{1BF95241-F337-4BD1-810C-82829D495758}" type="sibTrans" cxnId="{7CDBD6C6-5829-4513-A37F-ECB8D99E41E8}">
      <dgm:prSet/>
      <dgm:spPr/>
      <dgm:t>
        <a:bodyPr/>
        <a:lstStyle/>
        <a:p>
          <a:endParaRPr lang="ru-RU"/>
        </a:p>
      </dgm:t>
    </dgm:pt>
    <dgm:pt modelId="{18B80890-4EDA-4617-9EEF-E385C046871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/>
              <a:effectLst/>
              <a:latin typeface="Arial" charset="0"/>
            </a:rPr>
            <a:t>Питаются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/>
              <a:effectLst/>
              <a:latin typeface="Arial" charset="0"/>
            </a:rPr>
            <a:t> животные</a:t>
          </a:r>
          <a:endParaRPr kumimoji="0" lang="ru-RU" b="1" i="1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820C53BD-8CAA-483F-85F1-38FC46B96606}" type="parTrans" cxnId="{5B4CAAF7-2233-4407-B9B0-3D6EF9B3F1BB}">
      <dgm:prSet/>
      <dgm:spPr/>
      <dgm:t>
        <a:bodyPr/>
        <a:lstStyle/>
        <a:p>
          <a:endParaRPr lang="ru-RU"/>
        </a:p>
      </dgm:t>
    </dgm:pt>
    <dgm:pt modelId="{4CFA996E-5BA7-4571-9B93-E40D4EA04DC8}" type="sibTrans" cxnId="{5B4CAAF7-2233-4407-B9B0-3D6EF9B3F1BB}">
      <dgm:prSet/>
      <dgm:spPr/>
      <dgm:t>
        <a:bodyPr/>
        <a:lstStyle/>
        <a:p>
          <a:endParaRPr lang="ru-RU"/>
        </a:p>
      </dgm:t>
    </dgm:pt>
    <dgm:pt modelId="{7B5102D2-5995-42B6-8728-74EBE58A978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/>
              <a:effectLst/>
              <a:latin typeface="Arial" charset="0"/>
            </a:rPr>
            <a:t>Отмирание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/>
              <a:effectLst/>
              <a:latin typeface="Arial" charset="0"/>
            </a:rPr>
            <a:t> растений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/>
              <a:effectLst/>
              <a:latin typeface="Arial" charset="0"/>
            </a:rPr>
            <a:t> и животных </a:t>
          </a:r>
          <a:endParaRPr kumimoji="0" lang="ru-RU" b="1" i="1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439E289D-15F1-4257-819E-E45BF57AF192}" type="parTrans" cxnId="{5AD905FD-EDF1-4929-85E9-E700A8408600}">
      <dgm:prSet/>
      <dgm:spPr/>
      <dgm:t>
        <a:bodyPr/>
        <a:lstStyle/>
        <a:p>
          <a:endParaRPr lang="ru-RU"/>
        </a:p>
      </dgm:t>
    </dgm:pt>
    <dgm:pt modelId="{0225C969-8596-4611-B945-9045993D2901}" type="sibTrans" cxnId="{5AD905FD-EDF1-4929-85E9-E700A8408600}">
      <dgm:prSet/>
      <dgm:spPr/>
      <dgm:t>
        <a:bodyPr/>
        <a:lstStyle/>
        <a:p>
          <a:endParaRPr lang="ru-RU"/>
        </a:p>
      </dgm:t>
    </dgm:pt>
    <dgm:pt modelId="{44A56AED-E293-4D48-A4FC-DF35283B2CFF}" type="pres">
      <dgm:prSet presAssocID="{A5D82632-D8D0-432A-ACF4-27161A29B907}" presName="cycle" presStyleCnt="0">
        <dgm:presLayoutVars>
          <dgm:dir/>
          <dgm:resizeHandles val="exact"/>
        </dgm:presLayoutVars>
      </dgm:prSet>
      <dgm:spPr/>
    </dgm:pt>
    <dgm:pt modelId="{16D33E0D-631E-4288-80C7-351E23C8137F}" type="pres">
      <dgm:prSet presAssocID="{F446900D-8D9C-48ED-B37E-2BCF1C4B5199}" presName="dummy" presStyleCnt="0"/>
      <dgm:spPr/>
    </dgm:pt>
    <dgm:pt modelId="{46C60CD9-C541-4C58-9C56-51E0E2125FE8}" type="pres">
      <dgm:prSet presAssocID="{F446900D-8D9C-48ED-B37E-2BCF1C4B5199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1EACE-C77F-4E36-85E9-B366E687F56F}" type="pres">
      <dgm:prSet presAssocID="{504B3994-D66E-4D26-9FC8-FE473CD5FADE}" presName="sibTrans" presStyleLbl="node1" presStyleIdx="0" presStyleCnt="5"/>
      <dgm:spPr/>
      <dgm:t>
        <a:bodyPr/>
        <a:lstStyle/>
        <a:p>
          <a:endParaRPr lang="ru-RU"/>
        </a:p>
      </dgm:t>
    </dgm:pt>
    <dgm:pt modelId="{CF5383CD-BC06-489D-AF19-A8C49081EFE3}" type="pres">
      <dgm:prSet presAssocID="{DACC753D-FB79-432C-9408-D8CC4822114F}" presName="dummy" presStyleCnt="0"/>
      <dgm:spPr/>
    </dgm:pt>
    <dgm:pt modelId="{3CAF73E8-6802-40FE-9F2F-F77D45E59E9E}" type="pres">
      <dgm:prSet presAssocID="{DACC753D-FB79-432C-9408-D8CC4822114F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E9119-6770-476A-B503-FA2D72189A80}" type="pres">
      <dgm:prSet presAssocID="{C6D26230-C97C-44C1-BAC3-C538F24AE7F1}" presName="sibTrans" presStyleLbl="node1" presStyleIdx="1" presStyleCnt="5"/>
      <dgm:spPr/>
      <dgm:t>
        <a:bodyPr/>
        <a:lstStyle/>
        <a:p>
          <a:endParaRPr lang="ru-RU"/>
        </a:p>
      </dgm:t>
    </dgm:pt>
    <dgm:pt modelId="{D624AED3-C86D-4827-9C91-A9BFA5AFEE0A}" type="pres">
      <dgm:prSet presAssocID="{47BF277B-EFED-4B5E-A216-54CD1DA3F9BD}" presName="dummy" presStyleCnt="0"/>
      <dgm:spPr/>
    </dgm:pt>
    <dgm:pt modelId="{6C1549FB-B95A-4F78-AA4D-ECAD8E205559}" type="pres">
      <dgm:prSet presAssocID="{47BF277B-EFED-4B5E-A216-54CD1DA3F9BD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4A646-9A90-430C-8DC1-E67193606172}" type="pres">
      <dgm:prSet presAssocID="{1BF95241-F337-4BD1-810C-82829D495758}" presName="sibTrans" presStyleLbl="node1" presStyleIdx="2" presStyleCnt="5"/>
      <dgm:spPr/>
      <dgm:t>
        <a:bodyPr/>
        <a:lstStyle/>
        <a:p>
          <a:endParaRPr lang="ru-RU"/>
        </a:p>
      </dgm:t>
    </dgm:pt>
    <dgm:pt modelId="{382409AC-A439-48CD-A885-90324AA45167}" type="pres">
      <dgm:prSet presAssocID="{18B80890-4EDA-4617-9EEF-E385C0468714}" presName="dummy" presStyleCnt="0"/>
      <dgm:spPr/>
    </dgm:pt>
    <dgm:pt modelId="{967C62AF-F392-4C64-AAA1-98396E907759}" type="pres">
      <dgm:prSet presAssocID="{18B80890-4EDA-4617-9EEF-E385C0468714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68FC7-CAED-47DD-97AF-5DD1CCEFBE18}" type="pres">
      <dgm:prSet presAssocID="{4CFA996E-5BA7-4571-9B93-E40D4EA04DC8}" presName="sibTrans" presStyleLbl="node1" presStyleIdx="3" presStyleCnt="5"/>
      <dgm:spPr/>
      <dgm:t>
        <a:bodyPr/>
        <a:lstStyle/>
        <a:p>
          <a:endParaRPr lang="ru-RU"/>
        </a:p>
      </dgm:t>
    </dgm:pt>
    <dgm:pt modelId="{B2E89669-426A-4932-B4CC-0DECA9843871}" type="pres">
      <dgm:prSet presAssocID="{7B5102D2-5995-42B6-8728-74EBE58A9787}" presName="dummy" presStyleCnt="0"/>
      <dgm:spPr/>
    </dgm:pt>
    <dgm:pt modelId="{952DBE27-E94B-43A4-8FCD-9CD9D337D53B}" type="pres">
      <dgm:prSet presAssocID="{7B5102D2-5995-42B6-8728-74EBE58A9787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40FD5-7B6C-4194-A522-1E98C2959782}" type="pres">
      <dgm:prSet presAssocID="{0225C969-8596-4611-B945-9045993D2901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F0D30D16-5DDD-4D67-A3D6-295C76C18440}" type="presOf" srcId="{DACC753D-FB79-432C-9408-D8CC4822114F}" destId="{3CAF73E8-6802-40FE-9F2F-F77D45E59E9E}" srcOrd="0" destOrd="0" presId="urn:microsoft.com/office/officeart/2005/8/layout/cycle1"/>
    <dgm:cxn modelId="{ADF7EB9B-1D71-43C3-8D4A-FDE8B7826A8C}" type="presOf" srcId="{C6D26230-C97C-44C1-BAC3-C538F24AE7F1}" destId="{C5EE9119-6770-476A-B503-FA2D72189A80}" srcOrd="0" destOrd="0" presId="urn:microsoft.com/office/officeart/2005/8/layout/cycle1"/>
    <dgm:cxn modelId="{28B3CD25-1926-4050-9CBC-59070C678FA3}" type="presOf" srcId="{4CFA996E-5BA7-4571-9B93-E40D4EA04DC8}" destId="{51968FC7-CAED-47DD-97AF-5DD1CCEFBE18}" srcOrd="0" destOrd="0" presId="urn:microsoft.com/office/officeart/2005/8/layout/cycle1"/>
    <dgm:cxn modelId="{5B4CAAF7-2233-4407-B9B0-3D6EF9B3F1BB}" srcId="{A5D82632-D8D0-432A-ACF4-27161A29B907}" destId="{18B80890-4EDA-4617-9EEF-E385C0468714}" srcOrd="3" destOrd="0" parTransId="{820C53BD-8CAA-483F-85F1-38FC46B96606}" sibTransId="{4CFA996E-5BA7-4571-9B93-E40D4EA04DC8}"/>
    <dgm:cxn modelId="{46A8FA37-847F-4B6C-B573-413BCF8432D5}" type="presOf" srcId="{18B80890-4EDA-4617-9EEF-E385C0468714}" destId="{967C62AF-F392-4C64-AAA1-98396E907759}" srcOrd="0" destOrd="0" presId="urn:microsoft.com/office/officeart/2005/8/layout/cycle1"/>
    <dgm:cxn modelId="{240248F2-4227-4ED7-883B-8B4974AD2D8E}" type="presOf" srcId="{A5D82632-D8D0-432A-ACF4-27161A29B907}" destId="{44A56AED-E293-4D48-A4FC-DF35283B2CFF}" srcOrd="0" destOrd="0" presId="urn:microsoft.com/office/officeart/2005/8/layout/cycle1"/>
    <dgm:cxn modelId="{1279A9D0-B7B0-486F-9A00-CA784422E36E}" type="presOf" srcId="{47BF277B-EFED-4B5E-A216-54CD1DA3F9BD}" destId="{6C1549FB-B95A-4F78-AA4D-ECAD8E205559}" srcOrd="0" destOrd="0" presId="urn:microsoft.com/office/officeart/2005/8/layout/cycle1"/>
    <dgm:cxn modelId="{01AEA5E1-9649-41FE-A94C-FF128907588C}" srcId="{A5D82632-D8D0-432A-ACF4-27161A29B907}" destId="{F446900D-8D9C-48ED-B37E-2BCF1C4B5199}" srcOrd="0" destOrd="0" parTransId="{1FC7CB2C-FE7B-466F-AB2E-C8FBF97D950D}" sibTransId="{504B3994-D66E-4D26-9FC8-FE473CD5FADE}"/>
    <dgm:cxn modelId="{7CDBD6C6-5829-4513-A37F-ECB8D99E41E8}" srcId="{A5D82632-D8D0-432A-ACF4-27161A29B907}" destId="{47BF277B-EFED-4B5E-A216-54CD1DA3F9BD}" srcOrd="2" destOrd="0" parTransId="{87188135-1E52-4D5D-99E3-403A41931D84}" sibTransId="{1BF95241-F337-4BD1-810C-82829D495758}"/>
    <dgm:cxn modelId="{4A3B18CF-AEEB-4813-AE04-1CB26C3D43BB}" type="presOf" srcId="{F446900D-8D9C-48ED-B37E-2BCF1C4B5199}" destId="{46C60CD9-C541-4C58-9C56-51E0E2125FE8}" srcOrd="0" destOrd="0" presId="urn:microsoft.com/office/officeart/2005/8/layout/cycle1"/>
    <dgm:cxn modelId="{0197A615-7701-4439-AEE9-7948CD1DADDB}" type="presOf" srcId="{504B3994-D66E-4D26-9FC8-FE473CD5FADE}" destId="{7A71EACE-C77F-4E36-85E9-B366E687F56F}" srcOrd="0" destOrd="0" presId="urn:microsoft.com/office/officeart/2005/8/layout/cycle1"/>
    <dgm:cxn modelId="{B92373F9-3505-4BB3-AAE9-C1A7815A3855}" type="presOf" srcId="{0225C969-8596-4611-B945-9045993D2901}" destId="{64440FD5-7B6C-4194-A522-1E98C2959782}" srcOrd="0" destOrd="0" presId="urn:microsoft.com/office/officeart/2005/8/layout/cycle1"/>
    <dgm:cxn modelId="{9DC007B8-65AB-4D2C-9700-0376645B4978}" type="presOf" srcId="{7B5102D2-5995-42B6-8728-74EBE58A9787}" destId="{952DBE27-E94B-43A4-8FCD-9CD9D337D53B}" srcOrd="0" destOrd="0" presId="urn:microsoft.com/office/officeart/2005/8/layout/cycle1"/>
    <dgm:cxn modelId="{6A05942E-4BCF-46D6-8185-31DA96EC54A5}" srcId="{A5D82632-D8D0-432A-ACF4-27161A29B907}" destId="{DACC753D-FB79-432C-9408-D8CC4822114F}" srcOrd="1" destOrd="0" parTransId="{8CBE3EF1-0E7F-4653-AE1F-D7763A35A3DC}" sibTransId="{C6D26230-C97C-44C1-BAC3-C538F24AE7F1}"/>
    <dgm:cxn modelId="{5AD905FD-EDF1-4929-85E9-E700A8408600}" srcId="{A5D82632-D8D0-432A-ACF4-27161A29B907}" destId="{7B5102D2-5995-42B6-8728-74EBE58A9787}" srcOrd="4" destOrd="0" parTransId="{439E289D-15F1-4257-819E-E45BF57AF192}" sibTransId="{0225C969-8596-4611-B945-9045993D2901}"/>
    <dgm:cxn modelId="{27D93512-C4DE-4301-BA8C-FC86E09B9935}" type="presOf" srcId="{1BF95241-F337-4BD1-810C-82829D495758}" destId="{77E4A646-9A90-430C-8DC1-E67193606172}" srcOrd="0" destOrd="0" presId="urn:microsoft.com/office/officeart/2005/8/layout/cycle1"/>
    <dgm:cxn modelId="{22A23551-D0A3-423C-A421-1CDA8E776D80}" type="presParOf" srcId="{44A56AED-E293-4D48-A4FC-DF35283B2CFF}" destId="{16D33E0D-631E-4288-80C7-351E23C8137F}" srcOrd="0" destOrd="0" presId="urn:microsoft.com/office/officeart/2005/8/layout/cycle1"/>
    <dgm:cxn modelId="{BE64B5C4-9F64-4AF5-8418-79C9D6F86D73}" type="presParOf" srcId="{44A56AED-E293-4D48-A4FC-DF35283B2CFF}" destId="{46C60CD9-C541-4C58-9C56-51E0E2125FE8}" srcOrd="1" destOrd="0" presId="urn:microsoft.com/office/officeart/2005/8/layout/cycle1"/>
    <dgm:cxn modelId="{3D4ED2E0-5F8C-4256-9950-1911BF80FD03}" type="presParOf" srcId="{44A56AED-E293-4D48-A4FC-DF35283B2CFF}" destId="{7A71EACE-C77F-4E36-85E9-B366E687F56F}" srcOrd="2" destOrd="0" presId="urn:microsoft.com/office/officeart/2005/8/layout/cycle1"/>
    <dgm:cxn modelId="{D8E06AA4-75FB-49F6-AC2D-52B94FB7DF30}" type="presParOf" srcId="{44A56AED-E293-4D48-A4FC-DF35283B2CFF}" destId="{CF5383CD-BC06-489D-AF19-A8C49081EFE3}" srcOrd="3" destOrd="0" presId="urn:microsoft.com/office/officeart/2005/8/layout/cycle1"/>
    <dgm:cxn modelId="{F65DBE6B-53E7-468E-A9CE-A351C79B09CB}" type="presParOf" srcId="{44A56AED-E293-4D48-A4FC-DF35283B2CFF}" destId="{3CAF73E8-6802-40FE-9F2F-F77D45E59E9E}" srcOrd="4" destOrd="0" presId="urn:microsoft.com/office/officeart/2005/8/layout/cycle1"/>
    <dgm:cxn modelId="{C5DDB736-8162-4492-856E-245A8E003A8F}" type="presParOf" srcId="{44A56AED-E293-4D48-A4FC-DF35283B2CFF}" destId="{C5EE9119-6770-476A-B503-FA2D72189A80}" srcOrd="5" destOrd="0" presId="urn:microsoft.com/office/officeart/2005/8/layout/cycle1"/>
    <dgm:cxn modelId="{D5175E92-B2FD-4C8C-8527-97ECEBEA15AF}" type="presParOf" srcId="{44A56AED-E293-4D48-A4FC-DF35283B2CFF}" destId="{D624AED3-C86D-4827-9C91-A9BFA5AFEE0A}" srcOrd="6" destOrd="0" presId="urn:microsoft.com/office/officeart/2005/8/layout/cycle1"/>
    <dgm:cxn modelId="{D27BFDA1-C803-4D00-AAD2-6816B9443FCC}" type="presParOf" srcId="{44A56AED-E293-4D48-A4FC-DF35283B2CFF}" destId="{6C1549FB-B95A-4F78-AA4D-ECAD8E205559}" srcOrd="7" destOrd="0" presId="urn:microsoft.com/office/officeart/2005/8/layout/cycle1"/>
    <dgm:cxn modelId="{7738A5B9-0C25-4F0B-A33A-521676D01A35}" type="presParOf" srcId="{44A56AED-E293-4D48-A4FC-DF35283B2CFF}" destId="{77E4A646-9A90-430C-8DC1-E67193606172}" srcOrd="8" destOrd="0" presId="urn:microsoft.com/office/officeart/2005/8/layout/cycle1"/>
    <dgm:cxn modelId="{C1418671-064C-4D4C-92DF-FC82FF7BE124}" type="presParOf" srcId="{44A56AED-E293-4D48-A4FC-DF35283B2CFF}" destId="{382409AC-A439-48CD-A885-90324AA45167}" srcOrd="9" destOrd="0" presId="urn:microsoft.com/office/officeart/2005/8/layout/cycle1"/>
    <dgm:cxn modelId="{FED5C324-0721-4C93-B191-37BB85317892}" type="presParOf" srcId="{44A56AED-E293-4D48-A4FC-DF35283B2CFF}" destId="{967C62AF-F392-4C64-AAA1-98396E907759}" srcOrd="10" destOrd="0" presId="urn:microsoft.com/office/officeart/2005/8/layout/cycle1"/>
    <dgm:cxn modelId="{6D459571-CA86-4139-90F5-33AD12CF658E}" type="presParOf" srcId="{44A56AED-E293-4D48-A4FC-DF35283B2CFF}" destId="{51968FC7-CAED-47DD-97AF-5DD1CCEFBE18}" srcOrd="11" destOrd="0" presId="urn:microsoft.com/office/officeart/2005/8/layout/cycle1"/>
    <dgm:cxn modelId="{D503119D-DBE1-4D2A-8846-5D8C45DA893B}" type="presParOf" srcId="{44A56AED-E293-4D48-A4FC-DF35283B2CFF}" destId="{B2E89669-426A-4932-B4CC-0DECA9843871}" srcOrd="12" destOrd="0" presId="urn:microsoft.com/office/officeart/2005/8/layout/cycle1"/>
    <dgm:cxn modelId="{E593847F-E160-4C48-B2F8-0ED34CDF84B5}" type="presParOf" srcId="{44A56AED-E293-4D48-A4FC-DF35283B2CFF}" destId="{952DBE27-E94B-43A4-8FCD-9CD9D337D53B}" srcOrd="13" destOrd="0" presId="urn:microsoft.com/office/officeart/2005/8/layout/cycle1"/>
    <dgm:cxn modelId="{2AD25EAD-5165-4060-93CA-4267D9FD7B37}" type="presParOf" srcId="{44A56AED-E293-4D48-A4FC-DF35283B2CFF}" destId="{64440FD5-7B6C-4194-A522-1E98C2959782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C60CD9-C541-4C58-9C56-51E0E2125FE8}">
      <dsp:nvSpPr>
        <dsp:cNvPr id="0" name=""/>
        <dsp:cNvSpPr/>
      </dsp:nvSpPr>
      <dsp:spPr>
        <a:xfrm>
          <a:off x="5040374" y="37526"/>
          <a:ext cx="1347927" cy="1347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1" u="none" strike="noStrike" kern="1200" cap="none" normalizeH="0" baseline="0" smtClean="0">
              <a:ln/>
              <a:effectLst/>
              <a:latin typeface="Arial" charset="0"/>
            </a:rPr>
            <a:t>Перегной</a:t>
          </a:r>
          <a:endParaRPr kumimoji="0" lang="ru-RU" sz="1500" b="1" i="1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5040374" y="37526"/>
        <a:ext cx="1347927" cy="1347927"/>
      </dsp:txXfrm>
    </dsp:sp>
    <dsp:sp modelId="{7A71EACE-C77F-4E36-85E9-B366E687F56F}">
      <dsp:nvSpPr>
        <dsp:cNvPr id="0" name=""/>
        <dsp:cNvSpPr/>
      </dsp:nvSpPr>
      <dsp:spPr>
        <a:xfrm>
          <a:off x="1867786" y="-1682"/>
          <a:ext cx="5056002" cy="5056002"/>
        </a:xfrm>
        <a:prstGeom prst="circularArrow">
          <a:avLst>
            <a:gd name="adj1" fmla="val 5199"/>
            <a:gd name="adj2" fmla="val 335806"/>
            <a:gd name="adj3" fmla="val 21293678"/>
            <a:gd name="adj4" fmla="val 19765856"/>
            <a:gd name="adj5" fmla="val 606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AF73E8-6802-40FE-9F2F-F77D45E59E9E}">
      <dsp:nvSpPr>
        <dsp:cNvPr id="0" name=""/>
        <dsp:cNvSpPr/>
      </dsp:nvSpPr>
      <dsp:spPr>
        <a:xfrm>
          <a:off x="5855282" y="2545558"/>
          <a:ext cx="1347927" cy="1347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1" u="none" strike="noStrike" kern="1200" cap="none" normalizeH="0" baseline="0" smtClean="0">
              <a:ln/>
              <a:effectLst/>
              <a:latin typeface="Arial" charset="0"/>
            </a:rPr>
            <a:t>Образование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1" u="none" strike="noStrike" kern="1200" cap="none" normalizeH="0" baseline="0" smtClean="0">
              <a:ln/>
              <a:effectLst/>
              <a:latin typeface="Arial" charset="0"/>
            </a:rPr>
            <a:t> солей</a:t>
          </a:r>
          <a:r>
            <a:rPr kumimoji="0" lang="ru-RU" sz="1500" b="0" i="0" u="none" strike="noStrike" kern="1200" cap="none" normalizeH="0" baseline="0" smtClean="0">
              <a:ln/>
              <a:effectLst/>
              <a:latin typeface="Arial" charset="0"/>
            </a:rPr>
            <a:t> </a:t>
          </a:r>
          <a:endParaRPr kumimoji="0" lang="ru-RU" sz="15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5855282" y="2545558"/>
        <a:ext cx="1347927" cy="1347927"/>
      </dsp:txXfrm>
    </dsp:sp>
    <dsp:sp modelId="{C5EE9119-6770-476A-B503-FA2D72189A80}">
      <dsp:nvSpPr>
        <dsp:cNvPr id="0" name=""/>
        <dsp:cNvSpPr/>
      </dsp:nvSpPr>
      <dsp:spPr>
        <a:xfrm>
          <a:off x="1867786" y="-1682"/>
          <a:ext cx="5056002" cy="5056002"/>
        </a:xfrm>
        <a:prstGeom prst="circularArrow">
          <a:avLst>
            <a:gd name="adj1" fmla="val 5199"/>
            <a:gd name="adj2" fmla="val 335806"/>
            <a:gd name="adj3" fmla="val 4015151"/>
            <a:gd name="adj4" fmla="val 2253017"/>
            <a:gd name="adj5" fmla="val 606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1549FB-B95A-4F78-AA4D-ECAD8E205559}">
      <dsp:nvSpPr>
        <dsp:cNvPr id="0" name=""/>
        <dsp:cNvSpPr/>
      </dsp:nvSpPr>
      <dsp:spPr>
        <a:xfrm>
          <a:off x="3721823" y="4095607"/>
          <a:ext cx="1347927" cy="1347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1" u="none" strike="noStrike" kern="1200" cap="none" normalizeH="0" baseline="0" smtClean="0">
              <a:ln/>
              <a:effectLst/>
              <a:latin typeface="Arial" charset="0"/>
            </a:rPr>
            <a:t>Используют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1" u="none" strike="noStrike" kern="1200" cap="none" normalizeH="0" baseline="0" smtClean="0">
              <a:ln/>
              <a:effectLst/>
              <a:latin typeface="Arial" charset="0"/>
            </a:rPr>
            <a:t> растения</a:t>
          </a:r>
          <a:r>
            <a:rPr kumimoji="0" lang="ru-RU" sz="1500" b="0" i="0" u="none" strike="noStrike" kern="1200" cap="none" normalizeH="0" baseline="0" smtClean="0">
              <a:ln/>
              <a:effectLst/>
              <a:latin typeface="Arial" charset="0"/>
            </a:rPr>
            <a:t> </a:t>
          </a:r>
          <a:endParaRPr kumimoji="0" lang="ru-RU" sz="15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3721823" y="4095607"/>
        <a:ext cx="1347927" cy="1347927"/>
      </dsp:txXfrm>
    </dsp:sp>
    <dsp:sp modelId="{77E4A646-9A90-430C-8DC1-E67193606172}">
      <dsp:nvSpPr>
        <dsp:cNvPr id="0" name=""/>
        <dsp:cNvSpPr/>
      </dsp:nvSpPr>
      <dsp:spPr>
        <a:xfrm>
          <a:off x="1867786" y="-1682"/>
          <a:ext cx="5056002" cy="5056002"/>
        </a:xfrm>
        <a:prstGeom prst="circularArrow">
          <a:avLst>
            <a:gd name="adj1" fmla="val 5199"/>
            <a:gd name="adj2" fmla="val 335806"/>
            <a:gd name="adj3" fmla="val 8211177"/>
            <a:gd name="adj4" fmla="val 6449044"/>
            <a:gd name="adj5" fmla="val 606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7C62AF-F392-4C64-AAA1-98396E907759}">
      <dsp:nvSpPr>
        <dsp:cNvPr id="0" name=""/>
        <dsp:cNvSpPr/>
      </dsp:nvSpPr>
      <dsp:spPr>
        <a:xfrm>
          <a:off x="1588364" y="2545558"/>
          <a:ext cx="1347927" cy="1347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1" u="none" strike="noStrike" kern="1200" cap="none" normalizeH="0" baseline="0" smtClean="0">
              <a:ln/>
              <a:effectLst/>
              <a:latin typeface="Arial" charset="0"/>
            </a:rPr>
            <a:t>Питаются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1" u="none" strike="noStrike" kern="1200" cap="none" normalizeH="0" baseline="0" smtClean="0">
              <a:ln/>
              <a:effectLst/>
              <a:latin typeface="Arial" charset="0"/>
            </a:rPr>
            <a:t> животные</a:t>
          </a:r>
          <a:endParaRPr kumimoji="0" lang="ru-RU" sz="1500" b="1" i="1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1588364" y="2545558"/>
        <a:ext cx="1347927" cy="1347927"/>
      </dsp:txXfrm>
    </dsp:sp>
    <dsp:sp modelId="{51968FC7-CAED-47DD-97AF-5DD1CCEFBE18}">
      <dsp:nvSpPr>
        <dsp:cNvPr id="0" name=""/>
        <dsp:cNvSpPr/>
      </dsp:nvSpPr>
      <dsp:spPr>
        <a:xfrm>
          <a:off x="1867786" y="-1682"/>
          <a:ext cx="5056002" cy="5056002"/>
        </a:xfrm>
        <a:prstGeom prst="circularArrow">
          <a:avLst>
            <a:gd name="adj1" fmla="val 5199"/>
            <a:gd name="adj2" fmla="val 335806"/>
            <a:gd name="adj3" fmla="val 12298338"/>
            <a:gd name="adj4" fmla="val 10770516"/>
            <a:gd name="adj5" fmla="val 606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2DBE27-E94B-43A4-8FCD-9CD9D337D53B}">
      <dsp:nvSpPr>
        <dsp:cNvPr id="0" name=""/>
        <dsp:cNvSpPr/>
      </dsp:nvSpPr>
      <dsp:spPr>
        <a:xfrm>
          <a:off x="2403273" y="37526"/>
          <a:ext cx="1347927" cy="1347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1" u="none" strike="noStrike" kern="1200" cap="none" normalizeH="0" baseline="0" smtClean="0">
              <a:ln/>
              <a:effectLst/>
              <a:latin typeface="Arial" charset="0"/>
            </a:rPr>
            <a:t>Отмирание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1" u="none" strike="noStrike" kern="1200" cap="none" normalizeH="0" baseline="0" smtClean="0">
              <a:ln/>
              <a:effectLst/>
              <a:latin typeface="Arial" charset="0"/>
            </a:rPr>
            <a:t> растений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1" u="none" strike="noStrike" kern="1200" cap="none" normalizeH="0" baseline="0" smtClean="0">
              <a:ln/>
              <a:effectLst/>
              <a:latin typeface="Arial" charset="0"/>
            </a:rPr>
            <a:t> и животных </a:t>
          </a:r>
          <a:endParaRPr kumimoji="0" lang="ru-RU" sz="1500" b="1" i="1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2403273" y="37526"/>
        <a:ext cx="1347927" cy="1347927"/>
      </dsp:txXfrm>
    </dsp:sp>
    <dsp:sp modelId="{64440FD5-7B6C-4194-A522-1E98C2959782}">
      <dsp:nvSpPr>
        <dsp:cNvPr id="0" name=""/>
        <dsp:cNvSpPr/>
      </dsp:nvSpPr>
      <dsp:spPr>
        <a:xfrm>
          <a:off x="1867786" y="-1682"/>
          <a:ext cx="5056002" cy="5056002"/>
        </a:xfrm>
        <a:prstGeom prst="circularArrow">
          <a:avLst>
            <a:gd name="adj1" fmla="val 5199"/>
            <a:gd name="adj2" fmla="val 335806"/>
            <a:gd name="adj3" fmla="val 16866138"/>
            <a:gd name="adj4" fmla="val 15198056"/>
            <a:gd name="adj5" fmla="val 606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E8C2B-035E-49D1-9189-D9C144BEF511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D2A14-D7D3-45B0-9717-46694A191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184B76-1669-4C4F-AB7F-D0C7453EB00B}" type="slidenum">
              <a:rPr lang="ru-RU"/>
              <a:pPr/>
              <a:t>26</a:t>
            </a:fld>
            <a:endParaRPr lang="ru-RU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BACDA2-D826-4902-8102-460A1FC650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F126C3-3896-4A58-8881-9E87C8EEB9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AACA9D-B0AD-45EC-AB3A-0D6BF7ABD8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dia.ru/173137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gif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dia.ru/162351/" TargetMode="External"/><Relationship Id="rId2" Type="http://schemas.openxmlformats.org/officeDocument/2006/relationships/hyperlink" Target="http://www.pandia.ru/241216/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763000" cy="2135088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/>
              <a:t>Выполнила : Горностаева Ирина Николаевна,</a:t>
            </a:r>
          </a:p>
          <a:p>
            <a:pPr algn="r"/>
            <a:r>
              <a:rPr lang="ru-RU" sz="2800" dirty="0" smtClean="0"/>
              <a:t>учитель начальных классов </a:t>
            </a:r>
          </a:p>
          <a:p>
            <a:pPr algn="r"/>
            <a:r>
              <a:rPr lang="ru-RU" sz="2800" dirty="0" smtClean="0"/>
              <a:t>МБОУ СОШ №20 г.Донецка Ростовской области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96752"/>
            <a:ext cx="83709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 к уроку окружающего мира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 теме «Почва. Её состав и свойства»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класс   УМК «Планета знаний».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357188"/>
            <a:ext cx="3916363" cy="30003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075" y="357188"/>
            <a:ext cx="4005263" cy="30384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7950" y="3571875"/>
            <a:ext cx="3776663" cy="285908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WordArt 10"/>
          <p:cNvSpPr>
            <a:spLocks noChangeArrowheads="1" noChangeShapeType="1" noTextEdit="1"/>
          </p:cNvSpPr>
          <p:nvPr/>
        </p:nvSpPr>
        <p:spPr bwMode="auto">
          <a:xfrm>
            <a:off x="1043608" y="2636912"/>
            <a:ext cx="7272808" cy="7880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скалистые породы</a:t>
            </a:r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1691680" y="5857875"/>
            <a:ext cx="5832647" cy="595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лишайники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3214688" y="2571750"/>
            <a:ext cx="2571750" cy="1071563"/>
            <a:chOff x="3214678" y="2571744"/>
            <a:chExt cx="2571768" cy="107157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214678" y="2571744"/>
              <a:ext cx="2571768" cy="107157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41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428992" y="2857496"/>
              <a:ext cx="2206625" cy="4381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почва</a:t>
              </a:r>
            </a:p>
          </p:txBody>
        </p:sp>
      </p:grpSp>
      <p:grpSp>
        <p:nvGrpSpPr>
          <p:cNvPr id="4" name="Группа 12"/>
          <p:cNvGrpSpPr>
            <a:grpSpLocks/>
          </p:cNvGrpSpPr>
          <p:nvPr/>
        </p:nvGrpSpPr>
        <p:grpSpPr bwMode="auto">
          <a:xfrm>
            <a:off x="428625" y="1285875"/>
            <a:ext cx="2571750" cy="1071563"/>
            <a:chOff x="3214678" y="2571744"/>
            <a:chExt cx="2571768" cy="107157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214678" y="2571744"/>
              <a:ext cx="2571768" cy="107157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41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428992" y="2857496"/>
              <a:ext cx="2206625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климат</a:t>
              </a:r>
            </a:p>
          </p:txBody>
        </p:sp>
      </p:grpSp>
      <p:grpSp>
        <p:nvGrpSpPr>
          <p:cNvPr id="5" name="Группа 6"/>
          <p:cNvGrpSpPr>
            <a:grpSpLocks/>
          </p:cNvGrpSpPr>
          <p:nvPr/>
        </p:nvGrpSpPr>
        <p:grpSpPr bwMode="auto">
          <a:xfrm>
            <a:off x="3214688" y="500063"/>
            <a:ext cx="2571750" cy="1071562"/>
            <a:chOff x="3214678" y="2571744"/>
            <a:chExt cx="2571768" cy="107157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214678" y="2571744"/>
              <a:ext cx="2571768" cy="107157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41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714744" y="2786058"/>
              <a:ext cx="1500199" cy="571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воды</a:t>
              </a:r>
            </a:p>
          </p:txBody>
        </p:sp>
      </p:grpSp>
      <p:grpSp>
        <p:nvGrpSpPr>
          <p:cNvPr id="7" name="Группа 15"/>
          <p:cNvGrpSpPr>
            <a:grpSpLocks/>
          </p:cNvGrpSpPr>
          <p:nvPr/>
        </p:nvGrpSpPr>
        <p:grpSpPr bwMode="auto">
          <a:xfrm>
            <a:off x="6072188" y="1285875"/>
            <a:ext cx="2571750" cy="1071563"/>
            <a:chOff x="3214678" y="2571744"/>
            <a:chExt cx="2571768" cy="107157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214678" y="2571744"/>
              <a:ext cx="2571768" cy="107157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41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428992" y="2857496"/>
              <a:ext cx="2206625" cy="6429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рельеф</a:t>
              </a:r>
            </a:p>
          </p:txBody>
        </p:sp>
      </p:grpSp>
      <p:grpSp>
        <p:nvGrpSpPr>
          <p:cNvPr id="8" name="Группа 21"/>
          <p:cNvGrpSpPr>
            <a:grpSpLocks/>
          </p:cNvGrpSpPr>
          <p:nvPr/>
        </p:nvGrpSpPr>
        <p:grpSpPr bwMode="auto">
          <a:xfrm>
            <a:off x="6072188" y="3643313"/>
            <a:ext cx="2571750" cy="1071562"/>
            <a:chOff x="3214678" y="2571744"/>
            <a:chExt cx="2571768" cy="107157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214678" y="2571744"/>
              <a:ext cx="2571768" cy="107157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40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428992" y="2857496"/>
              <a:ext cx="2206625" cy="4381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человек</a:t>
              </a:r>
            </a:p>
          </p:txBody>
        </p:sp>
      </p:grpSp>
      <p:grpSp>
        <p:nvGrpSpPr>
          <p:cNvPr id="10" name="Группа 24"/>
          <p:cNvGrpSpPr>
            <a:grpSpLocks/>
          </p:cNvGrpSpPr>
          <p:nvPr/>
        </p:nvGrpSpPr>
        <p:grpSpPr bwMode="auto">
          <a:xfrm>
            <a:off x="5072063" y="5286375"/>
            <a:ext cx="2571750" cy="1071563"/>
            <a:chOff x="3214678" y="2571744"/>
            <a:chExt cx="2571768" cy="107157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214678" y="2571744"/>
              <a:ext cx="2571768" cy="107157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40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428992" y="2857496"/>
              <a:ext cx="2206625" cy="571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растения</a:t>
              </a:r>
            </a:p>
          </p:txBody>
        </p:sp>
      </p:grpSp>
      <p:grpSp>
        <p:nvGrpSpPr>
          <p:cNvPr id="11" name="Группа 9"/>
          <p:cNvGrpSpPr>
            <a:grpSpLocks/>
          </p:cNvGrpSpPr>
          <p:nvPr/>
        </p:nvGrpSpPr>
        <p:grpSpPr bwMode="auto">
          <a:xfrm>
            <a:off x="1571625" y="5286375"/>
            <a:ext cx="2571750" cy="1071563"/>
            <a:chOff x="3214678" y="2571744"/>
            <a:chExt cx="2571768" cy="107157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3214678" y="2571744"/>
              <a:ext cx="2571768" cy="107157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40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428992" y="2857496"/>
              <a:ext cx="2206625" cy="4381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животные</a:t>
              </a:r>
            </a:p>
          </p:txBody>
        </p:sp>
      </p:grpSp>
      <p:grpSp>
        <p:nvGrpSpPr>
          <p:cNvPr id="13" name="Группа 18"/>
          <p:cNvGrpSpPr>
            <a:grpSpLocks/>
          </p:cNvGrpSpPr>
          <p:nvPr/>
        </p:nvGrpSpPr>
        <p:grpSpPr bwMode="auto">
          <a:xfrm>
            <a:off x="357188" y="3714750"/>
            <a:ext cx="3000375" cy="1071563"/>
            <a:chOff x="3214678" y="2571744"/>
            <a:chExt cx="2571768" cy="107157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3214678" y="2571744"/>
              <a:ext cx="2571768" cy="107157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40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357554" y="2857496"/>
              <a:ext cx="2357454" cy="6429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горные породы</a:t>
              </a:r>
            </a:p>
          </p:txBody>
        </p:sp>
      </p:grpSp>
      <p:cxnSp>
        <p:nvCxnSpPr>
          <p:cNvPr id="29" name="Прямая со стрелкой 28"/>
          <p:cNvCxnSpPr/>
          <p:nvPr/>
        </p:nvCxnSpPr>
        <p:spPr>
          <a:xfrm rot="5400000">
            <a:off x="4107657" y="2035969"/>
            <a:ext cx="7858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5857875" y="2357438"/>
            <a:ext cx="715963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>
            <a:off x="5500688" y="3714750"/>
            <a:ext cx="501650" cy="500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V="1">
            <a:off x="4393406" y="4321969"/>
            <a:ext cx="1357313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3464719" y="4321969"/>
            <a:ext cx="1357313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3429000" y="3714750"/>
            <a:ext cx="428625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500313" y="2357438"/>
            <a:ext cx="642937" cy="500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060575"/>
            <a:ext cx="4743450" cy="3281363"/>
          </a:xfrm>
          <a:prstGeom prst="rect">
            <a:avLst/>
          </a:prstGeom>
          <a:noFill/>
        </p:spPr>
      </p:pic>
      <p:pic>
        <p:nvPicPr>
          <p:cNvPr id="5130" name="Picture 10" descr="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628775"/>
            <a:ext cx="3295650" cy="4392613"/>
          </a:xfrm>
          <a:prstGeom prst="rect">
            <a:avLst/>
          </a:prstGeom>
          <a:noFill/>
        </p:spPr>
      </p:pic>
      <p:pic>
        <p:nvPicPr>
          <p:cNvPr id="5132" name="Picture 12" descr="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60575"/>
            <a:ext cx="4321175" cy="3241675"/>
          </a:xfrm>
          <a:prstGeom prst="rect">
            <a:avLst/>
          </a:prstGeom>
          <a:noFill/>
        </p:spPr>
      </p:pic>
      <p:pic>
        <p:nvPicPr>
          <p:cNvPr id="5133" name="Picture 13" descr="1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989138"/>
            <a:ext cx="3238500" cy="4221162"/>
          </a:xfrm>
          <a:prstGeom prst="rect">
            <a:avLst/>
          </a:prstGeom>
          <a:noFill/>
        </p:spPr>
      </p:pic>
      <p:pic>
        <p:nvPicPr>
          <p:cNvPr id="5134" name="Picture 14" descr="Han-Tegr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713" y="2420938"/>
            <a:ext cx="4846637" cy="3817937"/>
          </a:xfrm>
          <a:prstGeom prst="rect">
            <a:avLst/>
          </a:prstGeom>
          <a:noFill/>
        </p:spPr>
      </p:pic>
      <p:pic>
        <p:nvPicPr>
          <p:cNvPr id="5135" name="Picture 15" descr="16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300" y="2133600"/>
            <a:ext cx="5040313" cy="40338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9552" y="548680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Везде ли на земле есть почва?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5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5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346450"/>
            <a:ext cx="3960813" cy="3511550"/>
          </a:xfrm>
          <a:noFill/>
          <a:ln/>
        </p:spPr>
      </p:pic>
      <p:sp>
        <p:nvSpPr>
          <p:cNvPr id="4" name="Прямоугольник 3"/>
          <p:cNvSpPr/>
          <p:nvPr/>
        </p:nvSpPr>
        <p:spPr>
          <a:xfrm>
            <a:off x="1743054" y="-62536"/>
            <a:ext cx="6721648" cy="2373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Учебная лаборатория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411760" y="836712"/>
            <a:ext cx="6732240" cy="36004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1052736"/>
            <a:ext cx="6444208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работы: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Внимательно слушать инструкцию.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Четко выполнять указания.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Быть наблюдательными.</a:t>
            </a:r>
            <a:endParaRPr lang="ru-RU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707904" y="2152650"/>
            <a:ext cx="543609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3200" dirty="0"/>
              <a:t>Возьмите стакан с водой </a:t>
            </a:r>
            <a:r>
              <a:rPr lang="ru-RU" sz="3200" dirty="0" smtClean="0"/>
              <a:t>и  </a:t>
            </a:r>
            <a:r>
              <a:rPr lang="ru-RU" sz="3200" dirty="0"/>
              <a:t>бросьте в него комочек почвы.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/>
              <a:t> Что вы увидели?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Какой вывод можно сделать?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04664"/>
            <a:ext cx="8676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Исследуем состав почвы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80971" y="1196752"/>
            <a:ext cx="3018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Опыт №1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http://www.pandia.ru/wp-content/uploads/2012/01/01/image001_2.jpg"/>
          <p:cNvPicPr/>
          <p:nvPr/>
        </p:nvPicPr>
        <p:blipFill>
          <a:blip r:embed="rId2" cstate="print"/>
          <a:srcRect l="46667" b="7895"/>
          <a:stretch>
            <a:fillRect/>
          </a:stretch>
        </p:blipFill>
        <p:spPr bwMode="auto">
          <a:xfrm>
            <a:off x="539552" y="1628800"/>
            <a:ext cx="23042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83568" y="5373216"/>
            <a:ext cx="77768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почве есть воздух.</a:t>
            </a:r>
            <a:endParaRPr lang="ru-RU" sz="5400" b="1" cap="none" spc="0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AutoShape 7"/>
          <p:cNvSpPr>
            <a:spLocks noChangeArrowheads="1"/>
          </p:cNvSpPr>
          <p:nvPr/>
        </p:nvSpPr>
        <p:spPr bwMode="auto">
          <a:xfrm rot="-897101">
            <a:off x="430213" y="5449888"/>
            <a:ext cx="2879725" cy="865187"/>
          </a:xfrm>
          <a:prstGeom prst="diamond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2320925" cy="218122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1619250" y="5876925"/>
            <a:ext cx="215900" cy="7302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>
            <a:off x="1763713" y="6021388"/>
            <a:ext cx="215900" cy="7302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1835150" y="5805488"/>
            <a:ext cx="288925" cy="1428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 rot="-897101">
            <a:off x="79927" y="4807930"/>
            <a:ext cx="1871662" cy="865188"/>
          </a:xfrm>
          <a:prstGeom prst="diamond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3203848" y="2060575"/>
            <a:ext cx="568932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>
                <a:latin typeface="Arial" charset="0"/>
              </a:rPr>
              <a:t>  </a:t>
            </a:r>
            <a:r>
              <a:rPr lang="ru-RU" sz="2800" dirty="0"/>
              <a:t>Возьмите промокательную бумагу, насыпьте на неё немного почвы. Придавите её плотно к бумаге. Стряхните почву в стакан с водой. Что вы увидели на бумаге? 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4211960" y="4221088"/>
            <a:ext cx="41767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 Какой вывод можно сделать?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332656"/>
            <a:ext cx="7601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Исследуем состав почвы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1052736"/>
            <a:ext cx="3018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Опыт №2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07295" y="5445224"/>
            <a:ext cx="633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почве в есть вода</a:t>
            </a:r>
            <a:endParaRPr lang="ru-RU" sz="54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00"/>
                            </p:stCondLst>
                            <p:childTnLst>
                              <p:par>
                                <p:cTn id="4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/>
      <p:bldP spid="30729" grpId="0" animBg="1"/>
      <p:bldP spid="30730" grpId="0" animBg="1"/>
      <p:bldP spid="30731" grpId="0" animBg="1"/>
      <p:bldP spid="30732" grpId="0" animBg="1"/>
      <p:bldP spid="30733" grpId="0"/>
      <p:bldP spid="30734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851920" y="1988840"/>
            <a:ext cx="48974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800" dirty="0">
                <a:latin typeface="Arial" charset="0"/>
              </a:rPr>
              <a:t> </a:t>
            </a:r>
            <a:r>
              <a:rPr lang="ru-RU" sz="3200" dirty="0"/>
              <a:t>Будем нагревать </a:t>
            </a:r>
            <a:r>
              <a:rPr lang="ru-RU" sz="3200" dirty="0" smtClean="0"/>
              <a:t>почву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</a:rPr>
              <a:t> Что вы видите и чувствуете?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1753" name="WordArt 9"/>
          <p:cNvSpPr>
            <a:spLocks noChangeArrowheads="1" noChangeShapeType="1" noTextEdit="1"/>
          </p:cNvSpPr>
          <p:nvPr/>
        </p:nvSpPr>
        <p:spPr bwMode="auto">
          <a:xfrm>
            <a:off x="323850" y="6092825"/>
            <a:ext cx="266541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66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04664"/>
            <a:ext cx="7601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Исследуем состав почвы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1052736"/>
            <a:ext cx="3384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Опыт №3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 descr="http://www.pandia.ru/wp-content/uploads/2012/01/01/image006_0.jpg"/>
          <p:cNvPicPr/>
          <p:nvPr/>
        </p:nvPicPr>
        <p:blipFill>
          <a:blip r:embed="rId2" cstate="print"/>
          <a:srcRect t="47170" r="1609"/>
          <a:stretch>
            <a:fillRect/>
          </a:stretch>
        </p:blipFill>
        <p:spPr bwMode="auto">
          <a:xfrm>
            <a:off x="395536" y="1988841"/>
            <a:ext cx="3312369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707904" y="4293096"/>
            <a:ext cx="54360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Появился лёгкий дымок. Мы почувствовали неприятный </a:t>
            </a:r>
            <a:r>
              <a:rPr lang="ru-RU" sz="2800" b="1" i="1" u="sng" dirty="0" smtClean="0">
                <a:hlinkClick r:id="rId3"/>
              </a:rPr>
              <a:t>запах</a:t>
            </a:r>
            <a:r>
              <a:rPr lang="ru-RU" b="1" i="1" dirty="0" smtClean="0"/>
              <a:t>!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31753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2276872"/>
            <a:ext cx="7020272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kern="10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Это сгорает перегной, </a:t>
            </a:r>
          </a:p>
          <a:p>
            <a:pPr algn="ctr"/>
            <a:r>
              <a:rPr lang="ru-RU" sz="3200" b="1" kern="10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который образуется из </a:t>
            </a:r>
            <a:r>
              <a:rPr lang="ru-RU" sz="3200" b="1" kern="10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остатков </a:t>
            </a:r>
            <a:r>
              <a:rPr lang="ru-RU" sz="3200" b="1" kern="10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растений и животных.</a:t>
            </a:r>
          </a:p>
          <a:p>
            <a:pPr algn="ctr"/>
            <a:r>
              <a:rPr lang="ru-RU" sz="3200" b="1" kern="10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Именно перегной </a:t>
            </a:r>
            <a:r>
              <a:rPr lang="ru-RU" sz="3200" b="1" kern="10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придаёт почве тёмный цвет. Плодородие </a:t>
            </a:r>
            <a:r>
              <a:rPr lang="ru-RU" sz="3200" b="1" kern="10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почвы определяется </a:t>
            </a:r>
            <a:endParaRPr lang="ru-RU" sz="3200" b="1" kern="10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  <a:p>
            <a:pPr algn="ctr"/>
            <a:r>
              <a:rPr lang="ru-RU" sz="3200" b="1" kern="10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количеством </a:t>
            </a:r>
            <a:r>
              <a:rPr lang="ru-RU" sz="3200" b="1" kern="10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в ней перегноя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 descr="сканирование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52750" cy="287972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955815" y="980728"/>
            <a:ext cx="2357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Вывод: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642938" y="428625"/>
            <a:ext cx="7772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ПЛОДОРОДИЕ</a:t>
            </a:r>
          </a:p>
        </p:txBody>
      </p:sp>
      <p:sp>
        <p:nvSpPr>
          <p:cNvPr id="3" name="Дуга 2"/>
          <p:cNvSpPr/>
          <p:nvPr/>
        </p:nvSpPr>
        <p:spPr>
          <a:xfrm rot="19218820">
            <a:off x="892175" y="584200"/>
            <a:ext cx="3573463" cy="2965450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Дуга 3"/>
          <p:cNvSpPr/>
          <p:nvPr/>
        </p:nvSpPr>
        <p:spPr>
          <a:xfrm rot="19218820">
            <a:off x="3957638" y="576263"/>
            <a:ext cx="2579687" cy="2141537"/>
          </a:xfrm>
          <a:prstGeom prst="arc">
            <a:avLst>
              <a:gd name="adj1" fmla="val 16159317"/>
              <a:gd name="adj2" fmla="val 20556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7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5429250"/>
            <a:ext cx="42100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11"/>
          <p:cNvGrpSpPr>
            <a:grpSpLocks/>
          </p:cNvGrpSpPr>
          <p:nvPr/>
        </p:nvGrpSpPr>
        <p:grpSpPr bwMode="auto">
          <a:xfrm>
            <a:off x="714375" y="2286000"/>
            <a:ext cx="3857625" cy="4305300"/>
            <a:chOff x="500063" y="2214563"/>
            <a:chExt cx="3857625" cy="4305300"/>
          </a:xfrm>
        </p:grpSpPr>
        <p:pic>
          <p:nvPicPr>
            <p:cNvPr id="18442" name="Рисунок 6" descr="167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/>
            </a:blip>
            <a:srcRect/>
            <a:stretch>
              <a:fillRect/>
            </a:stretch>
          </p:blipFill>
          <p:spPr bwMode="auto">
            <a:xfrm>
              <a:off x="500063" y="4500563"/>
              <a:ext cx="1428750" cy="158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Рисунок 11" descr="21.gif"/>
            <p:cNvPicPr>
              <a:picLocks noChangeAspect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1071563" y="2214563"/>
              <a:ext cx="3286125" cy="430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39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5429250"/>
            <a:ext cx="42608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2" descr="127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5" y="2786063"/>
            <a:ext cx="441166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535781" y="2536032"/>
            <a:ext cx="4071937" cy="3714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1143000" y="571500"/>
            <a:ext cx="72866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5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ПЛОДОРОДИЕ необходимо сохранять</a:t>
            </a:r>
          </a:p>
        </p:txBody>
      </p:sp>
      <p:pic>
        <p:nvPicPr>
          <p:cNvPr id="19459" name="Рисунок 5" descr="дерево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2590800"/>
            <a:ext cx="413226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рина\Desktop\почва\0_5d9a5_73ae25f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78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563888" y="2349500"/>
            <a:ext cx="55801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800" dirty="0">
                <a:latin typeface="Arial" charset="0"/>
              </a:rPr>
              <a:t>   </a:t>
            </a:r>
            <a:r>
              <a:rPr lang="ru-RU" sz="3600" dirty="0"/>
              <a:t>Если мы возьмём стакан с водой и почвой, который оставляли после первого опыта</a:t>
            </a:r>
            <a:r>
              <a:rPr lang="ru-RU" sz="3600" dirty="0" smtClean="0"/>
              <a:t>,</a:t>
            </a:r>
            <a:r>
              <a:rPr lang="ru-RU" sz="3600" dirty="0" smtClean="0">
                <a:solidFill>
                  <a:srgbClr val="FF0000"/>
                </a:solidFill>
              </a:rPr>
              <a:t> что </a:t>
            </a:r>
            <a:r>
              <a:rPr lang="ru-RU" sz="3600" dirty="0">
                <a:solidFill>
                  <a:srgbClr val="FF0000"/>
                </a:solidFill>
              </a:rPr>
              <a:t>вы увидите?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3267" y="548680"/>
            <a:ext cx="7601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Исследуем состав почвы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http://www.pandia.ru/wp-content/uploads/2012/01/01/image013_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2915536" cy="372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499992" y="1556792"/>
            <a:ext cx="3384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Опыт №4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</a:rPr>
              <a:t>Вывод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0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/>
          </a:p>
          <a:p>
            <a:endParaRPr lang="ru-RU" sz="3600" b="1" dirty="0" smtClean="0"/>
          </a:p>
          <a:p>
            <a:r>
              <a:rPr lang="ru-RU" sz="3600" b="1" dirty="0" smtClean="0"/>
              <a:t>Можно рассмотреть различные слои почвы. На дне видны песчинки песка и </a:t>
            </a:r>
            <a:r>
              <a:rPr lang="ru-RU" sz="3600" b="1" u="sng" dirty="0" smtClean="0">
                <a:hlinkClick r:id="rId2"/>
              </a:rPr>
              <a:t>частицы</a:t>
            </a:r>
            <a:r>
              <a:rPr lang="ru-RU" sz="3600" b="1" dirty="0" smtClean="0"/>
              <a:t> </a:t>
            </a:r>
            <a:r>
              <a:rPr lang="ru-RU" sz="3600" b="1" u="sng" dirty="0" smtClean="0">
                <a:hlinkClick r:id="rId3"/>
              </a:rPr>
              <a:t>глины</a:t>
            </a:r>
            <a:r>
              <a:rPr lang="ru-RU" sz="3600" b="1" dirty="0" smtClean="0"/>
              <a:t>. Сверху – перегной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4" name="Овал 3"/>
          <p:cNvSpPr/>
          <p:nvPr/>
        </p:nvSpPr>
        <p:spPr>
          <a:xfrm>
            <a:off x="0" y="3356992"/>
            <a:ext cx="2808312" cy="2088232"/>
          </a:xfrm>
          <a:prstGeom prst="ellipse">
            <a:avLst/>
          </a:prstGeom>
          <a:solidFill>
            <a:srgbClr val="C7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059832" y="4221088"/>
            <a:ext cx="2808312" cy="2232248"/>
          </a:xfrm>
          <a:prstGeom prst="ellipse">
            <a:avLst/>
          </a:prstGeom>
          <a:solidFill>
            <a:srgbClr val="C7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012160" y="3356992"/>
            <a:ext cx="2808312" cy="2088232"/>
          </a:xfrm>
          <a:prstGeom prst="ellipse">
            <a:avLst/>
          </a:prstGeom>
          <a:solidFill>
            <a:srgbClr val="C7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861048"/>
            <a:ext cx="1907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песок</a:t>
            </a:r>
            <a:endParaRPr lang="ru-RU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4869160"/>
            <a:ext cx="1870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глина</a:t>
            </a:r>
            <a:endParaRPr lang="ru-RU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3861048"/>
            <a:ext cx="3275856" cy="936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перегной</a:t>
            </a:r>
            <a:endParaRPr lang="ru-RU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сканирование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565400"/>
            <a:ext cx="3024188" cy="3224213"/>
          </a:xfrm>
          <a:prstGeom prst="rect">
            <a:avLst/>
          </a:prstGeom>
          <a:noFill/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272088" y="2728913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800">
              <a:latin typeface="Arial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924300" y="2420938"/>
            <a:ext cx="49688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>
                <a:latin typeface="Arial" charset="0"/>
              </a:rPr>
              <a:t>    </a:t>
            </a:r>
            <a:r>
              <a:rPr lang="ru-RU" sz="3200"/>
              <a:t>Испарение нескольких капель воды из стакана, в котором долго находилась почва. Вода быстро испарилась. А на стекле остались белые пятна. Налёты. </a:t>
            </a:r>
          </a:p>
          <a:p>
            <a:r>
              <a:rPr lang="ru-RU" sz="3200">
                <a:solidFill>
                  <a:srgbClr val="FF0000"/>
                </a:solidFill>
              </a:rPr>
              <a:t>   Сделайте вывод , что это за пятна?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3267" y="548680"/>
            <a:ext cx="7601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Исследуем состав почвы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1556792"/>
            <a:ext cx="3384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Опыт №5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   Вывод: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www.pandia.ru/wp-content/uploads/2012/01/01/image021_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7"/>
            <a:ext cx="34918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95936" y="1412776"/>
            <a:ext cx="51480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В почве содержатся минеральные соли, которые растворяются в воде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/>
          <p:cNvGrpSpPr>
            <a:grpSpLocks/>
          </p:cNvGrpSpPr>
          <p:nvPr/>
        </p:nvGrpSpPr>
        <p:grpSpPr bwMode="auto">
          <a:xfrm>
            <a:off x="3214688" y="2071688"/>
            <a:ext cx="2928937" cy="2857500"/>
            <a:chOff x="3214678" y="2071678"/>
            <a:chExt cx="2928958" cy="2857520"/>
          </a:xfrm>
        </p:grpSpPr>
        <p:sp>
          <p:nvSpPr>
            <p:cNvPr id="3" name="Овал 2"/>
            <p:cNvSpPr/>
            <p:nvPr/>
          </p:nvSpPr>
          <p:spPr>
            <a:xfrm>
              <a:off x="3214678" y="2071678"/>
              <a:ext cx="2928958" cy="285752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43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643306" y="2571744"/>
              <a:ext cx="2143140" cy="15716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состав 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почвы</a:t>
              </a:r>
            </a:p>
          </p:txBody>
        </p:sp>
      </p:grpSp>
      <p:grpSp>
        <p:nvGrpSpPr>
          <p:cNvPr id="4" name="Группа 12"/>
          <p:cNvGrpSpPr>
            <a:grpSpLocks/>
          </p:cNvGrpSpPr>
          <p:nvPr/>
        </p:nvGrpSpPr>
        <p:grpSpPr bwMode="auto">
          <a:xfrm>
            <a:off x="5357813" y="714375"/>
            <a:ext cx="2571750" cy="1071563"/>
            <a:chOff x="3214678" y="2571744"/>
            <a:chExt cx="2571768" cy="107157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214678" y="2571744"/>
              <a:ext cx="2571768" cy="107157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43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428994" y="2928936"/>
              <a:ext cx="2206625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песок, глина</a:t>
              </a:r>
            </a:p>
          </p:txBody>
        </p:sp>
      </p:grpSp>
      <p:grpSp>
        <p:nvGrpSpPr>
          <p:cNvPr id="5" name="Группа 12"/>
          <p:cNvGrpSpPr>
            <a:grpSpLocks/>
          </p:cNvGrpSpPr>
          <p:nvPr/>
        </p:nvGrpSpPr>
        <p:grpSpPr bwMode="auto">
          <a:xfrm>
            <a:off x="6215063" y="2643188"/>
            <a:ext cx="2571750" cy="1500187"/>
            <a:chOff x="3214678" y="2571744"/>
            <a:chExt cx="2571768" cy="107157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214678" y="2571744"/>
              <a:ext cx="2571768" cy="107157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43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286117" y="2571744"/>
              <a:ext cx="2349501" cy="100013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остатки растений 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и животных</a:t>
              </a:r>
            </a:p>
          </p:txBody>
        </p:sp>
      </p:grpSp>
      <p:grpSp>
        <p:nvGrpSpPr>
          <p:cNvPr id="7" name="Группа 12"/>
          <p:cNvGrpSpPr>
            <a:grpSpLocks/>
          </p:cNvGrpSpPr>
          <p:nvPr/>
        </p:nvGrpSpPr>
        <p:grpSpPr bwMode="auto">
          <a:xfrm>
            <a:off x="5715000" y="5000625"/>
            <a:ext cx="2571750" cy="1428750"/>
            <a:chOff x="3214678" y="2571744"/>
            <a:chExt cx="2571768" cy="107157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214678" y="2571744"/>
              <a:ext cx="2571768" cy="107157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43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428994" y="2678901"/>
              <a:ext cx="2206624" cy="8036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живые 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организмы</a:t>
              </a:r>
            </a:p>
          </p:txBody>
        </p:sp>
      </p:grpSp>
      <p:grpSp>
        <p:nvGrpSpPr>
          <p:cNvPr id="8" name="Группа 12"/>
          <p:cNvGrpSpPr>
            <a:grpSpLocks/>
          </p:cNvGrpSpPr>
          <p:nvPr/>
        </p:nvGrpSpPr>
        <p:grpSpPr bwMode="auto">
          <a:xfrm>
            <a:off x="642938" y="5214938"/>
            <a:ext cx="2571750" cy="1071562"/>
            <a:chOff x="3214678" y="2571744"/>
            <a:chExt cx="2571768" cy="107157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214678" y="2571744"/>
              <a:ext cx="2571768" cy="107157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42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571871" y="2928936"/>
              <a:ext cx="1928841" cy="357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вода</a:t>
              </a:r>
            </a:p>
          </p:txBody>
        </p:sp>
      </p:grpSp>
      <p:grpSp>
        <p:nvGrpSpPr>
          <p:cNvPr id="10" name="Группа 12"/>
          <p:cNvGrpSpPr>
            <a:grpSpLocks/>
          </p:cNvGrpSpPr>
          <p:nvPr/>
        </p:nvGrpSpPr>
        <p:grpSpPr bwMode="auto">
          <a:xfrm>
            <a:off x="285750" y="2786063"/>
            <a:ext cx="2786063" cy="1473200"/>
            <a:chOff x="3214678" y="2571743"/>
            <a:chExt cx="2571768" cy="107157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214678" y="2571743"/>
              <a:ext cx="2571768" cy="10715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42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420419" y="2571743"/>
              <a:ext cx="2215199" cy="98714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минеральные 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соли</a:t>
              </a:r>
            </a:p>
          </p:txBody>
        </p:sp>
      </p:grpSp>
      <p:grpSp>
        <p:nvGrpSpPr>
          <p:cNvPr id="11" name="Группа 12"/>
          <p:cNvGrpSpPr>
            <a:grpSpLocks/>
          </p:cNvGrpSpPr>
          <p:nvPr/>
        </p:nvGrpSpPr>
        <p:grpSpPr bwMode="auto">
          <a:xfrm>
            <a:off x="1000125" y="785813"/>
            <a:ext cx="2571750" cy="1071562"/>
            <a:chOff x="3214678" y="2571744"/>
            <a:chExt cx="2571768" cy="107157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214678" y="2571744"/>
              <a:ext cx="2571768" cy="107157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42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428994" y="2928936"/>
              <a:ext cx="2206625" cy="4286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воздух</a:t>
              </a:r>
            </a:p>
          </p:txBody>
        </p:sp>
      </p:grpSp>
      <p:cxnSp>
        <p:nvCxnSpPr>
          <p:cNvPr id="23" name="Прямая со стрелкой 22"/>
          <p:cNvCxnSpPr/>
          <p:nvPr/>
        </p:nvCxnSpPr>
        <p:spPr>
          <a:xfrm rot="5400000">
            <a:off x="5393531" y="1964532"/>
            <a:ext cx="428625" cy="214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5929313" y="4143375"/>
            <a:ext cx="428625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V="1">
            <a:off x="5143501" y="4929187"/>
            <a:ext cx="571500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3214688" y="4786313"/>
            <a:ext cx="571500" cy="500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857500" y="4286250"/>
            <a:ext cx="571500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3250406" y="2035970"/>
            <a:ext cx="428625" cy="214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0"/>
            <a:ext cx="8676455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Свойства почвы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Сыпучая</a:t>
            </a:r>
          </a:p>
          <a:p>
            <a:pPr>
              <a:buFont typeface="Arial" pitchFamily="34" charset="0"/>
              <a:buChar char="•"/>
            </a:pP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Почва пропускает воду - водопроницаемость</a:t>
            </a:r>
          </a:p>
          <a:p>
            <a:pPr>
              <a:buFont typeface="Arial" pitchFamily="34" charset="0"/>
              <a:buChar char="•"/>
            </a:pP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Почва нагревается и охлаждается -теплопроводность 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Плодородие </a:t>
            </a:r>
            <a:endParaRPr lang="ru-RU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  <a:p>
            <a:pPr>
              <a:buFont typeface="Arial" pitchFamily="34" charset="0"/>
              <a:buChar char="•"/>
            </a:pPr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C:\Users\ирина\Desktop\почва\image5181455.jpg"/>
          <p:cNvPicPr>
            <a:picLocks noChangeAspect="1" noChangeArrowheads="1"/>
          </p:cNvPicPr>
          <p:nvPr/>
        </p:nvPicPr>
        <p:blipFill>
          <a:blip r:embed="rId2" cstate="print"/>
          <a:srcRect r="3354" b="13165"/>
          <a:stretch>
            <a:fillRect/>
          </a:stretch>
        </p:blipFill>
        <p:spPr bwMode="auto">
          <a:xfrm>
            <a:off x="0" y="4293096"/>
            <a:ext cx="9144000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2888"/>
            <a:ext cx="8229600" cy="1123950"/>
          </a:xfrm>
        </p:spPr>
        <p:txBody>
          <a:bodyPr/>
          <a:lstStyle/>
          <a:p>
            <a:r>
              <a:rPr lang="ru-RU" sz="4800" b="1" dirty="0">
                <a:solidFill>
                  <a:srgbClr val="CC3300"/>
                </a:solidFill>
              </a:rPr>
              <a:t>Это интересно!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229600" cy="4724400"/>
          </a:xfrm>
        </p:spPr>
        <p:txBody>
          <a:bodyPr/>
          <a:lstStyle/>
          <a:p>
            <a:pPr>
              <a:buFontTx/>
              <a:buNone/>
            </a:pPr>
            <a:r>
              <a:rPr lang="ru-RU" b="1"/>
              <a:t>1см почвы                   за 250 – 300 лет</a:t>
            </a:r>
          </a:p>
          <a:p>
            <a:pPr>
              <a:buFontTx/>
              <a:buNone/>
            </a:pPr>
            <a:r>
              <a:rPr lang="ru-RU" b="1"/>
              <a:t>20см                            за 5 – 6 тысяч лет</a:t>
            </a:r>
          </a:p>
          <a:p>
            <a:pPr>
              <a:buFontTx/>
              <a:buNone/>
            </a:pPr>
            <a:r>
              <a:rPr lang="ru-RU" b="1"/>
              <a:t>   </a:t>
            </a:r>
            <a:endParaRPr lang="ru-RU" sz="1600" b="1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2627784" y="1905000"/>
            <a:ext cx="1368152" cy="227856"/>
          </a:xfrm>
          <a:prstGeom prst="rightArrow">
            <a:avLst>
              <a:gd name="adj1" fmla="val 50000"/>
              <a:gd name="adj2" fmla="val 1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2051720" y="2590800"/>
            <a:ext cx="1584176" cy="190128"/>
          </a:xfrm>
          <a:prstGeom prst="rightArrow">
            <a:avLst>
              <a:gd name="adj1" fmla="val 50000"/>
              <a:gd name="adj2" fmla="val 1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22" name="Picture 2" descr="C:\Users\ирина\Desktop\почва\1299272193_173019134_1---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2888"/>
            <a:ext cx="8229600" cy="1123950"/>
          </a:xfrm>
        </p:spPr>
        <p:txBody>
          <a:bodyPr/>
          <a:lstStyle/>
          <a:p>
            <a:r>
              <a:rPr lang="ru-RU" sz="4800" b="1" dirty="0">
                <a:solidFill>
                  <a:srgbClr val="CC3300"/>
                </a:solidFill>
              </a:rPr>
              <a:t>Это интересно!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0" y="3140968"/>
            <a:ext cx="3635896" cy="2376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 На  </a:t>
            </a:r>
            <a:r>
              <a:rPr lang="ru-RU" dirty="0" smtClean="0"/>
              <a:t>1 м²   живет приблизительно   </a:t>
            </a:r>
            <a:r>
              <a:rPr lang="ru-RU" dirty="0"/>
              <a:t>80   дождевых   червей </a:t>
            </a:r>
          </a:p>
        </p:txBody>
      </p:sp>
      <p:pic>
        <p:nvPicPr>
          <p:cNvPr id="56324" name="Picture 4" descr="000307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4054" y="2392785"/>
            <a:ext cx="5389946" cy="446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0"/>
            <a:ext cx="8229600" cy="4495800"/>
          </a:xfrm>
        </p:spPr>
        <p:txBody>
          <a:bodyPr/>
          <a:lstStyle/>
          <a:p>
            <a:r>
              <a:rPr lang="ru-RU"/>
              <a:t>Животные, обитающие в почве, делают в ней ходы, куда легко проникает вода и воздух, перемешивают почву, измельчают остатки растений. Так они повышают плодородие почвы. </a:t>
            </a:r>
          </a:p>
        </p:txBody>
      </p:sp>
      <p:pic>
        <p:nvPicPr>
          <p:cNvPr id="57348" name="Picture 4" descr="gumus9sloy"/>
          <p:cNvPicPr>
            <a:picLocks noChangeAspect="1" noChangeArrowheads="1"/>
          </p:cNvPicPr>
          <p:nvPr/>
        </p:nvPicPr>
        <p:blipFill>
          <a:blip r:embed="rId2" cstate="print"/>
          <a:srcRect r="1065" b="9752"/>
          <a:stretch>
            <a:fillRect/>
          </a:stretch>
        </p:blipFill>
        <p:spPr bwMode="auto">
          <a:xfrm>
            <a:off x="2195736" y="2708275"/>
            <a:ext cx="6948264" cy="374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6" descr="j03097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1835696" cy="3744416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66FF"/>
                </a:solidFill>
                <a:latin typeface="Arial Black" pitchFamily="34" charset="0"/>
              </a:rPr>
              <a:t>Круговорот веществ</a:t>
            </a:r>
            <a:endParaRPr lang="ru-RU" sz="3600" b="1" i="1" dirty="0">
              <a:solidFill>
                <a:srgbClr val="0066FF"/>
              </a:solidFill>
              <a:latin typeface="Arial Black" pitchFamily="34" charset="0"/>
            </a:endParaRPr>
          </a:p>
        </p:txBody>
      </p:sp>
      <p:graphicFrame>
        <p:nvGraphicFramePr>
          <p:cNvPr id="49178" name="Group 26"/>
          <p:cNvGraphicFramePr>
            <a:graphicFrameLocks noGrp="1"/>
          </p:cNvGraphicFramePr>
          <p:nvPr>
            <p:ph type="dgm" idx="1"/>
          </p:nvPr>
        </p:nvGraphicFramePr>
        <p:xfrm>
          <a:off x="9144000" y="5445125"/>
          <a:ext cx="208280" cy="709613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7096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352425" y="1052736"/>
          <a:ext cx="8791575" cy="5443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9188" name="Picture 36" descr="EXPO467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1052513"/>
            <a:ext cx="1655763" cy="2016125"/>
          </a:xfrm>
          <a:prstGeom prst="rect">
            <a:avLst/>
          </a:prstGeom>
          <a:noFill/>
        </p:spPr>
      </p:pic>
      <p:pic>
        <p:nvPicPr>
          <p:cNvPr id="9" name="Picture 37" descr="j01852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4797152"/>
            <a:ext cx="2483768" cy="1850952"/>
          </a:xfrm>
          <a:prstGeom prst="rect">
            <a:avLst/>
          </a:prstGeom>
          <a:noFill/>
        </p:spPr>
      </p:pic>
      <p:pic>
        <p:nvPicPr>
          <p:cNvPr id="6158" name="Picture 14" descr="C:\Users\ирина\Desktop\почва\probivayushiysya_skvoz_zelen_svet_102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96025" y="764704"/>
            <a:ext cx="2547975" cy="1656184"/>
          </a:xfrm>
          <a:prstGeom prst="rect">
            <a:avLst/>
          </a:prstGeom>
          <a:noFill/>
        </p:spPr>
      </p:pic>
      <p:pic>
        <p:nvPicPr>
          <p:cNvPr id="8" name="Picture 7" descr="IMG_0943"/>
          <p:cNvPicPr>
            <a:picLocks noChangeAspect="1" noChangeArrowheads="1"/>
          </p:cNvPicPr>
          <p:nvPr/>
        </p:nvPicPr>
        <p:blipFill>
          <a:blip r:embed="rId10" cstate="print">
            <a:lum contrast="42000"/>
          </a:blip>
          <a:srcRect/>
          <a:stretch>
            <a:fillRect/>
          </a:stretch>
        </p:blipFill>
        <p:spPr bwMode="auto">
          <a:xfrm>
            <a:off x="0" y="4957763"/>
            <a:ext cx="2520950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  <p:bldGraphic spid="1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3"/>
            <a:ext cx="5915000" cy="3024337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ru-RU" sz="6500" i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6500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</a:rPr>
              <a:t>Бьют меня ногами,</a:t>
            </a:r>
          </a:p>
          <a:p>
            <a:pPr>
              <a:buNone/>
            </a:pPr>
            <a:r>
              <a:rPr lang="ru-RU" sz="6500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</a:rPr>
              <a:t>Режут грудь ножами. </a:t>
            </a:r>
          </a:p>
          <a:p>
            <a:pPr>
              <a:buNone/>
            </a:pPr>
            <a:r>
              <a:rPr lang="ru-RU" sz="6500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</a:rPr>
              <a:t>Каждый хочет растоптать.</a:t>
            </a:r>
          </a:p>
          <a:p>
            <a:pPr>
              <a:buNone/>
            </a:pPr>
            <a:r>
              <a:rPr lang="ru-RU" sz="6500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</a:rPr>
              <a:t>А я с подарками опять.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48680"/>
            <a:ext cx="68407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 Smbd Caption" pitchFamily="18" charset="0"/>
                <a:ea typeface="Arial Unicode MS" pitchFamily="34" charset="-128"/>
                <a:cs typeface="Arial Unicode MS" pitchFamily="34" charset="-128"/>
              </a:rPr>
              <a:t>Загадка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5" descr="000001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00808"/>
            <a:ext cx="2952750" cy="1922463"/>
          </a:xfrm>
          <a:prstGeom prst="rect">
            <a:avLst/>
          </a:prstGeom>
          <a:noFill/>
        </p:spPr>
      </p:pic>
      <p:pic>
        <p:nvPicPr>
          <p:cNvPr id="6" name="Picture 13" descr="EXPO60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3" y="4437112"/>
            <a:ext cx="3024336" cy="198732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42282" y="5301208"/>
            <a:ext cx="1980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земля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8000"/>
                </a:solidFill>
              </a:rPr>
              <a:t>Отчего почва разрушается?</a:t>
            </a:r>
          </a:p>
        </p:txBody>
      </p:sp>
      <p:sp>
        <p:nvSpPr>
          <p:cNvPr id="52234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412777"/>
            <a:ext cx="4105275" cy="48245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i="1" dirty="0">
                <a:solidFill>
                  <a:srgbClr val="0066FF"/>
                </a:solidFill>
              </a:rPr>
              <a:t>Неразумная деятельность человека: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b="1" i="1" dirty="0">
                <a:solidFill>
                  <a:srgbClr val="0066FF"/>
                </a:solidFill>
              </a:rPr>
              <a:t> строительство;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b="1" i="1" dirty="0">
                <a:solidFill>
                  <a:srgbClr val="0066FF"/>
                </a:solidFill>
              </a:rPr>
              <a:t>уничтожение парков и скверов;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b="1" i="1" dirty="0">
                <a:solidFill>
                  <a:srgbClr val="0066FF"/>
                </a:solidFill>
              </a:rPr>
              <a:t>непродуманный выпас скота;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b="1" i="1" dirty="0">
                <a:solidFill>
                  <a:srgbClr val="0066FF"/>
                </a:solidFill>
              </a:rPr>
              <a:t>вырубка леса;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ru-RU" sz="2400" b="1" i="1" dirty="0">
              <a:solidFill>
                <a:srgbClr val="0066FF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i="1" dirty="0">
                <a:solidFill>
                  <a:srgbClr val="0066FF"/>
                </a:solidFill>
              </a:rPr>
              <a:t>Почву размывает вода;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ru-RU" sz="2400" b="1" i="1" dirty="0">
              <a:solidFill>
                <a:srgbClr val="0066FF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i="1" dirty="0">
                <a:solidFill>
                  <a:srgbClr val="0066FF"/>
                </a:solidFill>
              </a:rPr>
              <a:t>Выдувает сильный ветер;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ru-RU" sz="2000" b="1" i="1" dirty="0">
              <a:solidFill>
                <a:srgbClr val="0066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000" b="1" i="1" dirty="0">
              <a:solidFill>
                <a:srgbClr val="0066FF"/>
              </a:solidFill>
            </a:endParaRPr>
          </a:p>
        </p:txBody>
      </p:sp>
      <p:pic>
        <p:nvPicPr>
          <p:cNvPr id="52236" name="Picture 12" descr="EXPO113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076700"/>
            <a:ext cx="3201988" cy="2390775"/>
          </a:xfrm>
          <a:prstGeom prst="rect">
            <a:avLst/>
          </a:prstGeom>
          <a:noFill/>
        </p:spPr>
      </p:pic>
      <p:pic>
        <p:nvPicPr>
          <p:cNvPr id="52237" name="Picture 13" descr="EXPO45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412875"/>
            <a:ext cx="3168650" cy="239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2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2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2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2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2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2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2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2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4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2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2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2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2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4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2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2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2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2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6000"/>
                            </p:stCondLst>
                            <p:childTnLst>
                              <p:par>
                                <p:cTn id="5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2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2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2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2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0"/>
                            </p:stCondLst>
                            <p:childTnLst>
                              <p:par>
                                <p:cTn id="6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2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2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2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2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3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686800" cy="864096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Способы защиты </a:t>
            </a:r>
            <a:r>
              <a:rPr lang="ru-RU" sz="28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почв от </a:t>
            </a:r>
            <a:r>
              <a:rPr lang="ru-RU" sz="28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разрушения.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340768"/>
            <a:ext cx="4906888" cy="489743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/>
              <a:t>Для накопления влаги в почве применяется снегозадержание;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/>
              <a:t> Нельзя </a:t>
            </a:r>
            <a:r>
              <a:rPr lang="ru-RU" sz="2000" dirty="0" smtClean="0"/>
              <a:t>вырубать леса</a:t>
            </a:r>
            <a:r>
              <a:rPr lang="ru-RU" sz="2000" dirty="0"/>
              <a:t>, лишать на больших пространствах землю естественного растительного покрова;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/>
              <a:t>Как заграждение от ветра в засушливых районах надо сажать полезащитные полосы. Эти насаждения также будут задерживать влагу и насыщать ею воздух;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0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/>
              <a:t> Сохраняет почву от разрушения посев многолетних трав;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/>
              <a:t>Вспашка поперек склонов: вода при этом не сбегает, а впитывается в почву. </a:t>
            </a:r>
          </a:p>
        </p:txBody>
      </p:sp>
      <p:pic>
        <p:nvPicPr>
          <p:cNvPr id="56331" name="Picture 11" descr="EXPO79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1628775"/>
            <a:ext cx="2903538" cy="1944688"/>
          </a:xfrm>
          <a:noFill/>
          <a:ln/>
        </p:spPr>
      </p:pic>
      <p:pic>
        <p:nvPicPr>
          <p:cNvPr id="56332" name="Picture 12" descr="EXPO79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4149725"/>
            <a:ext cx="2879725" cy="2159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0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6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6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56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6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6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56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63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63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0" decel="100000" fill="hold"/>
                                        <p:tgtEl>
                                          <p:spTgt spid="563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  <p:bldP spid="5632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объясни высказывание: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Bell MT" pitchFamily="18" charset="0"/>
              </a:rPr>
              <a:t>   «Спасая </a:t>
            </a:r>
            <a:r>
              <a:rPr lang="ru-RU" b="1" i="1" dirty="0" smtClean="0">
                <a:solidFill>
                  <a:srgbClr val="FF0000"/>
                </a:solidFill>
                <a:latin typeface="Bell MT" pitchFamily="18" charset="0"/>
              </a:rPr>
              <a:t>почву, мы спасаем себя и жизнь на нашей </a:t>
            </a:r>
            <a:r>
              <a:rPr lang="ru-RU" b="1" i="1" dirty="0" smtClean="0">
                <a:solidFill>
                  <a:srgbClr val="FF0000"/>
                </a:solidFill>
                <a:latin typeface="Bell MT" pitchFamily="18" charset="0"/>
              </a:rPr>
              <a:t>планете»</a:t>
            </a:r>
          </a:p>
          <a:p>
            <a:pPr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2967334"/>
            <a:ext cx="547260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МОЛОДЦЫ!</a:t>
            </a:r>
            <a:endParaRPr lang="ru-RU" sz="60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00"/>
                            </p:stCondLst>
                            <p:childTnLst>
                              <p:par>
                                <p:cTn id="18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1895" y="2967335"/>
            <a:ext cx="806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Спасибо за внимание!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Земля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0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692697"/>
            <a:ext cx="2376264" cy="2016224"/>
          </a:xfrm>
          <a:prstGeom prst="rect">
            <a:avLst/>
          </a:prstGeom>
        </p:spPr>
        <p:txBody>
          <a:bodyPr l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>
                <a:latin typeface="Times New Roman" pitchFamily="18" charset="0"/>
                <a:ea typeface="+mj-ea"/>
                <a:cs typeface="Times New Roman" pitchFamily="18" charset="0"/>
              </a:rPr>
              <a:t>Земля –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5400" dirty="0">
                <a:latin typeface="Times New Roman" pitchFamily="18" charset="0"/>
                <a:ea typeface="+mj-ea"/>
                <a:cs typeface="Times New Roman" pitchFamily="18" charset="0"/>
              </a:rPr>
              <a:t>планета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7880" y="3573463"/>
            <a:ext cx="3141925" cy="295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868144" y="4286250"/>
            <a:ext cx="295232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atin typeface="Times New Roman" pitchFamily="18" charset="0"/>
                <a:ea typeface="+mj-ea"/>
                <a:cs typeface="Times New Roman" pitchFamily="18" charset="0"/>
              </a:rPr>
              <a:t>земля – почва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343036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Земля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17" descr="EXPO60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132856"/>
            <a:ext cx="2663825" cy="16573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4581128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земля-суша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331640" y="3933056"/>
            <a:ext cx="288032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148064" y="1052736"/>
            <a:ext cx="648072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6156176" y="5661248"/>
            <a:ext cx="57606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a05cada732b1e8747d892866f93def1ea6115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95736" y="332656"/>
            <a:ext cx="5112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Телеграмма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321297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Учащимся 3 «В» класса</a:t>
            </a:r>
          </a:p>
          <a:p>
            <a:r>
              <a:rPr lang="ru-RU" sz="2400" dirty="0" smtClean="0"/>
              <a:t>МБОУ СОШ№ 20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227687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Лаборатория НИИ</a:t>
            </a:r>
            <a:endParaRPr lang="ru-RU" sz="2800" dirty="0"/>
          </a:p>
        </p:txBody>
      </p:sp>
      <p:pic>
        <p:nvPicPr>
          <p:cNvPr id="8" name="Рисунок 7" descr="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96752"/>
            <a:ext cx="3384682" cy="50897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23928" y="5157192"/>
            <a:ext cx="46085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  это?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pic>
        <p:nvPicPr>
          <p:cNvPr id="3" name="Рисунок 2" descr="0_6a726_66dad57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7" y="1080969"/>
            <a:ext cx="7344815" cy="48877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9632" y="1844824"/>
            <a:ext cx="69847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Почва.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Её состав и свойства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745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 урока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0"/>
            <a:ext cx="5868144" cy="1417638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Вопросы:</a:t>
            </a:r>
            <a:endParaRPr lang="ru-RU" sz="7200" b="1" dirty="0"/>
          </a:p>
        </p:txBody>
      </p:sp>
      <p:pic>
        <p:nvPicPr>
          <p:cNvPr id="2050" name="Picture 2" descr="C:\Users\ирина\Desktop\почва\Soil pro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2987824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27785" y="1052736"/>
            <a:ext cx="651621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такое почва ?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образуется почва?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ирина\Desktop\почва\0_6a726_66dad57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916831"/>
          </a:xfrm>
          <a:prstGeom prst="rect">
            <a:avLst/>
          </a:prstGeom>
          <a:noFill/>
        </p:spPr>
      </p:pic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0" y="1916832"/>
            <a:ext cx="4572000" cy="30243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Словарь русского языка: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 О Ч В А  –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поверхностный слой земной коры, в котором развивается растительная жизнь.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>
          <a:xfrm>
            <a:off x="4648200" y="2060848"/>
            <a:ext cx="4100264" cy="403515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Найди и сравни определение «почва» в учебнике.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8515" y="4869160"/>
            <a:ext cx="918251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Почва –это верхний плодородный </a:t>
            </a:r>
          </a:p>
          <a:p>
            <a:pPr algn="ctr"/>
            <a:r>
              <a:rPr lang="ru-RU" sz="40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слой земли, на котором растут </a:t>
            </a:r>
          </a:p>
          <a:p>
            <a:pPr algn="ctr"/>
            <a:r>
              <a:rPr lang="ru-RU" sz="40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растения</a:t>
            </a:r>
            <a:endParaRPr lang="ru-RU" sz="4000" b="1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85786" y="428604"/>
            <a:ext cx="7772400" cy="714375"/>
          </a:xfrm>
          <a:prstGeom prst="rect">
            <a:avLst/>
          </a:prstGeom>
        </p:spPr>
        <p:txBody>
          <a:bodyPr lIns="0" rIns="0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Образование почвы</a:t>
            </a:r>
            <a:r>
              <a:rPr lang="ru-RU" sz="54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pic>
        <p:nvPicPr>
          <p:cNvPr id="1433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312988"/>
            <a:ext cx="2705100" cy="42132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34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2317750"/>
            <a:ext cx="2524125" cy="42037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Рисунок 5" descr="AG00434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6075" y="1133475"/>
            <a:ext cx="3217863" cy="2322513"/>
          </a:xfrm>
          <a:prstGeom prst="rect">
            <a:avLst/>
          </a:prstGeom>
          <a:noFill/>
        </p:spPr>
      </p:pic>
      <p:pic>
        <p:nvPicPr>
          <p:cNvPr id="7" name="Рисунок 6" descr="AG00436_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2286000"/>
            <a:ext cx="1785938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58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714375"/>
            <a:ext cx="21224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250</TotalTime>
  <Words>667</Words>
  <Application>Microsoft Office PowerPoint</Application>
  <PresentationFormat>Экран (4:3)</PresentationFormat>
  <Paragraphs>150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Вопросы: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Вывод:</vt:lpstr>
      <vt:lpstr>Слайд 22</vt:lpstr>
      <vt:lpstr>   Вывод:</vt:lpstr>
      <vt:lpstr>Слайд 24</vt:lpstr>
      <vt:lpstr>Слайд 25</vt:lpstr>
      <vt:lpstr>Это интересно!</vt:lpstr>
      <vt:lpstr>Это интересно!</vt:lpstr>
      <vt:lpstr>Слайд 28</vt:lpstr>
      <vt:lpstr>Круговорот веществ</vt:lpstr>
      <vt:lpstr>Отчего почва разрушается?</vt:lpstr>
      <vt:lpstr>Способы защиты почв от разрушения.</vt:lpstr>
      <vt:lpstr>             объясни высказывание: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29</cp:revision>
  <dcterms:created xsi:type="dcterms:W3CDTF">2012-12-06T15:56:51Z</dcterms:created>
  <dcterms:modified xsi:type="dcterms:W3CDTF">2013-01-01T18:16:40Z</dcterms:modified>
</cp:coreProperties>
</file>