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96" r:id="rId16"/>
    <p:sldId id="298" r:id="rId17"/>
    <p:sldId id="275" r:id="rId18"/>
    <p:sldId id="276" r:id="rId19"/>
    <p:sldId id="278" r:id="rId20"/>
    <p:sldId id="279" r:id="rId21"/>
    <p:sldId id="280" r:id="rId22"/>
    <p:sldId id="293" r:id="rId23"/>
    <p:sldId id="281" r:id="rId24"/>
    <p:sldId id="290" r:id="rId25"/>
    <p:sldId id="284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7ED7B889-5D0B-4CB1-A6FB-932CFB8D8A9E}">
          <p14:sldIdLst>
            <p14:sldId id="294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91"/>
            <p14:sldId id="269"/>
            <p14:sldId id="270"/>
            <p14:sldId id="271"/>
            <p14:sldId id="296"/>
            <p14:sldId id="298"/>
            <p14:sldId id="275"/>
            <p14:sldId id="299"/>
            <p14:sldId id="276"/>
          </p14:sldIdLst>
        </p14:section>
        <p14:section name="Раздел без заголовка" id="{7D3632A7-E201-405E-A1E5-3C2DA5497E32}">
          <p14:sldIdLst>
            <p14:sldId id="278"/>
            <p14:sldId id="279"/>
            <p14:sldId id="280"/>
            <p14:sldId id="293"/>
            <p14:sldId id="281"/>
            <p14:sldId id="290"/>
            <p14:sldId id="284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  <a:srgbClr val="82B1BC"/>
    <a:srgbClr val="6DAB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3" autoAdjust="0"/>
    <p:restoredTop sz="94660"/>
  </p:normalViewPr>
  <p:slideViewPr>
    <p:cSldViewPr>
      <p:cViewPr>
        <p:scale>
          <a:sx n="67" d="100"/>
          <a:sy n="67" d="100"/>
        </p:scale>
        <p:origin x="-131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48F0C-83DE-41B1-9A79-EC0100A1039F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01BF3-8B1F-4953-83D0-C0F6A1E18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01BF3-8B1F-4953-83D0-C0F6A1E1834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C2C0-88E8-41FA-89C0-D79561971BC1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46D9-B55C-42B8-B33B-352857483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C2C0-88E8-41FA-89C0-D79561971BC1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46D9-B55C-42B8-B33B-352857483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C2C0-88E8-41FA-89C0-D79561971BC1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46D9-B55C-42B8-B33B-352857483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C2C0-88E8-41FA-89C0-D79561971BC1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46D9-B55C-42B8-B33B-352857483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C2C0-88E8-41FA-89C0-D79561971BC1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46D9-B55C-42B8-B33B-352857483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C2C0-88E8-41FA-89C0-D79561971BC1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46D9-B55C-42B8-B33B-352857483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C2C0-88E8-41FA-89C0-D79561971BC1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46D9-B55C-42B8-B33B-352857483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C2C0-88E8-41FA-89C0-D79561971BC1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46D9-B55C-42B8-B33B-352857483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C2C0-88E8-41FA-89C0-D79561971BC1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46D9-B55C-42B8-B33B-352857483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C2C0-88E8-41FA-89C0-D79561971BC1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46D9-B55C-42B8-B33B-352857483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C2C0-88E8-41FA-89C0-D79561971BC1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46D9-B55C-42B8-B33B-352857483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9C2C0-88E8-41FA-89C0-D79561971BC1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246D9-B55C-42B8-B33B-352857483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3;&#1040;&#1064;%20&#1059;&#1056;&#1054;&#1050;-2\Krasivaya_grecheskaya_muzyka_-_(iPlayer.fm).mp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3;&#1040;&#1064;%20&#1059;&#1056;&#1054;&#1050;-2\Krasivaya_grecheskaya_muzyka_-_(iPlayer.fm).mp3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3.mp3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3;&#1040;&#1064;%20&#1059;&#1056;&#1054;&#1050;-2\Krasivaya_grecheskaya_muzyka_-_(iPlayer.fm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3;&#1040;&#1064;%20&#1059;&#1056;&#1054;&#1050;-2\Muzyka_Grecii_-_Sirtaki_(iPlayer.fm).mp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Задание: вставить пропущенные буквы в слова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1)Л…</a:t>
            </a:r>
            <a:r>
              <a:rPr lang="ru-RU" sz="4800" dirty="0" err="1" smtClean="0">
                <a:solidFill>
                  <a:srgbClr val="00B0F0"/>
                </a:solidFill>
              </a:rPr>
              <a:t>ст</a:t>
            </a:r>
            <a:r>
              <a:rPr lang="ru-RU" sz="48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ru-RU" sz="4800" dirty="0" smtClean="0">
                <a:solidFill>
                  <a:srgbClr val="00B0F0"/>
                </a:solidFill>
              </a:rPr>
              <a:t>2)Ш…хм..</a:t>
            </a:r>
            <a:r>
              <a:rPr lang="ru-RU" sz="4800" dirty="0" err="1" smtClean="0">
                <a:solidFill>
                  <a:srgbClr val="00B0F0"/>
                </a:solidFill>
              </a:rPr>
              <a:t>тные</a:t>
            </a:r>
            <a:r>
              <a:rPr lang="ru-RU" sz="4800" dirty="0" smtClean="0">
                <a:solidFill>
                  <a:srgbClr val="00B0F0"/>
                </a:solidFill>
              </a:rPr>
              <a:t> ф..</a:t>
            </a:r>
            <a:r>
              <a:rPr lang="ru-RU" sz="4800" dirty="0" err="1" smtClean="0">
                <a:solidFill>
                  <a:srgbClr val="00B0F0"/>
                </a:solidFill>
              </a:rPr>
              <a:t>гуры</a:t>
            </a:r>
            <a:r>
              <a:rPr lang="ru-RU" sz="48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ru-RU" sz="4800" dirty="0" smtClean="0">
                <a:solidFill>
                  <a:srgbClr val="00B0F0"/>
                </a:solidFill>
              </a:rPr>
              <a:t>3)К..</a:t>
            </a:r>
            <a:r>
              <a:rPr lang="ru-RU" sz="4800" dirty="0" err="1" smtClean="0">
                <a:solidFill>
                  <a:srgbClr val="00B0F0"/>
                </a:solidFill>
              </a:rPr>
              <a:t>мп</a:t>
            </a:r>
            <a:r>
              <a:rPr lang="ru-RU" sz="4800" dirty="0" smtClean="0">
                <a:solidFill>
                  <a:srgbClr val="00B0F0"/>
                </a:solidFill>
              </a:rPr>
              <a:t>..с </a:t>
            </a:r>
          </a:p>
          <a:p>
            <a:r>
              <a:rPr lang="ru-RU" sz="4800" dirty="0" smtClean="0">
                <a:solidFill>
                  <a:srgbClr val="00B0F0"/>
                </a:solidFill>
              </a:rPr>
              <a:t>4)</a:t>
            </a:r>
            <a:r>
              <a:rPr lang="ru-RU" sz="4800" dirty="0" err="1" smtClean="0">
                <a:solidFill>
                  <a:srgbClr val="00B0F0"/>
                </a:solidFill>
              </a:rPr>
              <a:t>С..х..р</a:t>
            </a:r>
            <a:r>
              <a:rPr lang="ru-RU" sz="48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ru-RU" sz="4800" dirty="0" smtClean="0">
                <a:solidFill>
                  <a:srgbClr val="00B0F0"/>
                </a:solidFill>
              </a:rPr>
              <a:t>5)</a:t>
            </a:r>
            <a:r>
              <a:rPr lang="ru-RU" sz="4800" dirty="0" err="1" smtClean="0">
                <a:solidFill>
                  <a:srgbClr val="00B0F0"/>
                </a:solidFill>
              </a:rPr>
              <a:t>Ч..й</a:t>
            </a:r>
            <a:r>
              <a:rPr lang="ru-RU" sz="48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ru-RU" sz="4800" dirty="0" smtClean="0">
                <a:solidFill>
                  <a:srgbClr val="00B0F0"/>
                </a:solidFill>
              </a:rPr>
              <a:t>6)</a:t>
            </a:r>
            <a:r>
              <a:rPr lang="ru-RU" sz="4800" dirty="0" err="1" smtClean="0">
                <a:solidFill>
                  <a:srgbClr val="00B0F0"/>
                </a:solidFill>
              </a:rPr>
              <a:t>Пр</a:t>
            </a:r>
            <a:r>
              <a:rPr lang="ru-RU" sz="4800" dirty="0" smtClean="0">
                <a:solidFill>
                  <a:srgbClr val="00B0F0"/>
                </a:solidFill>
              </a:rPr>
              <a:t>..</a:t>
            </a:r>
            <a:r>
              <a:rPr lang="ru-RU" sz="4800" dirty="0" err="1" smtClean="0">
                <a:solidFill>
                  <a:srgbClr val="00B0F0"/>
                </a:solidFill>
              </a:rPr>
              <a:t>зрач</a:t>
            </a:r>
            <a:r>
              <a:rPr lang="ru-RU" sz="4800" dirty="0" smtClean="0">
                <a:solidFill>
                  <a:srgbClr val="00B0F0"/>
                </a:solidFill>
              </a:rPr>
              <a:t>( )</a:t>
            </a:r>
            <a:r>
              <a:rPr lang="ru-RU" sz="4800" dirty="0" err="1" smtClean="0">
                <a:solidFill>
                  <a:srgbClr val="00B0F0"/>
                </a:solidFill>
              </a:rPr>
              <a:t>н..е</a:t>
            </a:r>
            <a:r>
              <a:rPr lang="ru-RU" sz="4800" dirty="0" smtClean="0">
                <a:solidFill>
                  <a:srgbClr val="00B0F0"/>
                </a:solidFill>
              </a:rPr>
              <a:t> </a:t>
            </a:r>
            <a:r>
              <a:rPr lang="ru-RU" sz="4800" dirty="0" err="1" smtClean="0">
                <a:solidFill>
                  <a:srgbClr val="00B0F0"/>
                </a:solidFill>
              </a:rPr>
              <a:t>ст</a:t>
            </a:r>
            <a:r>
              <a:rPr lang="ru-RU" sz="4800" dirty="0" smtClean="0">
                <a:solidFill>
                  <a:srgbClr val="00B0F0"/>
                </a:solidFill>
              </a:rPr>
              <a:t>..</a:t>
            </a:r>
            <a:r>
              <a:rPr lang="ru-RU" sz="4800" dirty="0" err="1" smtClean="0">
                <a:solidFill>
                  <a:srgbClr val="00B0F0"/>
                </a:solidFill>
              </a:rPr>
              <a:t>кло</a:t>
            </a:r>
            <a:endParaRPr lang="ru-RU" sz="4800" dirty="0" smtClean="0">
              <a:solidFill>
                <a:srgbClr val="00B0F0"/>
              </a:solidFill>
            </a:endParaRPr>
          </a:p>
          <a:p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7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Наши 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1.Определить  географическое положение Греции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2.Выяснить  природные условия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3.Определить занятия населения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4.Познакомиться с мифами Древней Греции.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18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235135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12968" cy="657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48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Вопросы к тексту: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400" dirty="0" smtClean="0"/>
              <a:t>1. Назовите </a:t>
            </a:r>
            <a:r>
              <a:rPr lang="ru-RU" sz="4400" dirty="0" smtClean="0">
                <a:solidFill>
                  <a:srgbClr val="FF0000"/>
                </a:solidFill>
              </a:rPr>
              <a:t>три</a:t>
            </a:r>
            <a:r>
              <a:rPr lang="ru-RU" sz="4400" dirty="0" smtClean="0"/>
              <a:t> особенности природы  Древней Греции</a:t>
            </a:r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2.Какие занятия были характерны для греков? </a:t>
            </a:r>
            <a:endParaRPr lang="ru-RU" sz="4400" dirty="0"/>
          </a:p>
        </p:txBody>
      </p:sp>
      <p:pic>
        <p:nvPicPr>
          <p:cNvPr id="5" name="Krasivaya_grecheskaya_muzyka_-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72462" y="542926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323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6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для групп 1,3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                      Моря: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Эгейское, </a:t>
            </a:r>
            <a:r>
              <a:rPr lang="ru-RU" sz="4000" dirty="0" err="1" smtClean="0">
                <a:solidFill>
                  <a:srgbClr val="0070C0"/>
                </a:solidFill>
              </a:rPr>
              <a:t>Ионическое,Средиземное</a:t>
            </a:r>
            <a:r>
              <a:rPr lang="ru-RU" sz="4000" dirty="0" smtClean="0">
                <a:solidFill>
                  <a:srgbClr val="0070C0"/>
                </a:solidFill>
              </a:rPr>
              <a:t>         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smtClean="0">
                <a:solidFill>
                  <a:srgbClr val="0070C0"/>
                </a:solidFill>
              </a:rPr>
              <a:t>                     </a:t>
            </a:r>
            <a:r>
              <a:rPr lang="ru-RU" sz="4000" dirty="0" smtClean="0"/>
              <a:t>Остров: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smtClean="0">
                <a:solidFill>
                  <a:srgbClr val="0070C0"/>
                </a:solidFill>
              </a:rPr>
              <a:t>                        Крит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                       </a:t>
            </a:r>
            <a:r>
              <a:rPr lang="ru-RU" sz="4000" dirty="0" smtClean="0"/>
              <a:t>Города:</a:t>
            </a:r>
          </a:p>
          <a:p>
            <a:pPr marL="0" indent="0">
              <a:buNone/>
            </a:pPr>
            <a:r>
              <a:rPr lang="ru-RU" sz="4000" dirty="0" smtClean="0"/>
              <a:t>         </a:t>
            </a:r>
            <a:r>
              <a:rPr lang="ru-RU" sz="4000" dirty="0" smtClean="0">
                <a:solidFill>
                  <a:srgbClr val="0070C0"/>
                </a:solidFill>
              </a:rPr>
              <a:t>Мик</a:t>
            </a:r>
            <a:r>
              <a:rPr lang="ru-RU" sz="4000" dirty="0" smtClean="0">
                <a:solidFill>
                  <a:srgbClr val="FF0000"/>
                </a:solidFill>
              </a:rPr>
              <a:t>е</a:t>
            </a:r>
            <a:r>
              <a:rPr lang="ru-RU" sz="4000" dirty="0" smtClean="0">
                <a:solidFill>
                  <a:srgbClr val="0070C0"/>
                </a:solidFill>
              </a:rPr>
              <a:t>ны, </a:t>
            </a:r>
            <a:r>
              <a:rPr lang="ru-RU" sz="4000" dirty="0" err="1" smtClean="0">
                <a:solidFill>
                  <a:srgbClr val="0070C0"/>
                </a:solidFill>
              </a:rPr>
              <a:t>П</a:t>
            </a:r>
            <a:r>
              <a:rPr lang="ru-RU" sz="4000" dirty="0" err="1" smtClean="0">
                <a:solidFill>
                  <a:srgbClr val="FF0000"/>
                </a:solidFill>
              </a:rPr>
              <a:t>и</a:t>
            </a:r>
            <a:r>
              <a:rPr lang="ru-RU" sz="4000" dirty="0" err="1" smtClean="0">
                <a:solidFill>
                  <a:srgbClr val="0070C0"/>
                </a:solidFill>
              </a:rPr>
              <a:t>лос</a:t>
            </a:r>
            <a:r>
              <a:rPr lang="ru-RU" sz="4000" dirty="0" smtClean="0">
                <a:solidFill>
                  <a:srgbClr val="0070C0"/>
                </a:solidFill>
              </a:rPr>
              <a:t>, Аф</a:t>
            </a:r>
            <a:r>
              <a:rPr lang="ru-RU" sz="4000" dirty="0" smtClean="0">
                <a:solidFill>
                  <a:srgbClr val="FF0000"/>
                </a:solidFill>
              </a:rPr>
              <a:t>и</a:t>
            </a:r>
            <a:r>
              <a:rPr lang="ru-RU" sz="4000" dirty="0" smtClean="0">
                <a:solidFill>
                  <a:srgbClr val="0070C0"/>
                </a:solidFill>
              </a:rPr>
              <a:t>ны</a:t>
            </a: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1804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для групп 2,4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         Природные особенности Греции(3):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1)окружена морями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2)горная страна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3)нет полноводных рек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       Основные занятия греков: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торговля, рыболовство ,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земледелие, ремесло.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0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811209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Palatino Linotype" pitchFamily="18" charset="0"/>
              </a:rPr>
              <a:t>Отдохнём…</a:t>
            </a:r>
            <a:endParaRPr lang="ru-RU" sz="8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Palatino Linotype" pitchFamily="18" charset="0"/>
            </a:endParaRPr>
          </a:p>
        </p:txBody>
      </p:sp>
      <p:pic>
        <p:nvPicPr>
          <p:cNvPr id="1026" name="Picture 2" descr="C:\Users\User\Downloads\81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1" y="753871"/>
            <a:ext cx="921600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rasivaya_grecheskaya_muzyka_-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1533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6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5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Миф</a:t>
            </a:r>
            <a:r>
              <a:rPr lang="ru-RU" sz="4800" dirty="0"/>
              <a:t>-а, м. 1.Древнее народное сказание о легендарных героях, богах, о явлениях природы. М. о Прометее. </a:t>
            </a:r>
          </a:p>
          <a:p>
            <a:r>
              <a:rPr lang="ru-RU" sz="4800" dirty="0"/>
              <a:t>2. перен. Недостоверный рассказ, выдумка.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468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Проблема: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i="1" dirty="0" smtClean="0">
                <a:solidFill>
                  <a:srgbClr val="000000"/>
                </a:solidFill>
              </a:rPr>
              <a:t>Мифы- исторический        </a:t>
            </a:r>
          </a:p>
          <a:p>
            <a:pPr marL="0" indent="0">
              <a:buNone/>
            </a:pPr>
            <a:r>
              <a:rPr lang="ru-RU" sz="5400" i="1" dirty="0" smtClean="0">
                <a:solidFill>
                  <a:srgbClr val="000000"/>
                </a:solidFill>
              </a:rPr>
              <a:t>           вымысел          </a:t>
            </a:r>
          </a:p>
          <a:p>
            <a:pPr marL="0" indent="0">
              <a:buNone/>
            </a:pPr>
            <a:r>
              <a:rPr lang="ru-RU" sz="5400" i="1" dirty="0" smtClean="0">
                <a:solidFill>
                  <a:srgbClr val="000000"/>
                </a:solidFill>
              </a:rPr>
              <a:t>                 или</a:t>
            </a:r>
          </a:p>
          <a:p>
            <a:pPr marL="0" indent="0">
              <a:buNone/>
            </a:pPr>
            <a:r>
              <a:rPr lang="ru-RU" sz="5400" i="1" dirty="0" smtClean="0">
                <a:solidFill>
                  <a:srgbClr val="000000"/>
                </a:solidFill>
              </a:rPr>
              <a:t>историческая реальность</a:t>
            </a:r>
          </a:p>
          <a:p>
            <a:pPr marL="0" indent="0">
              <a:buNone/>
            </a:pPr>
            <a:r>
              <a:rPr lang="ru-RU" sz="5400" i="1" dirty="0" smtClean="0">
                <a:solidFill>
                  <a:srgbClr val="000000"/>
                </a:solidFill>
              </a:rPr>
              <a:t>                      </a:t>
            </a:r>
          </a:p>
          <a:p>
            <a:pPr marL="0" indent="0">
              <a:buNone/>
            </a:pPr>
            <a:r>
              <a:rPr lang="ru-RU" sz="5400" i="1" dirty="0">
                <a:solidFill>
                  <a:srgbClr val="82B1BC"/>
                </a:solidFill>
              </a:rPr>
              <a:t> </a:t>
            </a:r>
            <a:r>
              <a:rPr lang="ru-RU" sz="5400" i="1" dirty="0" smtClean="0">
                <a:solidFill>
                  <a:srgbClr val="82B1BC"/>
                </a:solidFill>
              </a:rPr>
              <a:t>                           </a:t>
            </a:r>
            <a:endParaRPr lang="ru-RU" sz="5400" i="1" dirty="0">
              <a:solidFill>
                <a:srgbClr val="6DAB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4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16" y="116632"/>
            <a:ext cx="872168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84b19ca7cb9583226d8aefdd3e0d7f9c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524328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29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Проверим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М</a:t>
            </a:r>
            <a:r>
              <a:rPr lang="ru-RU" sz="4000" dirty="0" smtClean="0">
                <a:solidFill>
                  <a:srgbClr val="FF0000"/>
                </a:solidFill>
              </a:rPr>
              <a:t>и</a:t>
            </a:r>
            <a:r>
              <a:rPr lang="ru-RU" sz="4000" dirty="0" smtClean="0">
                <a:solidFill>
                  <a:srgbClr val="0070C0"/>
                </a:solidFill>
              </a:rPr>
              <a:t>нос 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Ари</a:t>
            </a:r>
            <a:r>
              <a:rPr lang="ru-RU" sz="4000" dirty="0" smtClean="0">
                <a:solidFill>
                  <a:srgbClr val="FF0000"/>
                </a:solidFill>
              </a:rPr>
              <a:t>а</a:t>
            </a:r>
            <a:r>
              <a:rPr lang="ru-RU" sz="4000" dirty="0" smtClean="0">
                <a:solidFill>
                  <a:srgbClr val="0070C0"/>
                </a:solidFill>
              </a:rPr>
              <a:t>дна 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Эг</a:t>
            </a:r>
            <a:r>
              <a:rPr lang="ru-RU" sz="4000" dirty="0" smtClean="0">
                <a:solidFill>
                  <a:srgbClr val="FF0000"/>
                </a:solidFill>
              </a:rPr>
              <a:t>е</a:t>
            </a:r>
            <a:r>
              <a:rPr lang="ru-RU" sz="4000" dirty="0" smtClean="0">
                <a:solidFill>
                  <a:srgbClr val="0070C0"/>
                </a:solidFill>
              </a:rPr>
              <a:t>й 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Минот</a:t>
            </a:r>
            <a:r>
              <a:rPr lang="ru-RU" sz="4000" dirty="0" smtClean="0">
                <a:solidFill>
                  <a:srgbClr val="FF0000"/>
                </a:solidFill>
              </a:rPr>
              <a:t>а</a:t>
            </a:r>
            <a:r>
              <a:rPr lang="ru-RU" sz="4000" dirty="0" smtClean="0">
                <a:solidFill>
                  <a:srgbClr val="0070C0"/>
                </a:solidFill>
              </a:rPr>
              <a:t>вр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Тес</a:t>
            </a:r>
            <a:r>
              <a:rPr lang="ru-RU" sz="4000" dirty="0" smtClean="0">
                <a:solidFill>
                  <a:srgbClr val="FF0000"/>
                </a:solidFill>
              </a:rPr>
              <a:t>е</a:t>
            </a:r>
            <a:r>
              <a:rPr lang="ru-RU" sz="4000" dirty="0" smtClean="0">
                <a:solidFill>
                  <a:srgbClr val="0070C0"/>
                </a:solidFill>
              </a:rPr>
              <a:t>й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Дед</a:t>
            </a:r>
            <a:r>
              <a:rPr lang="ru-RU" sz="4000" dirty="0" smtClean="0">
                <a:solidFill>
                  <a:srgbClr val="FF0000"/>
                </a:solidFill>
              </a:rPr>
              <a:t>а</a:t>
            </a:r>
            <a:r>
              <a:rPr lang="ru-RU" sz="4000" dirty="0" smtClean="0">
                <a:solidFill>
                  <a:srgbClr val="0070C0"/>
                </a:solidFill>
              </a:rPr>
              <a:t>л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Ик</a:t>
            </a:r>
            <a:r>
              <a:rPr lang="ru-RU" sz="4000" dirty="0" smtClean="0">
                <a:solidFill>
                  <a:srgbClr val="FF0000"/>
                </a:solidFill>
              </a:rPr>
              <a:t>а</a:t>
            </a:r>
            <a:r>
              <a:rPr lang="ru-RU" sz="4000" dirty="0" smtClean="0">
                <a:solidFill>
                  <a:srgbClr val="0070C0"/>
                </a:solidFill>
              </a:rPr>
              <a:t>р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6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Проверим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0070C0"/>
                </a:solidFill>
              </a:rPr>
              <a:t>Л</a:t>
            </a:r>
            <a:r>
              <a:rPr lang="ru-RU" sz="4800" dirty="0" smtClean="0">
                <a:solidFill>
                  <a:srgbClr val="FF0000"/>
                </a:solidFill>
              </a:rPr>
              <a:t>и</a:t>
            </a:r>
            <a:r>
              <a:rPr lang="ru-RU" sz="4800" dirty="0" smtClean="0">
                <a:solidFill>
                  <a:srgbClr val="0070C0"/>
                </a:solidFill>
              </a:rPr>
              <a:t>ст </a:t>
            </a:r>
          </a:p>
          <a:p>
            <a:pPr>
              <a:buNone/>
            </a:pPr>
            <a:r>
              <a:rPr lang="ru-RU" sz="4800" dirty="0" smtClean="0">
                <a:solidFill>
                  <a:srgbClr val="0070C0"/>
                </a:solidFill>
              </a:rPr>
              <a:t>Ш</a:t>
            </a:r>
            <a:r>
              <a:rPr lang="ru-RU" sz="4800" dirty="0" smtClean="0">
                <a:solidFill>
                  <a:srgbClr val="FF0000"/>
                </a:solidFill>
              </a:rPr>
              <a:t>а</a:t>
            </a:r>
            <a:r>
              <a:rPr lang="ru-RU" sz="4800" dirty="0" smtClean="0">
                <a:solidFill>
                  <a:srgbClr val="0070C0"/>
                </a:solidFill>
              </a:rPr>
              <a:t>хм</a:t>
            </a:r>
            <a:r>
              <a:rPr lang="ru-RU" sz="4800" dirty="0" smtClean="0">
                <a:solidFill>
                  <a:srgbClr val="FF0000"/>
                </a:solidFill>
              </a:rPr>
              <a:t>а</a:t>
            </a:r>
            <a:r>
              <a:rPr lang="ru-RU" sz="4800" dirty="0" smtClean="0">
                <a:solidFill>
                  <a:srgbClr val="0070C0"/>
                </a:solidFill>
              </a:rPr>
              <a:t>тные ф</a:t>
            </a:r>
            <a:r>
              <a:rPr lang="ru-RU" sz="4800" dirty="0" smtClean="0">
                <a:solidFill>
                  <a:srgbClr val="FF0000"/>
                </a:solidFill>
              </a:rPr>
              <a:t>и</a:t>
            </a:r>
            <a:r>
              <a:rPr lang="ru-RU" sz="4800" dirty="0" smtClean="0">
                <a:solidFill>
                  <a:srgbClr val="0070C0"/>
                </a:solidFill>
              </a:rPr>
              <a:t>гуры </a:t>
            </a:r>
          </a:p>
          <a:p>
            <a:pPr>
              <a:buNone/>
            </a:pPr>
            <a:r>
              <a:rPr lang="ru-RU" sz="4800" dirty="0" smtClean="0">
                <a:solidFill>
                  <a:srgbClr val="0070C0"/>
                </a:solidFill>
              </a:rPr>
              <a:t>К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r>
              <a:rPr lang="ru-RU" sz="4800" dirty="0" smtClean="0">
                <a:solidFill>
                  <a:srgbClr val="0070C0"/>
                </a:solidFill>
              </a:rPr>
              <a:t>мп</a:t>
            </a:r>
            <a:r>
              <a:rPr lang="ru-RU" sz="4800" dirty="0" smtClean="0">
                <a:solidFill>
                  <a:srgbClr val="FF0000"/>
                </a:solidFill>
              </a:rPr>
              <a:t>а</a:t>
            </a:r>
            <a:r>
              <a:rPr lang="ru-RU" sz="4800" dirty="0" smtClean="0">
                <a:solidFill>
                  <a:srgbClr val="0070C0"/>
                </a:solidFill>
              </a:rPr>
              <a:t>с </a:t>
            </a:r>
          </a:p>
          <a:p>
            <a:pPr>
              <a:buNone/>
            </a:pPr>
            <a:r>
              <a:rPr lang="ru-RU" sz="4800" dirty="0" smtClean="0">
                <a:solidFill>
                  <a:srgbClr val="0070C0"/>
                </a:solidFill>
              </a:rPr>
              <a:t>С</a:t>
            </a:r>
            <a:r>
              <a:rPr lang="ru-RU" sz="4800" dirty="0" smtClean="0">
                <a:solidFill>
                  <a:srgbClr val="FF0000"/>
                </a:solidFill>
              </a:rPr>
              <a:t>а</a:t>
            </a:r>
            <a:r>
              <a:rPr lang="ru-RU" sz="4800" dirty="0" smtClean="0">
                <a:solidFill>
                  <a:srgbClr val="0070C0"/>
                </a:solidFill>
              </a:rPr>
              <a:t>х</a:t>
            </a:r>
            <a:r>
              <a:rPr lang="ru-RU" sz="4800" dirty="0" smtClean="0">
                <a:solidFill>
                  <a:srgbClr val="FF0000"/>
                </a:solidFill>
              </a:rPr>
              <a:t>а</a:t>
            </a:r>
            <a:r>
              <a:rPr lang="ru-RU" sz="4800" dirty="0" smtClean="0">
                <a:solidFill>
                  <a:srgbClr val="0070C0"/>
                </a:solidFill>
              </a:rPr>
              <a:t>р </a:t>
            </a:r>
          </a:p>
          <a:p>
            <a:pPr>
              <a:buNone/>
            </a:pPr>
            <a:r>
              <a:rPr lang="ru-RU" sz="4800" dirty="0" smtClean="0">
                <a:solidFill>
                  <a:srgbClr val="0070C0"/>
                </a:solidFill>
              </a:rPr>
              <a:t>Ч</a:t>
            </a:r>
            <a:r>
              <a:rPr lang="ru-RU" sz="4800" dirty="0" smtClean="0">
                <a:solidFill>
                  <a:srgbClr val="FF0000"/>
                </a:solidFill>
              </a:rPr>
              <a:t>а</a:t>
            </a:r>
            <a:r>
              <a:rPr lang="ru-RU" sz="4800" dirty="0" smtClean="0">
                <a:solidFill>
                  <a:srgbClr val="0070C0"/>
                </a:solidFill>
              </a:rPr>
              <a:t>й </a:t>
            </a:r>
          </a:p>
          <a:p>
            <a:pPr>
              <a:buNone/>
            </a:pPr>
            <a:r>
              <a:rPr lang="ru-RU" sz="4800" dirty="0" smtClean="0">
                <a:solidFill>
                  <a:srgbClr val="0070C0"/>
                </a:solidFill>
              </a:rPr>
              <a:t>Пр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r>
              <a:rPr lang="ru-RU" sz="4800" dirty="0" smtClean="0">
                <a:solidFill>
                  <a:srgbClr val="0070C0"/>
                </a:solidFill>
              </a:rPr>
              <a:t>зра</a:t>
            </a:r>
            <a:r>
              <a:rPr lang="ru-RU" sz="4800" dirty="0" smtClean="0">
                <a:solidFill>
                  <a:srgbClr val="FF0000"/>
                </a:solidFill>
              </a:rPr>
              <a:t>чн</a:t>
            </a:r>
            <a:r>
              <a:rPr lang="ru-RU" sz="4800" dirty="0" smtClean="0">
                <a:solidFill>
                  <a:srgbClr val="0070C0"/>
                </a:solidFill>
              </a:rPr>
              <a:t>ое ст</a:t>
            </a:r>
            <a:r>
              <a:rPr lang="ru-RU" sz="4800" dirty="0" smtClean="0">
                <a:solidFill>
                  <a:srgbClr val="FF0000"/>
                </a:solidFill>
              </a:rPr>
              <a:t>е</a:t>
            </a:r>
            <a:r>
              <a:rPr lang="ru-RU" sz="4800" dirty="0" smtClean="0">
                <a:solidFill>
                  <a:srgbClr val="0070C0"/>
                </a:solidFill>
              </a:rPr>
              <a:t>кло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3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Задача: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В 1500 году до нашей эры прекратила свое существование цивилизация Крита. </a:t>
            </a:r>
          </a:p>
          <a:p>
            <a:pPr algn="ctr">
              <a:buNone/>
            </a:pPr>
            <a:r>
              <a:rPr lang="ru-RU" sz="4000" dirty="0" smtClean="0"/>
              <a:t>Сколько лет прошло с момента гибели Критской цивилизации до сегодняшнего дня?</a:t>
            </a:r>
          </a:p>
          <a:p>
            <a:pPr marL="0" indent="0">
              <a:buNone/>
            </a:pPr>
            <a:endParaRPr lang="ru-RU" sz="4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4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               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     3515 лет тому назад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4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Природные условия и занятия жителей в  древности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0742612"/>
              </p:ext>
            </p:extLst>
          </p:nvPr>
        </p:nvGraphicFramePr>
        <p:xfrm>
          <a:off x="395536" y="1534585"/>
          <a:ext cx="8003232" cy="5323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744"/>
                <a:gridCol w="2667744"/>
                <a:gridCol w="2667744"/>
              </a:tblGrid>
              <a:tr h="1487649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Природные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 условия</a:t>
                      </a:r>
                    </a:p>
                    <a:p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Древний</a:t>
                      </a:r>
                    </a:p>
                    <a:p>
                      <a:r>
                        <a:rPr lang="ru-RU" sz="3200" dirty="0" smtClean="0"/>
                        <a:t>  Восток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Древняя</a:t>
                      </a:r>
                    </a:p>
                    <a:p>
                      <a:r>
                        <a:rPr lang="ru-RU" sz="3200" baseline="0" dirty="0" smtClean="0"/>
                        <a:t>  Греция</a:t>
                      </a:r>
                      <a:endParaRPr lang="ru-RU" sz="3200" dirty="0"/>
                    </a:p>
                  </a:txBody>
                  <a:tcPr/>
                </a:tc>
              </a:tr>
              <a:tr h="75378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Реки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378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Почва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378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Моря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378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Горы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378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Климат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81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Природные условия и занятия в  древности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2507161"/>
              </p:ext>
            </p:extLst>
          </p:nvPr>
        </p:nvGraphicFramePr>
        <p:xfrm>
          <a:off x="357158" y="1357298"/>
          <a:ext cx="8572560" cy="5705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744"/>
                <a:gridCol w="2667744"/>
                <a:gridCol w="3237072"/>
              </a:tblGrid>
              <a:tr h="1487649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Природные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 условия</a:t>
                      </a:r>
                    </a:p>
                    <a:p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Древний</a:t>
                      </a:r>
                    </a:p>
                    <a:p>
                      <a:r>
                        <a:rPr lang="ru-RU" sz="3200" dirty="0" smtClean="0"/>
                        <a:t>  Восток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Древняя</a:t>
                      </a:r>
                    </a:p>
                    <a:p>
                      <a:r>
                        <a:rPr lang="ru-RU" sz="3200" baseline="0" dirty="0" smtClean="0"/>
                        <a:t>  Греция</a:t>
                      </a:r>
                      <a:endParaRPr lang="ru-RU" sz="3200" dirty="0"/>
                    </a:p>
                  </a:txBody>
                  <a:tcPr/>
                </a:tc>
              </a:tr>
              <a:tr h="75378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Реки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Полноводные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Мелкие(пересыхающие)</a:t>
                      </a:r>
                      <a:endParaRPr lang="ru-RU" sz="2800" dirty="0"/>
                    </a:p>
                  </a:txBody>
                  <a:tcPr/>
                </a:tc>
              </a:tr>
              <a:tr h="75378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Почва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Плодородная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Неплодородная</a:t>
                      </a:r>
                      <a:endParaRPr lang="ru-RU" sz="2800" dirty="0"/>
                    </a:p>
                  </a:txBody>
                  <a:tcPr/>
                </a:tc>
              </a:tr>
              <a:tr h="75378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Моря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Нет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Омывают всю Грецию</a:t>
                      </a:r>
                      <a:endParaRPr lang="ru-RU" sz="2800" dirty="0"/>
                    </a:p>
                  </a:txBody>
                  <a:tcPr/>
                </a:tc>
              </a:tr>
              <a:tr h="75378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Горы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Нет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Много</a:t>
                      </a:r>
                      <a:endParaRPr lang="ru-RU" sz="2800" dirty="0"/>
                    </a:p>
                  </a:txBody>
                  <a:tcPr/>
                </a:tc>
              </a:tr>
              <a:tr h="75378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Климат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Теплый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Теплый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92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1)</a:t>
            </a:r>
            <a:r>
              <a:rPr lang="ru-RU" sz="4000" dirty="0" smtClean="0"/>
              <a:t> Каковы природные особенности Греции?</a:t>
            </a:r>
          </a:p>
          <a:p>
            <a:pPr algn="ctr">
              <a:buNone/>
            </a:pPr>
            <a:r>
              <a:rPr lang="ru-RU" sz="4000" dirty="0" smtClean="0"/>
              <a:t>2)Мифы- исторический вымысел или историческая реальность?</a:t>
            </a:r>
          </a:p>
          <a:p>
            <a:pPr algn="ctr">
              <a:buNone/>
            </a:pPr>
            <a:r>
              <a:rPr lang="ru-RU" sz="4000" dirty="0" smtClean="0"/>
              <a:t>3)Может ли миф быть историческим источником?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1) параграф 24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2)прочитать миф и нарисовать иллюстрации к нему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3)ответить на вопрос « Почему погибло Критское </a:t>
            </a:r>
            <a:r>
              <a:rPr lang="ru-RU" sz="4000" dirty="0">
                <a:solidFill>
                  <a:srgbClr val="FF0000"/>
                </a:solidFill>
              </a:rPr>
              <a:t>ц</a:t>
            </a:r>
            <a:r>
              <a:rPr lang="ru-RU" sz="4000" dirty="0" smtClean="0">
                <a:solidFill>
                  <a:srgbClr val="FF0000"/>
                </a:solidFill>
              </a:rPr>
              <a:t>арство?»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1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7030A0"/>
                </a:solidFill>
              </a:rPr>
              <a:t>Спасибо за урок!!!!</a:t>
            </a:r>
            <a:endParaRPr lang="ru-RU" sz="4800" i="1" dirty="0">
              <a:solidFill>
                <a:srgbClr val="7030A0"/>
              </a:solidFill>
            </a:endParaRPr>
          </a:p>
        </p:txBody>
      </p:sp>
      <p:pic>
        <p:nvPicPr>
          <p:cNvPr id="5" name="Krasivaya_grecheskaya_muzyka_-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58214" y="1285860"/>
            <a:ext cx="304800" cy="3048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876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6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ownloads\4752748718_76a8aa011e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346" y="-127305"/>
            <a:ext cx="9911660" cy="672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99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Задание №1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>Запишите правильные ответы вместо многоточия , выделите первые буквы слов и из них запишите полученное итоговое слово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8112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1.Место захоронения фараона       ………….</a:t>
            </a:r>
          </a:p>
          <a:p>
            <a:pPr marL="0" indent="0">
              <a:buNone/>
            </a:pPr>
            <a:r>
              <a:rPr lang="ru-RU" dirty="0" smtClean="0"/>
              <a:t>2.Одно из имен бога солнца в Древнем Египте  ….. </a:t>
            </a:r>
          </a:p>
          <a:p>
            <a:pPr marL="0" indent="0">
              <a:buNone/>
            </a:pPr>
            <a:r>
              <a:rPr lang="ru-RU" dirty="0" smtClean="0"/>
              <a:t>3.Страна, расположенная в долине реки Нил….. </a:t>
            </a:r>
          </a:p>
          <a:p>
            <a:pPr marL="0" indent="0">
              <a:buNone/>
            </a:pPr>
            <a:r>
              <a:rPr lang="ru-RU" dirty="0" smtClean="0"/>
              <a:t>4.Первый властелин единого Китая         ………….</a:t>
            </a:r>
          </a:p>
          <a:p>
            <a:pPr marL="0" indent="0">
              <a:buNone/>
            </a:pPr>
            <a:r>
              <a:rPr lang="ru-RU" dirty="0" smtClean="0"/>
              <a:t>5.Страна, расположенная между Гималаями и океаном        ………..</a:t>
            </a:r>
          </a:p>
          <a:p>
            <a:pPr marL="0" indent="0">
              <a:buNone/>
            </a:pPr>
            <a:r>
              <a:rPr lang="ru-RU" dirty="0" smtClean="0"/>
              <a:t>6.Имя бога евреев        …………..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Итоговое слово     ______________________</a:t>
            </a:r>
          </a:p>
          <a:p>
            <a:endParaRPr lang="ru-RU" dirty="0"/>
          </a:p>
        </p:txBody>
      </p:sp>
      <p:pic>
        <p:nvPicPr>
          <p:cNvPr id="5" name="Muzyka_Grecii_-_Sirtaki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786314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173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Проверим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1546"/>
            <a:ext cx="8543956" cy="5643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1.Место захоронения фараона     (</a:t>
            </a:r>
            <a:r>
              <a:rPr lang="ru-RU" dirty="0" smtClean="0">
                <a:solidFill>
                  <a:srgbClr val="FF0000"/>
                </a:solidFill>
              </a:rPr>
              <a:t>Г</a:t>
            </a:r>
            <a:r>
              <a:rPr lang="ru-RU" dirty="0" smtClean="0"/>
              <a:t>робница) </a:t>
            </a:r>
          </a:p>
          <a:p>
            <a:pPr>
              <a:buNone/>
            </a:pPr>
            <a:r>
              <a:rPr lang="ru-RU" dirty="0" smtClean="0"/>
              <a:t>2.Одно из имен бога солнца в Древнем Египте (</a:t>
            </a:r>
            <a:r>
              <a:rPr lang="ru-RU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а) </a:t>
            </a:r>
          </a:p>
          <a:p>
            <a:pPr>
              <a:buNone/>
            </a:pPr>
            <a:r>
              <a:rPr lang="ru-RU" dirty="0" smtClean="0"/>
              <a:t>3.Страна, расположенная в долине реки Нил (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гипет)</a:t>
            </a:r>
          </a:p>
          <a:p>
            <a:pPr>
              <a:buNone/>
            </a:pPr>
            <a:r>
              <a:rPr lang="ru-RU" dirty="0" smtClean="0"/>
              <a:t>4.Первый властелин единого Китая   ( </a:t>
            </a:r>
            <a:r>
              <a:rPr lang="ru-RU" dirty="0" err="1">
                <a:solidFill>
                  <a:srgbClr val="FF0000"/>
                </a:solidFill>
              </a:rPr>
              <a:t>Ц</a:t>
            </a:r>
            <a:r>
              <a:rPr lang="ru-RU" dirty="0" err="1" smtClean="0"/>
              <a:t>инь</a:t>
            </a:r>
            <a:r>
              <a:rPr lang="ru-RU" dirty="0" smtClean="0"/>
              <a:t>)  </a:t>
            </a:r>
          </a:p>
          <a:p>
            <a:pPr>
              <a:buNone/>
            </a:pPr>
            <a:r>
              <a:rPr lang="ru-RU" dirty="0" smtClean="0"/>
              <a:t>5.Страна, расположенная между Гималаями и океаном (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ндия)       </a:t>
            </a:r>
          </a:p>
          <a:p>
            <a:pPr>
              <a:buNone/>
            </a:pPr>
            <a:r>
              <a:rPr lang="ru-RU" dirty="0" smtClean="0"/>
              <a:t>6.Имя бога евреев  ( 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хве)   </a:t>
            </a:r>
          </a:p>
          <a:p>
            <a:pPr>
              <a:buNone/>
            </a:pPr>
            <a:r>
              <a:rPr lang="ru-RU" dirty="0" smtClean="0"/>
              <a:t>              Итоговое слово     </a:t>
            </a:r>
            <a:r>
              <a:rPr lang="ru-RU" dirty="0" smtClean="0">
                <a:solidFill>
                  <a:srgbClr val="FF0000"/>
                </a:solidFill>
              </a:rPr>
              <a:t>ГРЕЦИЯ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808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Тема урока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chemeClr val="accent2"/>
                </a:solidFill>
              </a:rPr>
              <a:t>    Древняя Греция.</a:t>
            </a:r>
          </a:p>
          <a:p>
            <a:pPr algn="ctr">
              <a:buNone/>
            </a:pPr>
            <a:r>
              <a:rPr lang="ru-RU" sz="6600" dirty="0" smtClean="0">
                <a:solidFill>
                  <a:schemeClr val="accent2"/>
                </a:solidFill>
              </a:rPr>
              <a:t>     Греки и критяне.</a:t>
            </a:r>
          </a:p>
          <a:p>
            <a:pPr algn="ctr">
              <a:buNone/>
            </a:pPr>
            <a:r>
              <a:rPr lang="ru-RU" sz="6600" dirty="0" smtClean="0">
                <a:solidFill>
                  <a:schemeClr val="accent2"/>
                </a:solidFill>
              </a:rPr>
              <a:t>Мифы.</a:t>
            </a:r>
            <a:endParaRPr lang="ru-RU" sz="6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9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Найти ответы на вопросы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1. Каковы природные особенности     Греции?                                                                                          2.Мифы – исторический вымысел или историческая реальность?                                                    3.Может ли миф  быть историческим источником? 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5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Слова греческого происхождения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 География, история, математика, поэзия, поэт, эпиграф, термометр, телефон, фотография, школа,  тетрадь, кино.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11465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Природные условия и занятия жителей в  древности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0742612"/>
              </p:ext>
            </p:extLst>
          </p:nvPr>
        </p:nvGraphicFramePr>
        <p:xfrm>
          <a:off x="395536" y="1534585"/>
          <a:ext cx="8003232" cy="5323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744"/>
                <a:gridCol w="2667744"/>
                <a:gridCol w="2667744"/>
              </a:tblGrid>
              <a:tr h="1487649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Природные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 условия</a:t>
                      </a:r>
                    </a:p>
                    <a:p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Древний</a:t>
                      </a:r>
                    </a:p>
                    <a:p>
                      <a:r>
                        <a:rPr lang="ru-RU" sz="3200" dirty="0" smtClean="0"/>
                        <a:t>  Восток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Древняя</a:t>
                      </a:r>
                    </a:p>
                    <a:p>
                      <a:r>
                        <a:rPr lang="ru-RU" sz="3200" baseline="0" dirty="0" smtClean="0"/>
                        <a:t>  Греция</a:t>
                      </a:r>
                      <a:endParaRPr lang="ru-RU" sz="3200" dirty="0"/>
                    </a:p>
                  </a:txBody>
                  <a:tcPr/>
                </a:tc>
              </a:tr>
              <a:tr h="75378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Реки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378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Почва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378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Моря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378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Горы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378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Климат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81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520</Words>
  <Application>Microsoft Office PowerPoint</Application>
  <PresentationFormat>Экран (4:3)</PresentationFormat>
  <Paragraphs>148</Paragraphs>
  <Slides>26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Задание: вставить пропущенные буквы в слова</vt:lpstr>
      <vt:lpstr>Проверим</vt:lpstr>
      <vt:lpstr>Слайд 3</vt:lpstr>
      <vt:lpstr>Задание №1 Запишите правильные ответы вместо многоточия , выделите первые буквы слов и из них запишите полученное итоговое слово </vt:lpstr>
      <vt:lpstr>Проверим</vt:lpstr>
      <vt:lpstr>Тема урока</vt:lpstr>
      <vt:lpstr>Найти ответы на вопросы </vt:lpstr>
      <vt:lpstr>Слова греческого происхождения</vt:lpstr>
      <vt:lpstr>Природные условия и занятия жителей в  древности</vt:lpstr>
      <vt:lpstr>Наши задачи:</vt:lpstr>
      <vt:lpstr>Слайд 11</vt:lpstr>
      <vt:lpstr>Вопросы к тексту:</vt:lpstr>
      <vt:lpstr>Ответы для групп 1,3</vt:lpstr>
      <vt:lpstr>Ответы для групп 2,4</vt:lpstr>
      <vt:lpstr>Слайд 15</vt:lpstr>
      <vt:lpstr>Слайд 16</vt:lpstr>
      <vt:lpstr>Проблема:</vt:lpstr>
      <vt:lpstr>Слайд 18</vt:lpstr>
      <vt:lpstr>Проверим</vt:lpstr>
      <vt:lpstr>Задача:</vt:lpstr>
      <vt:lpstr>Ответ</vt:lpstr>
      <vt:lpstr>Природные условия и занятия жителей в  древности</vt:lpstr>
      <vt:lpstr>Природные условия и занятия в  древности</vt:lpstr>
      <vt:lpstr>Вопросы</vt:lpstr>
      <vt:lpstr>Домашнее задание:</vt:lpstr>
      <vt:lpstr>Спасибо за урок!!!!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Задание: вставить пропущенные буквы в слова</dc:title>
  <dc:creator>User</dc:creator>
  <cp:lastModifiedBy>Х</cp:lastModifiedBy>
  <cp:revision>49</cp:revision>
  <dcterms:created xsi:type="dcterms:W3CDTF">2015-12-06T06:51:59Z</dcterms:created>
  <dcterms:modified xsi:type="dcterms:W3CDTF">2015-12-16T11:04:24Z</dcterms:modified>
</cp:coreProperties>
</file>